
<file path=[Content_Types].xml><?xml version="1.0" encoding="utf-8"?>
<Types xmlns="http://schemas.openxmlformats.org/package/2006/content-types">
  <Default Extension="xml" ContentType="application/xml"/>
  <Default Extension="doc" ContentType="application/msword"/>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notesSlides/notesSlide29.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embeddings/oleObject6.bin" ContentType="application/vnd.openxmlformats-officedocument.oleObject"/>
  <Override PartName="/ppt/notesSlides/notesSlide40.xml" ContentType="application/vnd.openxmlformats-officedocument.presentationml.notesSlide+xml"/>
  <Override PartName="/ppt/notesSlides/notesSlide41.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66"/>
  </p:notesMasterIdLst>
  <p:handoutMasterIdLst>
    <p:handoutMasterId r:id="rId67"/>
  </p:handoutMasterIdLst>
  <p:sldIdLst>
    <p:sldId id="257" r:id="rId2"/>
    <p:sldId id="310" r:id="rId3"/>
    <p:sldId id="260" r:id="rId4"/>
    <p:sldId id="261" r:id="rId5"/>
    <p:sldId id="262" r:id="rId6"/>
    <p:sldId id="280" r:id="rId7"/>
    <p:sldId id="265" r:id="rId8"/>
    <p:sldId id="279" r:id="rId9"/>
    <p:sldId id="267" r:id="rId10"/>
    <p:sldId id="276" r:id="rId11"/>
    <p:sldId id="278" r:id="rId12"/>
    <p:sldId id="264" r:id="rId13"/>
    <p:sldId id="281" r:id="rId14"/>
    <p:sldId id="321" r:id="rId15"/>
    <p:sldId id="275" r:id="rId16"/>
    <p:sldId id="322" r:id="rId17"/>
    <p:sldId id="277" r:id="rId18"/>
    <p:sldId id="323" r:id="rId19"/>
    <p:sldId id="273" r:id="rId20"/>
    <p:sldId id="282" r:id="rId21"/>
    <p:sldId id="268" r:id="rId22"/>
    <p:sldId id="283" r:id="rId23"/>
    <p:sldId id="284" r:id="rId24"/>
    <p:sldId id="285" r:id="rId25"/>
    <p:sldId id="286" r:id="rId26"/>
    <p:sldId id="287" r:id="rId27"/>
    <p:sldId id="317" r:id="rId28"/>
    <p:sldId id="312" r:id="rId29"/>
    <p:sldId id="324" r:id="rId30"/>
    <p:sldId id="290" r:id="rId31"/>
    <p:sldId id="269" r:id="rId32"/>
    <p:sldId id="292" r:id="rId33"/>
    <p:sldId id="293" r:id="rId34"/>
    <p:sldId id="294" r:id="rId35"/>
    <p:sldId id="295" r:id="rId36"/>
    <p:sldId id="259" r:id="rId37"/>
    <p:sldId id="296" r:id="rId38"/>
    <p:sldId id="300" r:id="rId39"/>
    <p:sldId id="306" r:id="rId40"/>
    <p:sldId id="325" r:id="rId41"/>
    <p:sldId id="301" r:id="rId42"/>
    <p:sldId id="298" r:id="rId43"/>
    <p:sldId id="320" r:id="rId44"/>
    <p:sldId id="307" r:id="rId45"/>
    <p:sldId id="299" r:id="rId46"/>
    <p:sldId id="303" r:id="rId47"/>
    <p:sldId id="297" r:id="rId48"/>
    <p:sldId id="326" r:id="rId49"/>
    <p:sldId id="313" r:id="rId50"/>
    <p:sldId id="314" r:id="rId51"/>
    <p:sldId id="316" r:id="rId52"/>
    <p:sldId id="258" r:id="rId53"/>
    <p:sldId id="308" r:id="rId54"/>
    <p:sldId id="302" r:id="rId55"/>
    <p:sldId id="318" r:id="rId56"/>
    <p:sldId id="304" r:id="rId57"/>
    <p:sldId id="319" r:id="rId58"/>
    <p:sldId id="309" r:id="rId59"/>
    <p:sldId id="291" r:id="rId60"/>
    <p:sldId id="311" r:id="rId61"/>
    <p:sldId id="270" r:id="rId62"/>
    <p:sldId id="271" r:id="rId63"/>
    <p:sldId id="272" r:id="rId64"/>
    <p:sldId id="327" r:id="rId65"/>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E5929A79-916B-1244-BE8D-C607B0DA4B05}">
          <p14:sldIdLst>
            <p14:sldId id="257"/>
            <p14:sldId id="310"/>
            <p14:sldId id="260"/>
            <p14:sldId id="261"/>
            <p14:sldId id="262"/>
            <p14:sldId id="280"/>
            <p14:sldId id="265"/>
            <p14:sldId id="279"/>
            <p14:sldId id="267"/>
            <p14:sldId id="276"/>
            <p14:sldId id="278"/>
            <p14:sldId id="264"/>
            <p14:sldId id="281"/>
            <p14:sldId id="321"/>
            <p14:sldId id="275"/>
            <p14:sldId id="322"/>
            <p14:sldId id="277"/>
            <p14:sldId id="323"/>
            <p14:sldId id="273"/>
            <p14:sldId id="282"/>
            <p14:sldId id="268"/>
            <p14:sldId id="283"/>
            <p14:sldId id="284"/>
            <p14:sldId id="285"/>
            <p14:sldId id="286"/>
            <p14:sldId id="287"/>
            <p14:sldId id="317"/>
            <p14:sldId id="312"/>
            <p14:sldId id="324"/>
            <p14:sldId id="290"/>
            <p14:sldId id="269"/>
            <p14:sldId id="292"/>
            <p14:sldId id="293"/>
            <p14:sldId id="294"/>
            <p14:sldId id="295"/>
            <p14:sldId id="259"/>
            <p14:sldId id="296"/>
            <p14:sldId id="300"/>
            <p14:sldId id="306"/>
            <p14:sldId id="325"/>
            <p14:sldId id="301"/>
            <p14:sldId id="298"/>
            <p14:sldId id="320"/>
            <p14:sldId id="307"/>
            <p14:sldId id="299"/>
            <p14:sldId id="303"/>
            <p14:sldId id="297"/>
            <p14:sldId id="326"/>
            <p14:sldId id="313"/>
            <p14:sldId id="314"/>
            <p14:sldId id="316"/>
            <p14:sldId id="258"/>
            <p14:sldId id="308"/>
            <p14:sldId id="302"/>
            <p14:sldId id="318"/>
            <p14:sldId id="304"/>
            <p14:sldId id="319"/>
            <p14:sldId id="309"/>
            <p14:sldId id="291"/>
            <p14:sldId id="311"/>
            <p14:sldId id="270"/>
            <p14:sldId id="271"/>
            <p14:sldId id="272"/>
            <p14:sldId id="327"/>
          </p14:sldIdLst>
        </p14:section>
      </p14:section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e-Anne Arri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15DD32"/>
    <a:srgbClr val="00FF00"/>
    <a:srgbClr val="8000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77" autoAdjust="0"/>
    <p:restoredTop sz="96198" autoAdjust="0"/>
  </p:normalViewPr>
  <p:slideViewPr>
    <p:cSldViewPr snapToGrid="0" snapToObjects="1" showGuides="1">
      <p:cViewPr>
        <p:scale>
          <a:sx n="130" d="100"/>
          <a:sy n="130" d="100"/>
        </p:scale>
        <p:origin x="-368" y="1848"/>
      </p:cViewPr>
      <p:guideLst>
        <p:guide orient="horz" pos="950"/>
        <p:guide pos="798"/>
      </p:guideLst>
    </p:cSldViewPr>
  </p:slideViewPr>
  <p:outlineViewPr>
    <p:cViewPr>
      <p:scale>
        <a:sx n="33" d="100"/>
        <a:sy n="33" d="100"/>
      </p:scale>
      <p:origin x="0" y="1464"/>
    </p:cViewPr>
  </p:outlineViewPr>
  <p:notesTextViewPr>
    <p:cViewPr>
      <p:scale>
        <a:sx n="114" d="100"/>
        <a:sy n="114" d="100"/>
      </p:scale>
      <p:origin x="0" y="144"/>
    </p:cViewPr>
  </p:notesTextViewPr>
  <p:sorterViewPr>
    <p:cViewPr>
      <p:scale>
        <a:sx n="66" d="100"/>
        <a:sy n="66" d="100"/>
      </p:scale>
      <p:origin x="0" y="312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commentAuthors" Target="commentAuthor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86.emf"/><Relationship Id="rId4" Type="http://schemas.openxmlformats.org/officeDocument/2006/relationships/image" Target="../media/image87.emf"/><Relationship Id="rId1" Type="http://schemas.openxmlformats.org/officeDocument/2006/relationships/image" Target="../media/image84.emf"/><Relationship Id="rId2" Type="http://schemas.openxmlformats.org/officeDocument/2006/relationships/image" Target="../media/image8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5.emf"/><Relationship Id="rId2" Type="http://schemas.openxmlformats.org/officeDocument/2006/relationships/image" Target="../media/image14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48.emf"/><Relationship Id="rId2" Type="http://schemas.openxmlformats.org/officeDocument/2006/relationships/image" Target="../media/image14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AC48369-BA91-534C-AE8C-3539ED7959DD}" type="datetimeFigureOut">
              <a:rPr lang="fr-FR" smtClean="0"/>
              <a:t>03/10/19</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826D0-93C0-3949-B8EC-D359FEE4E0D3}" type="slidenum">
              <a:rPr lang="fr-FR" smtClean="0"/>
              <a:t>‹#›</a:t>
            </a:fld>
            <a:endParaRPr lang="fr-FR"/>
          </a:p>
        </p:txBody>
      </p:sp>
    </p:spTree>
    <p:extLst>
      <p:ext uri="{BB962C8B-B14F-4D97-AF65-F5344CB8AC3E}">
        <p14:creationId xmlns:p14="http://schemas.microsoft.com/office/powerpoint/2010/main" val="1846028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6F5183-5FA9-6042-A27A-EA4D20A7E698}" type="datetimeFigureOut">
              <a:rPr lang="fr-FR" smtClean="0"/>
              <a:t>03/10/19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4279D5-48D4-1F4B-A629-D46F26426D28}" type="slidenum">
              <a:rPr lang="fr-FR" smtClean="0"/>
              <a:t>‹#›</a:t>
            </a:fld>
            <a:endParaRPr lang="fr-FR"/>
          </a:p>
        </p:txBody>
      </p:sp>
    </p:spTree>
    <p:extLst>
      <p:ext uri="{BB962C8B-B14F-4D97-AF65-F5344CB8AC3E}">
        <p14:creationId xmlns:p14="http://schemas.microsoft.com/office/powerpoint/2010/main" val="336973478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electron : </a:t>
            </a:r>
          </a:p>
          <a:p>
            <a:r>
              <a:rPr lang="fr-FR" dirty="0" smtClean="0"/>
              <a:t>	symmetry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11</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12</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13</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14</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15</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16</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17</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18</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19</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20</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21</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22</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23</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24</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25</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26</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27</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28</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29</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31</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3</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36</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37</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38</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39</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41</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42</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43</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44</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45</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46</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4</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47</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48</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52</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53</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54</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55</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56</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57</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58</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59</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5</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60</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6</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8</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9</a:t>
            </a:fld>
            <a:endParaRPr lang="fr-FR"/>
          </a:p>
        </p:txBody>
      </p:sp>
    </p:spTree>
    <p:extLst>
      <p:ext uri="{BB962C8B-B14F-4D97-AF65-F5344CB8AC3E}">
        <p14:creationId xmlns:p14="http://schemas.microsoft.com/office/powerpoint/2010/main" val="2448486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One </a:t>
            </a:r>
            <a:r>
              <a:rPr lang="fr-FR" dirty="0" err="1" smtClean="0"/>
              <a:t>electron</a:t>
            </a:r>
            <a:r>
              <a:rPr lang="fr-FR" dirty="0" smtClean="0"/>
              <a:t> : </a:t>
            </a:r>
          </a:p>
          <a:p>
            <a:r>
              <a:rPr lang="fr-FR" dirty="0" smtClean="0"/>
              <a:t>	</a:t>
            </a:r>
            <a:r>
              <a:rPr lang="fr-FR" dirty="0" err="1" smtClean="0"/>
              <a:t>symmetry</a:t>
            </a:r>
            <a:r>
              <a:rPr lang="fr-FR" dirty="0" smtClean="0"/>
              <a:t> : </a:t>
            </a:r>
            <a:r>
              <a:rPr lang="fr-FR" dirty="0" err="1" smtClean="0"/>
              <a:t>small</a:t>
            </a:r>
            <a:r>
              <a:rPr lang="fr-FR" dirty="0" smtClean="0"/>
              <a:t> </a:t>
            </a:r>
            <a:r>
              <a:rPr lang="fr-FR" dirty="0" err="1" smtClean="0"/>
              <a:t>letters</a:t>
            </a:r>
            <a:r>
              <a:rPr lang="fr-FR" baseline="0" dirty="0" smtClean="0"/>
              <a:t> for notation </a:t>
            </a:r>
            <a:r>
              <a:rPr lang="fr-FR" baseline="0" dirty="0" err="1" smtClean="0"/>
              <a:t>eg</a:t>
            </a:r>
            <a:r>
              <a:rPr lang="fr-FR" baseline="0" dirty="0" smtClean="0"/>
              <a:t>, a1g</a:t>
            </a:r>
            <a:endParaRPr lang="fr-FR" dirty="0"/>
          </a:p>
        </p:txBody>
      </p:sp>
      <p:sp>
        <p:nvSpPr>
          <p:cNvPr id="4" name="Espace réservé du numéro de diapositive 3"/>
          <p:cNvSpPr>
            <a:spLocks noGrp="1"/>
          </p:cNvSpPr>
          <p:nvPr>
            <p:ph type="sldNum" sz="quarter" idx="10"/>
          </p:nvPr>
        </p:nvSpPr>
        <p:spPr/>
        <p:txBody>
          <a:bodyPr/>
          <a:lstStyle/>
          <a:p>
            <a:fld id="{4C4279D5-48D4-1F4B-A629-D46F26426D28}" type="slidenum">
              <a:rPr lang="fr-FR" smtClean="0"/>
              <a:t>10</a:t>
            </a:fld>
            <a:endParaRPr lang="fr-FR"/>
          </a:p>
        </p:txBody>
      </p:sp>
    </p:spTree>
    <p:extLst>
      <p:ext uri="{BB962C8B-B14F-4D97-AF65-F5344CB8AC3E}">
        <p14:creationId xmlns:p14="http://schemas.microsoft.com/office/powerpoint/2010/main" val="24484861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0EF7AD31-2C58-7347-A745-AD93C46456DB}" type="datetime1">
              <a:rPr lang="fr-FR" smtClean="0"/>
              <a:t>03/10/19</a:t>
            </a:fld>
            <a:endParaRPr lang="fr-FR"/>
          </a:p>
        </p:txBody>
      </p:sp>
      <p:sp>
        <p:nvSpPr>
          <p:cNvPr id="5" name="Espace réservé du pied de page 4"/>
          <p:cNvSpPr>
            <a:spLocks noGrp="1"/>
          </p:cNvSpPr>
          <p:nvPr>
            <p:ph type="ftr" sz="quarter" idx="11"/>
          </p:nvPr>
        </p:nvSpPr>
        <p:spPr/>
        <p:txBody>
          <a:bodyPr/>
          <a:lstStyle/>
          <a:p>
            <a:r>
              <a:rPr lang="fr-FR" smtClean="0"/>
              <a:t>Heidelberg 2019</a:t>
            </a:r>
            <a:endParaRPr lang="fr-FR"/>
          </a:p>
        </p:txBody>
      </p:sp>
      <p:sp>
        <p:nvSpPr>
          <p:cNvPr id="6" name="Espace réservé du numéro de diapositive 5"/>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4004542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10AFE2E-C311-D343-8F78-EFF6504AAB71}" type="datetime1">
              <a:rPr lang="fr-FR" smtClean="0"/>
              <a:t>03/10/19</a:t>
            </a:fld>
            <a:endParaRPr lang="fr-FR"/>
          </a:p>
        </p:txBody>
      </p:sp>
      <p:sp>
        <p:nvSpPr>
          <p:cNvPr id="5" name="Espace réservé du pied de page 4"/>
          <p:cNvSpPr>
            <a:spLocks noGrp="1"/>
          </p:cNvSpPr>
          <p:nvPr>
            <p:ph type="ftr" sz="quarter" idx="11"/>
          </p:nvPr>
        </p:nvSpPr>
        <p:spPr/>
        <p:txBody>
          <a:bodyPr/>
          <a:lstStyle/>
          <a:p>
            <a:r>
              <a:rPr lang="fr-FR" smtClean="0"/>
              <a:t>Heidelberg 2019</a:t>
            </a:r>
            <a:endParaRPr lang="fr-FR"/>
          </a:p>
        </p:txBody>
      </p:sp>
      <p:sp>
        <p:nvSpPr>
          <p:cNvPr id="6" name="Espace réservé du numéro de diapositive 5"/>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3305326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930A96D-E4D2-024A-A657-A87851F01E5C}" type="datetime1">
              <a:rPr lang="fr-FR" smtClean="0"/>
              <a:t>03/10/19</a:t>
            </a:fld>
            <a:endParaRPr lang="fr-FR"/>
          </a:p>
        </p:txBody>
      </p:sp>
      <p:sp>
        <p:nvSpPr>
          <p:cNvPr id="5" name="Espace réservé du pied de page 4"/>
          <p:cNvSpPr>
            <a:spLocks noGrp="1"/>
          </p:cNvSpPr>
          <p:nvPr>
            <p:ph type="ftr" sz="quarter" idx="11"/>
          </p:nvPr>
        </p:nvSpPr>
        <p:spPr/>
        <p:txBody>
          <a:bodyPr/>
          <a:lstStyle/>
          <a:p>
            <a:r>
              <a:rPr lang="fr-FR" smtClean="0"/>
              <a:t>Heidelberg 2019</a:t>
            </a:r>
            <a:endParaRPr lang="fr-FR"/>
          </a:p>
        </p:txBody>
      </p:sp>
      <p:sp>
        <p:nvSpPr>
          <p:cNvPr id="6" name="Espace réservé du numéro de diapositive 5"/>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2129345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B3E4133-F271-2E40-B7DE-C0BE900B69DE}" type="datetime1">
              <a:rPr lang="fr-FR" smtClean="0"/>
              <a:t>03/10/19</a:t>
            </a:fld>
            <a:endParaRPr lang="fr-FR"/>
          </a:p>
        </p:txBody>
      </p:sp>
      <p:sp>
        <p:nvSpPr>
          <p:cNvPr id="5" name="Espace réservé du pied de page 4"/>
          <p:cNvSpPr>
            <a:spLocks noGrp="1"/>
          </p:cNvSpPr>
          <p:nvPr>
            <p:ph type="ftr" sz="quarter" idx="11"/>
          </p:nvPr>
        </p:nvSpPr>
        <p:spPr/>
        <p:txBody>
          <a:bodyPr/>
          <a:lstStyle/>
          <a:p>
            <a:r>
              <a:rPr lang="fr-FR" smtClean="0"/>
              <a:t>Heidelberg 2019</a:t>
            </a:r>
            <a:endParaRPr lang="fr-FR"/>
          </a:p>
        </p:txBody>
      </p:sp>
      <p:sp>
        <p:nvSpPr>
          <p:cNvPr id="6" name="Espace réservé du numéro de diapositive 5"/>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1806735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A7AFE0A-C0E6-F742-9FD5-F2BBA8B2F596}" type="datetime1">
              <a:rPr lang="fr-FR" smtClean="0"/>
              <a:t>03/10/19</a:t>
            </a:fld>
            <a:endParaRPr lang="fr-FR"/>
          </a:p>
        </p:txBody>
      </p:sp>
      <p:sp>
        <p:nvSpPr>
          <p:cNvPr id="5" name="Espace réservé du pied de page 4"/>
          <p:cNvSpPr>
            <a:spLocks noGrp="1"/>
          </p:cNvSpPr>
          <p:nvPr>
            <p:ph type="ftr" sz="quarter" idx="11"/>
          </p:nvPr>
        </p:nvSpPr>
        <p:spPr/>
        <p:txBody>
          <a:bodyPr/>
          <a:lstStyle/>
          <a:p>
            <a:r>
              <a:rPr lang="fr-FR" smtClean="0"/>
              <a:t>Heidelberg 2019</a:t>
            </a:r>
            <a:endParaRPr lang="fr-FR"/>
          </a:p>
        </p:txBody>
      </p:sp>
      <p:sp>
        <p:nvSpPr>
          <p:cNvPr id="6" name="Espace réservé du numéro de diapositive 5"/>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180154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F5033FA-5C60-7148-AFD7-377EBBDA6C8D}" type="datetime1">
              <a:rPr lang="fr-FR" smtClean="0"/>
              <a:t>03/10/19</a:t>
            </a:fld>
            <a:endParaRPr lang="fr-F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3353136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4C97E209-358D-2948-B5A6-C339019450C7}" type="datetime1">
              <a:rPr lang="fr-FR" smtClean="0"/>
              <a:t>03/10/19</a:t>
            </a:fld>
            <a:endParaRPr lang="fr-FR"/>
          </a:p>
        </p:txBody>
      </p:sp>
      <p:sp>
        <p:nvSpPr>
          <p:cNvPr id="8" name="Espace réservé du pied de page 7"/>
          <p:cNvSpPr>
            <a:spLocks noGrp="1"/>
          </p:cNvSpPr>
          <p:nvPr>
            <p:ph type="ftr" sz="quarter" idx="11"/>
          </p:nvPr>
        </p:nvSpPr>
        <p:spPr/>
        <p:txBody>
          <a:bodyPr/>
          <a:lstStyle/>
          <a:p>
            <a:r>
              <a:rPr lang="fr-FR" smtClean="0"/>
              <a:t>Heidelberg 2019</a:t>
            </a:r>
            <a:endParaRPr lang="fr-FR"/>
          </a:p>
        </p:txBody>
      </p:sp>
      <p:sp>
        <p:nvSpPr>
          <p:cNvPr id="9" name="Espace réservé du numéro de diapositive 8"/>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3117068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2ADFBCE0-803E-E942-A543-3D27F03725BC}" type="datetime1">
              <a:rPr lang="fr-FR" smtClean="0"/>
              <a:t>03/10/19</a:t>
            </a:fld>
            <a:endParaRPr lang="fr-FR"/>
          </a:p>
        </p:txBody>
      </p:sp>
      <p:sp>
        <p:nvSpPr>
          <p:cNvPr id="4" name="Espace réservé du pied de page 3"/>
          <p:cNvSpPr>
            <a:spLocks noGrp="1"/>
          </p:cNvSpPr>
          <p:nvPr>
            <p:ph type="ftr" sz="quarter" idx="11"/>
          </p:nvPr>
        </p:nvSpPr>
        <p:spPr/>
        <p:txBody>
          <a:bodyPr/>
          <a:lstStyle/>
          <a:p>
            <a:r>
              <a:rPr lang="fr-FR" smtClean="0"/>
              <a:t>Heidelberg 2019</a:t>
            </a:r>
            <a:endParaRPr lang="fr-FR"/>
          </a:p>
        </p:txBody>
      </p:sp>
      <p:sp>
        <p:nvSpPr>
          <p:cNvPr id="5" name="Espace réservé du numéro de diapositive 4"/>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1529391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550DC18-3F5E-0243-A566-63B26882D8AF}" type="datetime1">
              <a:rPr lang="fr-FR" smtClean="0"/>
              <a:t>03/10/19</a:t>
            </a:fld>
            <a:endParaRPr lang="fr-FR"/>
          </a:p>
        </p:txBody>
      </p:sp>
      <p:sp>
        <p:nvSpPr>
          <p:cNvPr id="3" name="Espace réservé du pied de page 2"/>
          <p:cNvSpPr>
            <a:spLocks noGrp="1"/>
          </p:cNvSpPr>
          <p:nvPr>
            <p:ph type="ftr" sz="quarter" idx="11"/>
          </p:nvPr>
        </p:nvSpPr>
        <p:spPr/>
        <p:txBody>
          <a:bodyPr/>
          <a:lstStyle/>
          <a:p>
            <a:r>
              <a:rPr lang="fr-FR" smtClean="0"/>
              <a:t>Heidelberg 2019</a:t>
            </a:r>
            <a:endParaRPr lang="fr-FR"/>
          </a:p>
        </p:txBody>
      </p:sp>
      <p:sp>
        <p:nvSpPr>
          <p:cNvPr id="4" name="Espace réservé du numéro de diapositive 3"/>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3201176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1A69303-6FE3-DE43-923C-2C11784AF8AE}" type="datetime1">
              <a:rPr lang="fr-FR" smtClean="0"/>
              <a:t>03/10/19</a:t>
            </a:fld>
            <a:endParaRPr lang="fr-F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7207684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23F8E925-8CD9-2D41-8267-F880E01615EF}" type="datetime1">
              <a:rPr lang="fr-FR" smtClean="0"/>
              <a:t>03/10/19</a:t>
            </a:fld>
            <a:endParaRPr lang="fr-F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a:t>
            </a:fld>
            <a:endParaRPr lang="fr-FR"/>
          </a:p>
        </p:txBody>
      </p:sp>
    </p:spTree>
    <p:extLst>
      <p:ext uri="{BB962C8B-B14F-4D97-AF65-F5344CB8AC3E}">
        <p14:creationId xmlns:p14="http://schemas.microsoft.com/office/powerpoint/2010/main" val="349455293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435353"/>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341B20-A094-F042-84F8-86B960A66387}" type="datetime1">
              <a:rPr lang="fr-FR" smtClean="0"/>
              <a:t>03/10/19</a:t>
            </a:fld>
            <a:endParaRPr lang="fr-FR"/>
          </a:p>
        </p:txBody>
      </p:sp>
      <p:sp>
        <p:nvSpPr>
          <p:cNvPr id="5" name="Espace réservé du pied de page 4"/>
          <p:cNvSpPr>
            <a:spLocks noGrp="1"/>
          </p:cNvSpPr>
          <p:nvPr>
            <p:ph type="ftr" sz="quarter" idx="3"/>
          </p:nvPr>
        </p:nvSpPr>
        <p:spPr>
          <a:xfrm>
            <a:off x="5467554"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Heidelberg 2019</a:t>
            </a:r>
            <a:endParaRPr lang="fr-FR" dirty="0"/>
          </a:p>
        </p:txBody>
      </p:sp>
      <p:sp>
        <p:nvSpPr>
          <p:cNvPr id="6" name="Espace réservé du numéro de diapositive 5"/>
          <p:cNvSpPr>
            <a:spLocks noGrp="1"/>
          </p:cNvSpPr>
          <p:nvPr>
            <p:ph type="sldNum" sz="quarter" idx="4"/>
          </p:nvPr>
        </p:nvSpPr>
        <p:spPr>
          <a:xfrm>
            <a:off x="6553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6E461C-690C-4845-9B04-7B257E2F9D58}" type="slidenum">
              <a:rPr lang="fr-FR" smtClean="0"/>
              <a:t>‹#›</a:t>
            </a:fld>
            <a:endParaRPr lang="fr-FR"/>
          </a:p>
        </p:txBody>
      </p:sp>
    </p:spTree>
    <p:extLst>
      <p:ext uri="{BB962C8B-B14F-4D97-AF65-F5344CB8AC3E}">
        <p14:creationId xmlns:p14="http://schemas.microsoft.com/office/powerpoint/2010/main" val="19088450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hyperlink" Target="http://quanty.org/physics_chemistry/point_groups/oh" TargetMode="Externa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4" Type="http://schemas.openxmlformats.org/officeDocument/2006/relationships/image" Target="../media/image6.jpg"/><Relationship Id="rId5" Type="http://schemas.openxmlformats.org/officeDocument/2006/relationships/image" Target="../media/image21.emf"/><Relationship Id="rId6" Type="http://schemas.openxmlformats.org/officeDocument/2006/relationships/image" Target="../media/image17.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7"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18.emf"/><Relationship Id="rId6" Type="http://schemas.openxmlformats.org/officeDocument/2006/relationships/image" Target="../media/image28.png"/><Relationship Id="rId7" Type="http://schemas.openxmlformats.org/officeDocument/2006/relationships/image" Target="../media/image29.emf"/><Relationship Id="rId8" Type="http://schemas.openxmlformats.org/officeDocument/2006/relationships/hyperlink" Target="http://quanty.org/physics_chemistry/point_groups/oh"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emf"/><Relationship Id="rId4" Type="http://schemas.openxmlformats.org/officeDocument/2006/relationships/image" Target="../media/image33.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1" Type="http://schemas.openxmlformats.org/officeDocument/2006/relationships/image" Target="../media/image41.emf"/><Relationship Id="rId12" Type="http://schemas.openxmlformats.org/officeDocument/2006/relationships/image" Target="../media/image42.emf"/><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emf"/><Relationship Id="rId4" Type="http://schemas.openxmlformats.org/officeDocument/2006/relationships/image" Target="../media/image32.emf"/><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emf"/></Relationships>
</file>

<file path=ppt/slides/_rels/slide22.xml.rels><?xml version="1.0" encoding="UTF-8" standalone="yes"?>
<Relationships xmlns="http://schemas.openxmlformats.org/package/2006/relationships"><Relationship Id="rId11" Type="http://schemas.openxmlformats.org/officeDocument/2006/relationships/image" Target="../media/image51.emf"/><Relationship Id="rId12" Type="http://schemas.openxmlformats.org/officeDocument/2006/relationships/image" Target="../media/image52.emf"/><Relationship Id="rId13"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emf"/><Relationship Id="rId4" Type="http://schemas.openxmlformats.org/officeDocument/2006/relationships/image" Target="../media/image44.emf"/><Relationship Id="rId5" Type="http://schemas.openxmlformats.org/officeDocument/2006/relationships/image" Target="../media/image45.emf"/><Relationship Id="rId6" Type="http://schemas.openxmlformats.org/officeDocument/2006/relationships/image" Target="../media/image46.emf"/><Relationship Id="rId7" Type="http://schemas.openxmlformats.org/officeDocument/2006/relationships/image" Target="../media/image47.emf"/><Relationship Id="rId8" Type="http://schemas.openxmlformats.org/officeDocument/2006/relationships/image" Target="../media/image48.emf"/><Relationship Id="rId9" Type="http://schemas.openxmlformats.org/officeDocument/2006/relationships/image" Target="../media/image49.emf"/><Relationship Id="rId10" Type="http://schemas.openxmlformats.org/officeDocument/2006/relationships/image" Target="../media/image50.emf"/></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54.em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1" Type="http://schemas.openxmlformats.org/officeDocument/2006/relationships/image" Target="../media/image63.png"/><Relationship Id="rId12" Type="http://schemas.openxmlformats.org/officeDocument/2006/relationships/image" Target="../media/image64.png"/><Relationship Id="rId13" Type="http://schemas.openxmlformats.org/officeDocument/2006/relationships/image" Target="../media/image65.png"/><Relationship Id="rId14" Type="http://schemas.openxmlformats.org/officeDocument/2006/relationships/image" Target="../media/image66.png"/><Relationship Id="rId15" Type="http://schemas.openxmlformats.org/officeDocument/2006/relationships/image" Target="../media/image67.png"/><Relationship Id="rId16" Type="http://schemas.openxmlformats.org/officeDocument/2006/relationships/image" Target="../media/image68.emf"/><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55.emf"/><Relationship Id="rId4" Type="http://schemas.openxmlformats.org/officeDocument/2006/relationships/image" Target="../media/image56.emf"/><Relationship Id="rId5" Type="http://schemas.openxmlformats.org/officeDocument/2006/relationships/image" Target="../media/image57.emf"/><Relationship Id="rId6" Type="http://schemas.openxmlformats.org/officeDocument/2006/relationships/image" Target="../media/image58.emf"/><Relationship Id="rId7" Type="http://schemas.openxmlformats.org/officeDocument/2006/relationships/image" Target="../media/image59.emf"/><Relationship Id="rId8" Type="http://schemas.openxmlformats.org/officeDocument/2006/relationships/image" Target="../media/image60.emf"/><Relationship Id="rId9" Type="http://schemas.openxmlformats.org/officeDocument/2006/relationships/image" Target="../media/image61.emf"/><Relationship Id="rId10" Type="http://schemas.openxmlformats.org/officeDocument/2006/relationships/image" Target="../media/image62.emf"/></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emf"/><Relationship Id="rId6" Type="http://schemas.openxmlformats.org/officeDocument/2006/relationships/image" Target="../media/image72.e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5" Type="http://schemas.openxmlformats.org/officeDocument/2006/relationships/image" Target="../media/image75.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1" Type="http://schemas.openxmlformats.org/officeDocument/2006/relationships/image" Target="../media/image80.emf"/><Relationship Id="rId12" Type="http://schemas.openxmlformats.org/officeDocument/2006/relationships/image" Target="../media/image66.png"/><Relationship Id="rId13"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3.emf"/><Relationship Id="rId4" Type="http://schemas.openxmlformats.org/officeDocument/2006/relationships/image" Target="../media/image65.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76.emf"/><Relationship Id="rId8" Type="http://schemas.openxmlformats.org/officeDocument/2006/relationships/image" Target="../media/image77.emf"/><Relationship Id="rId9" Type="http://schemas.openxmlformats.org/officeDocument/2006/relationships/image" Target="../media/image78.emf"/><Relationship Id="rId10" Type="http://schemas.openxmlformats.org/officeDocument/2006/relationships/image" Target="../media/image79.emf"/></Relationships>
</file>

<file path=ppt/slides/_rels/slide28.xml.rels><?xml version="1.0" encoding="UTF-8" standalone="yes"?>
<Relationships xmlns="http://schemas.openxmlformats.org/package/2006/relationships"><Relationship Id="rId3" Type="http://schemas.openxmlformats.org/officeDocument/2006/relationships/image" Target="../media/image55.emf"/><Relationship Id="rId4" Type="http://schemas.openxmlformats.org/officeDocument/2006/relationships/image" Target="../media/image53.emf"/><Relationship Id="rId5" Type="http://schemas.openxmlformats.org/officeDocument/2006/relationships/image" Target="../media/image81.emf"/><Relationship Id="rId6" Type="http://schemas.openxmlformats.org/officeDocument/2006/relationships/image" Target="../media/image82.emf"/><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8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84.emf"/><Relationship Id="rId5" Type="http://schemas.openxmlformats.org/officeDocument/2006/relationships/oleObject" Target="../embeddings/oleObject3.bin"/><Relationship Id="rId6" Type="http://schemas.openxmlformats.org/officeDocument/2006/relationships/image" Target="../media/image85.emf"/><Relationship Id="rId7" Type="http://schemas.openxmlformats.org/officeDocument/2006/relationships/oleObject" Target="../embeddings/oleObject4.bin"/><Relationship Id="rId8" Type="http://schemas.openxmlformats.org/officeDocument/2006/relationships/image" Target="../media/image86.emf"/><Relationship Id="rId9" Type="http://schemas.openxmlformats.org/officeDocument/2006/relationships/oleObject" Target="../embeddings/oleObject5.bin"/><Relationship Id="rId10" Type="http://schemas.openxmlformats.org/officeDocument/2006/relationships/image" Target="../media/image8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emf"/><Relationship Id="rId3" Type="http://schemas.openxmlformats.org/officeDocument/2006/relationships/image" Target="../media/image8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emf"/><Relationship Id="rId3" Type="http://schemas.openxmlformats.org/officeDocument/2006/relationships/image" Target="../media/image91.emf"/></Relationships>
</file>

<file path=ppt/slides/_rels/slide36.xml.rels><?xml version="1.0" encoding="UTF-8" standalone="yes"?>
<Relationships xmlns="http://schemas.openxmlformats.org/package/2006/relationships"><Relationship Id="rId9" Type="http://schemas.openxmlformats.org/officeDocument/2006/relationships/image" Target="../media/image98.emf"/><Relationship Id="rId20" Type="http://schemas.openxmlformats.org/officeDocument/2006/relationships/image" Target="../media/image109.emf"/><Relationship Id="rId21" Type="http://schemas.openxmlformats.org/officeDocument/2006/relationships/image" Target="../media/image110.emf"/><Relationship Id="rId22" Type="http://schemas.openxmlformats.org/officeDocument/2006/relationships/image" Target="../media/image111.emf"/><Relationship Id="rId10" Type="http://schemas.openxmlformats.org/officeDocument/2006/relationships/image" Target="../media/image99.emf"/><Relationship Id="rId11" Type="http://schemas.openxmlformats.org/officeDocument/2006/relationships/image" Target="../media/image100.emf"/><Relationship Id="rId12" Type="http://schemas.openxmlformats.org/officeDocument/2006/relationships/image" Target="../media/image101.emf"/><Relationship Id="rId13" Type="http://schemas.openxmlformats.org/officeDocument/2006/relationships/image" Target="../media/image102.emf"/><Relationship Id="rId14" Type="http://schemas.openxmlformats.org/officeDocument/2006/relationships/image" Target="../media/image103.emf"/><Relationship Id="rId15" Type="http://schemas.openxmlformats.org/officeDocument/2006/relationships/image" Target="../media/image104.emf"/><Relationship Id="rId16" Type="http://schemas.openxmlformats.org/officeDocument/2006/relationships/image" Target="../media/image105.emf"/><Relationship Id="rId17" Type="http://schemas.openxmlformats.org/officeDocument/2006/relationships/image" Target="../media/image106.emf"/><Relationship Id="rId18" Type="http://schemas.openxmlformats.org/officeDocument/2006/relationships/image" Target="../media/image107.emf"/><Relationship Id="rId19" Type="http://schemas.openxmlformats.org/officeDocument/2006/relationships/image" Target="../media/image108.emf"/><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2.emf"/><Relationship Id="rId4" Type="http://schemas.openxmlformats.org/officeDocument/2006/relationships/image" Target="../media/image93.emf"/><Relationship Id="rId5" Type="http://schemas.openxmlformats.org/officeDocument/2006/relationships/image" Target="../media/image94.emf"/><Relationship Id="rId6" Type="http://schemas.openxmlformats.org/officeDocument/2006/relationships/image" Target="../media/image95.emf"/><Relationship Id="rId7" Type="http://schemas.openxmlformats.org/officeDocument/2006/relationships/image" Target="../media/image96.emf"/><Relationship Id="rId8" Type="http://schemas.openxmlformats.org/officeDocument/2006/relationships/image" Target="../media/image9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112.emf"/><Relationship Id="rId4" Type="http://schemas.openxmlformats.org/officeDocument/2006/relationships/image" Target="../media/image113.emf"/><Relationship Id="rId5" Type="http://schemas.openxmlformats.org/officeDocument/2006/relationships/image" Target="../media/image114.emf"/><Relationship Id="rId6" Type="http://schemas.openxmlformats.org/officeDocument/2006/relationships/image" Target="../media/image115.emf"/><Relationship Id="rId7" Type="http://schemas.openxmlformats.org/officeDocument/2006/relationships/image" Target="../media/image29.emf"/><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image" Target="../media/image116.emf"/><Relationship Id="rId4" Type="http://schemas.openxmlformats.org/officeDocument/2006/relationships/image" Target="../media/image117.emf"/><Relationship Id="rId5" Type="http://schemas.openxmlformats.org/officeDocument/2006/relationships/image" Target="../media/image118.emf"/><Relationship Id="rId6" Type="http://schemas.openxmlformats.org/officeDocument/2006/relationships/image" Target="../media/image119.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4.emf"/><Relationship Id="rId5" Type="http://schemas.openxmlformats.org/officeDocument/2006/relationships/image" Target="../media/image5.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121.emf"/><Relationship Id="rId4" Type="http://schemas.openxmlformats.org/officeDocument/2006/relationships/image" Target="../media/image122.emf"/><Relationship Id="rId1" Type="http://schemas.openxmlformats.org/officeDocument/2006/relationships/slideLayout" Target="../slideLayouts/slideLayout1.xml"/><Relationship Id="rId2" Type="http://schemas.openxmlformats.org/officeDocument/2006/relationships/image" Target="../media/image120.emf"/></Relationships>
</file>

<file path=ppt/slides/_rels/slide41.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5" Type="http://schemas.openxmlformats.org/officeDocument/2006/relationships/image" Target="../media/image94.emf"/><Relationship Id="rId6" Type="http://schemas.openxmlformats.org/officeDocument/2006/relationships/image" Target="../media/image95.emf"/><Relationship Id="rId7" Type="http://schemas.openxmlformats.org/officeDocument/2006/relationships/image" Target="../media/image96.emf"/><Relationship Id="rId8" Type="http://schemas.openxmlformats.org/officeDocument/2006/relationships/image" Target="../media/image97.emf"/><Relationship Id="rId9" Type="http://schemas.openxmlformats.org/officeDocument/2006/relationships/image" Target="../media/image123.emf"/><Relationship Id="rId10" Type="http://schemas.openxmlformats.org/officeDocument/2006/relationships/image" Target="../media/image124.emf"/><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2.xml.rels><?xml version="1.0" encoding="UTF-8" standalone="yes"?>
<Relationships xmlns="http://schemas.openxmlformats.org/package/2006/relationships"><Relationship Id="rId3" Type="http://schemas.openxmlformats.org/officeDocument/2006/relationships/image" Target="../media/image125.emf"/><Relationship Id="rId4" Type="http://schemas.openxmlformats.org/officeDocument/2006/relationships/image" Target="../media/image126.emf"/><Relationship Id="rId5" Type="http://schemas.openxmlformats.org/officeDocument/2006/relationships/image" Target="../media/image127.emf"/><Relationship Id="rId6"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3.xml.rels><?xml version="1.0" encoding="UTF-8" standalone="yes"?>
<Relationships xmlns="http://schemas.openxmlformats.org/package/2006/relationships"><Relationship Id="rId3" Type="http://schemas.openxmlformats.org/officeDocument/2006/relationships/image" Target="../media/image126.emf"/><Relationship Id="rId4" Type="http://schemas.openxmlformats.org/officeDocument/2006/relationships/image" Target="../media/image129.emf"/><Relationship Id="rId5" Type="http://schemas.openxmlformats.org/officeDocument/2006/relationships/image" Target="../media/image130.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4.xml.rels><?xml version="1.0" encoding="UTF-8" standalone="yes"?>
<Relationships xmlns="http://schemas.openxmlformats.org/package/2006/relationships"><Relationship Id="rId3" Type="http://schemas.openxmlformats.org/officeDocument/2006/relationships/image" Target="../media/image131.emf"/><Relationship Id="rId4" Type="http://schemas.openxmlformats.org/officeDocument/2006/relationships/image" Target="../media/image132.emf"/><Relationship Id="rId5" Type="http://schemas.openxmlformats.org/officeDocument/2006/relationships/image" Target="../media/image133.emf"/><Relationship Id="rId6" Type="http://schemas.openxmlformats.org/officeDocument/2006/relationships/image" Target="../media/image134.emf"/><Relationship Id="rId7" Type="http://schemas.openxmlformats.org/officeDocument/2006/relationships/image" Target="../media/image135.emf"/><Relationship Id="rId8" Type="http://schemas.openxmlformats.org/officeDocument/2006/relationships/image" Target="../media/image136.emf"/><Relationship Id="rId9" Type="http://schemas.openxmlformats.org/officeDocument/2006/relationships/image" Target="../media/image137.emf"/><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oleObject" Target="../embeddings/oleObject6.bin"/><Relationship Id="rId5" Type="http://schemas.openxmlformats.org/officeDocument/2006/relationships/image" Target="../media/image138.emf"/><Relationship Id="rId6" Type="http://schemas.openxmlformats.org/officeDocument/2006/relationships/image" Target="../media/image139.jpe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emf"/><Relationship Id="rId5" Type="http://schemas.openxmlformats.org/officeDocument/2006/relationships/image" Target="../media/image142.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8.xml.rels><?xml version="1.0" encoding="UTF-8" standalone="yes"?>
<Relationships xmlns="http://schemas.openxmlformats.org/package/2006/relationships"><Relationship Id="rId3" Type="http://schemas.openxmlformats.org/officeDocument/2006/relationships/image" Target="../media/image141.emf"/><Relationship Id="rId4" Type="http://schemas.openxmlformats.org/officeDocument/2006/relationships/image" Target="../media/image142.emf"/><Relationship Id="rId5" Type="http://schemas.openxmlformats.org/officeDocument/2006/relationships/image" Target="../media/image143.emf"/><Relationship Id="rId6" Type="http://schemas.openxmlformats.org/officeDocument/2006/relationships/image" Target="../media/image144.em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Document_Microsoft_Word_97_-_20041.doc"/><Relationship Id="rId4" Type="http://schemas.openxmlformats.org/officeDocument/2006/relationships/image" Target="../media/image145.emf"/><Relationship Id="rId5" Type="http://schemas.openxmlformats.org/officeDocument/2006/relationships/oleObject" Target="../embeddings/oleObject7.bin"/><Relationship Id="rId6" Type="http://schemas.openxmlformats.org/officeDocument/2006/relationships/image" Target="../media/image146.emf"/><Relationship Id="rId7" Type="http://schemas.openxmlformats.org/officeDocument/2006/relationships/image" Target="../media/image147.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Document_Microsoft_Word_97_-_20042.doc"/><Relationship Id="rId4" Type="http://schemas.openxmlformats.org/officeDocument/2006/relationships/image" Target="../media/image148.emf"/><Relationship Id="rId5" Type="http://schemas.openxmlformats.org/officeDocument/2006/relationships/oleObject" Target="../embeddings/oleObject8.bin"/><Relationship Id="rId6" Type="http://schemas.openxmlformats.org/officeDocument/2006/relationships/image" Target="../media/image146.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49.emf"/><Relationship Id="rId4" Type="http://schemas.openxmlformats.org/officeDocument/2006/relationships/oleObject" Target="../embeddings/oleObject9.bin"/><Relationship Id="rId5" Type="http://schemas.openxmlformats.org/officeDocument/2006/relationships/image" Target="../media/image146.emf"/><Relationship Id="rId6" Type="http://schemas.openxmlformats.org/officeDocument/2006/relationships/image" Target="../media/image147.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150.emf"/><Relationship Id="rId4" Type="http://schemas.openxmlformats.org/officeDocument/2006/relationships/image" Target="../media/image151.emf"/><Relationship Id="rId5" Type="http://schemas.openxmlformats.org/officeDocument/2006/relationships/image" Target="../media/image152.emf"/><Relationship Id="rId6" Type="http://schemas.openxmlformats.org/officeDocument/2006/relationships/image" Target="../media/image153.gif"/><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image" Target="../media/image154.emf"/><Relationship Id="rId4" Type="http://schemas.openxmlformats.org/officeDocument/2006/relationships/image" Target="../media/image155.emf"/><Relationship Id="rId5" Type="http://schemas.openxmlformats.org/officeDocument/2006/relationships/image" Target="../media/image156.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57.emf"/></Relationships>
</file>

<file path=ppt/slides/_rels/slide56.xml.rels><?xml version="1.0" encoding="UTF-8" standalone="yes"?>
<Relationships xmlns="http://schemas.openxmlformats.org/package/2006/relationships"><Relationship Id="rId3" Type="http://schemas.openxmlformats.org/officeDocument/2006/relationships/image" Target="../media/image158.emf"/><Relationship Id="rId4" Type="http://schemas.openxmlformats.org/officeDocument/2006/relationships/image" Target="../media/image159.emf"/><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3" Type="http://schemas.openxmlformats.org/officeDocument/2006/relationships/image" Target="../media/image160.png"/><Relationship Id="rId4" Type="http://schemas.openxmlformats.org/officeDocument/2006/relationships/image" Target="../media/image158.emf"/><Relationship Id="rId5" Type="http://schemas.openxmlformats.org/officeDocument/2006/relationships/image" Target="../media/image159.emf"/><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3" Type="http://schemas.openxmlformats.org/officeDocument/2006/relationships/image" Target="../media/image161.emf"/><Relationship Id="rId4" Type="http://schemas.openxmlformats.org/officeDocument/2006/relationships/image" Target="../media/image162.emf"/><Relationship Id="rId5" Type="http://schemas.openxmlformats.org/officeDocument/2006/relationships/image" Target="../media/image163.emf"/><Relationship Id="rId6" Type="http://schemas.openxmlformats.org/officeDocument/2006/relationships/image" Target="../media/image164.emf"/><Relationship Id="rId7" Type="http://schemas.openxmlformats.org/officeDocument/2006/relationships/image" Target="../media/image165.emf"/><Relationship Id="rId8" Type="http://schemas.openxmlformats.org/officeDocument/2006/relationships/image" Target="../media/image166.jpg"/><Relationship Id="rId9" Type="http://schemas.openxmlformats.org/officeDocument/2006/relationships/image" Target="../media/image167.emf"/><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11.jpg"/><Relationship Id="rId6" Type="http://schemas.openxmlformats.org/officeDocument/2006/relationships/image" Target="../media/image12.jpg"/><Relationship Id="rId7" Type="http://schemas.openxmlformats.org/officeDocument/2006/relationships/image" Target="../media/image13.png"/><Relationship Id="rId8"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8.png"/><Relationship Id="rId3" Type="http://schemas.openxmlformats.org/officeDocument/2006/relationships/image" Target="../media/image16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0.png"/></Relationships>
</file>

<file path=ppt/slides/_rels/slide64.xml.rels><?xml version="1.0" encoding="UTF-8" standalone="yes"?>
<Relationships xmlns="http://schemas.openxmlformats.org/package/2006/relationships"><Relationship Id="rId3" Type="http://schemas.openxmlformats.org/officeDocument/2006/relationships/image" Target="../media/image172.emf"/><Relationship Id="rId4" Type="http://schemas.openxmlformats.org/officeDocument/2006/relationships/image" Target="../media/image173.emf"/><Relationship Id="rId1" Type="http://schemas.openxmlformats.org/officeDocument/2006/relationships/slideLayout" Target="../slideLayouts/slideLayout2.xml"/><Relationship Id="rId2" Type="http://schemas.openxmlformats.org/officeDocument/2006/relationships/image" Target="../media/image17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4" Type="http://schemas.openxmlformats.org/officeDocument/2006/relationships/image" Target="../media/image8.jpg"/><Relationship Id="rId5" Type="http://schemas.openxmlformats.org/officeDocument/2006/relationships/image" Target="../media/image17.emf"/><Relationship Id="rId6"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36400" y="2415827"/>
            <a:ext cx="7950400" cy="1944506"/>
          </a:xfrm>
        </p:spPr>
        <p:txBody>
          <a:bodyPr>
            <a:normAutofit/>
          </a:bodyPr>
          <a:lstStyle/>
          <a:p>
            <a:pPr marL="0" indent="0" algn="ctr">
              <a:buNone/>
            </a:pPr>
            <a:r>
              <a:rPr lang="en-US" sz="1800" b="1" i="1" dirty="0" smtClean="0">
                <a:latin typeface="Arial"/>
                <a:cs typeface="Arial"/>
              </a:rPr>
              <a:t>Marie-Anne ARRIO</a:t>
            </a:r>
          </a:p>
          <a:p>
            <a:pPr marL="0" indent="0" algn="ctr">
              <a:buNone/>
            </a:pPr>
            <a:endParaRPr lang="en-US" sz="1800" dirty="0">
              <a:latin typeface="Arial"/>
              <a:cs typeface="Arial"/>
            </a:endParaRPr>
          </a:p>
          <a:p>
            <a:pPr marL="0" indent="0" algn="ctr">
              <a:buNone/>
            </a:pPr>
            <a:r>
              <a:rPr lang="en-US" sz="1800" dirty="0" smtClean="0">
                <a:latin typeface="Arial"/>
                <a:cs typeface="Arial"/>
              </a:rPr>
              <a:t>CNRS / Sorbonne </a:t>
            </a:r>
            <a:r>
              <a:rPr lang="en-US" sz="1800" dirty="0" smtClean="0">
                <a:latin typeface="Arial"/>
                <a:cs typeface="Arial"/>
              </a:rPr>
              <a:t>Universite</a:t>
            </a:r>
            <a:r>
              <a:rPr lang="en-US" sz="1800" dirty="0" smtClean="0">
                <a:latin typeface="Arial"/>
                <a:cs typeface="Arial"/>
              </a:rPr>
              <a:t> (Paris)</a:t>
            </a:r>
          </a:p>
          <a:p>
            <a:pPr marL="0" indent="0" algn="ctr">
              <a:buNone/>
            </a:pPr>
            <a:endParaRPr lang="en-US" sz="1800" dirty="0">
              <a:latin typeface="Arial"/>
              <a:cs typeface="Arial"/>
            </a:endParaRPr>
          </a:p>
          <a:p>
            <a:pPr marL="0" indent="0" algn="ctr">
              <a:buNone/>
            </a:pPr>
            <a:endParaRPr lang="en-US" sz="1600" dirty="0" smtClean="0">
              <a:latin typeface="Arial"/>
              <a:cs typeface="Arial"/>
            </a:endParaRPr>
          </a:p>
        </p:txBody>
      </p:sp>
      <p:sp>
        <p:nvSpPr>
          <p:cNvPr id="6" name="Espace réservé du pied de page 5"/>
          <p:cNvSpPr>
            <a:spLocks noGrp="1"/>
          </p:cNvSpPr>
          <p:nvPr>
            <p:ph type="ftr" sz="quarter" idx="11"/>
          </p:nvPr>
        </p:nvSpPr>
        <p:spPr/>
        <p:txBody>
          <a:bodyPr/>
          <a:lstStyle/>
          <a:p>
            <a:r>
              <a:rPr lang="en-US" dirty="0" smtClean="0"/>
              <a:t>Heidelberg 2019</a:t>
            </a:r>
            <a:endParaRPr lang="en-US" dirty="0"/>
          </a:p>
        </p:txBody>
      </p:sp>
      <p:sp>
        <p:nvSpPr>
          <p:cNvPr id="7" name="Espace réservé du numéro de diapositive 6"/>
          <p:cNvSpPr>
            <a:spLocks noGrp="1"/>
          </p:cNvSpPr>
          <p:nvPr>
            <p:ph type="sldNum" sz="quarter" idx="12"/>
          </p:nvPr>
        </p:nvSpPr>
        <p:spPr/>
        <p:txBody>
          <a:bodyPr/>
          <a:lstStyle/>
          <a:p>
            <a:fld id="{176E461C-690C-4845-9B04-7B257E2F9D58}" type="slidenum">
              <a:rPr lang="en-US" smtClean="0"/>
              <a:t>1</a:t>
            </a:fld>
            <a:endParaRPr lang="en-US" dirty="0"/>
          </a:p>
        </p:txBody>
      </p:sp>
      <p:pic>
        <p:nvPicPr>
          <p:cNvPr id="5" name="Image 4"/>
          <p:cNvPicPr>
            <a:picLocks noChangeAspect="1"/>
          </p:cNvPicPr>
          <p:nvPr/>
        </p:nvPicPr>
        <p:blipFill>
          <a:blip r:embed="rId3"/>
          <a:stretch>
            <a:fillRect/>
          </a:stretch>
        </p:blipFill>
        <p:spPr>
          <a:xfrm>
            <a:off x="360771" y="4596295"/>
            <a:ext cx="8610600" cy="1498600"/>
          </a:xfrm>
          <a:prstGeom prst="rect">
            <a:avLst/>
          </a:prstGeom>
        </p:spPr>
      </p:pic>
      <p:sp>
        <p:nvSpPr>
          <p:cNvPr id="2" name="Titre 1"/>
          <p:cNvSpPr>
            <a:spLocks noGrp="1"/>
          </p:cNvSpPr>
          <p:nvPr>
            <p:ph type="title"/>
          </p:nvPr>
        </p:nvSpPr>
        <p:spPr>
          <a:xfrm>
            <a:off x="457200" y="1045892"/>
            <a:ext cx="8229600" cy="1143000"/>
          </a:xfrm>
          <a:solidFill>
            <a:srgbClr val="FFFFFF"/>
          </a:solidFill>
        </p:spPr>
        <p:txBody>
          <a:bodyPr tIns="36000" bIns="36000">
            <a:normAutofit/>
          </a:bodyPr>
          <a:lstStyle/>
          <a:p>
            <a:r>
              <a:rPr lang="en-US" sz="3200" b="1" i="1" dirty="0" smtClean="0">
                <a:solidFill>
                  <a:srgbClr val="0000FF"/>
                </a:solidFill>
                <a:latin typeface="Arial"/>
                <a:cs typeface="Arial"/>
              </a:rPr>
              <a:t>Crystal field in </a:t>
            </a:r>
            <a:r>
              <a:rPr lang="en-US" sz="3200" b="1" i="1" dirty="0" smtClean="0">
                <a:solidFill>
                  <a:srgbClr val="0000FF"/>
                </a:solidFill>
                <a:latin typeface="Arial"/>
                <a:cs typeface="Arial"/>
              </a:rPr>
              <a:t>multielectron</a:t>
            </a:r>
            <a:r>
              <a:rPr lang="en-US" sz="3200" b="1" i="1" dirty="0" smtClean="0">
                <a:solidFill>
                  <a:srgbClr val="0000FF"/>
                </a:solidFill>
                <a:latin typeface="Arial"/>
                <a:cs typeface="Arial"/>
              </a:rPr>
              <a:t> ions</a:t>
            </a:r>
            <a:endParaRPr lang="en-US" sz="3200" b="1" i="1" dirty="0">
              <a:solidFill>
                <a:srgbClr val="0000FF"/>
              </a:solidFill>
              <a:latin typeface="Arial"/>
              <a:cs typeface="Arial"/>
            </a:endParaRPr>
          </a:p>
        </p:txBody>
      </p:sp>
    </p:spTree>
    <p:extLst>
      <p:ext uri="{BB962C8B-B14F-4D97-AF65-F5344CB8AC3E}">
        <p14:creationId xmlns:p14="http://schemas.microsoft.com/office/powerpoint/2010/main" val="22786002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4993"/>
            <a:ext cx="8229600" cy="1143000"/>
          </a:xfrm>
        </p:spPr>
        <p:txBody>
          <a:bodyPr tIns="36000" bIns="36000">
            <a:normAutofit/>
          </a:bodyPr>
          <a:lstStyle/>
          <a:p>
            <a:r>
              <a:rPr lang="en-US" sz="2400" b="1" i="1" dirty="0" smtClean="0">
                <a:solidFill>
                  <a:srgbClr val="0000FF"/>
                </a:solidFill>
                <a:latin typeface="Arial"/>
                <a:cs typeface="Arial"/>
              </a:rPr>
              <a:t>Crystal field </a:t>
            </a:r>
            <a:r>
              <a:rPr lang="en-US" sz="2400" b="1" i="1" dirty="0" err="1" smtClean="0">
                <a:solidFill>
                  <a:srgbClr val="0000FF"/>
                </a:solidFill>
                <a:latin typeface="Arial"/>
                <a:cs typeface="Arial"/>
              </a:rPr>
              <a:t>hamiltonian</a:t>
            </a:r>
            <a:r>
              <a:rPr lang="en-US" sz="2400" b="1" i="1" dirty="0" smtClean="0">
                <a:solidFill>
                  <a:srgbClr val="0000FF"/>
                </a:solidFill>
                <a:latin typeface="Arial"/>
                <a:cs typeface="Arial"/>
              </a:rPr>
              <a:t> and symmetry</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457200" y="989013"/>
            <a:ext cx="8229600" cy="5706917"/>
          </a:xfrm>
        </p:spPr>
        <p:txBody>
          <a:bodyPr>
            <a:normAutofit/>
          </a:bodyPr>
          <a:lstStyle/>
          <a:p>
            <a:pPr marL="0" indent="0">
              <a:buNone/>
            </a:pPr>
            <a:r>
              <a:rPr lang="en-US" sz="1600" dirty="0" smtClean="0">
                <a:cs typeface="Arial"/>
              </a:rPr>
              <a:t> </a:t>
            </a:r>
            <a:endParaRPr lang="en-US" sz="1600" dirty="0" smtClean="0">
              <a:latin typeface="Arial"/>
              <a:cs typeface="Arial"/>
            </a:endParaRPr>
          </a:p>
        </p:txBody>
      </p:sp>
      <p:sp>
        <p:nvSpPr>
          <p:cNvPr id="7" name="Rectangle 6"/>
          <p:cNvSpPr/>
          <p:nvPr/>
        </p:nvSpPr>
        <p:spPr>
          <a:xfrm>
            <a:off x="546511" y="2039574"/>
            <a:ext cx="184666" cy="338554"/>
          </a:xfrm>
          <a:prstGeom prst="rect">
            <a:avLst/>
          </a:prstGeom>
        </p:spPr>
        <p:txBody>
          <a:bodyPr wrap="none">
            <a:spAutoFit/>
          </a:bodyPr>
          <a:lstStyle/>
          <a:p>
            <a:endParaRPr lang="en-US" sz="1600">
              <a:latin typeface="Arial"/>
              <a:cs typeface="Arial"/>
            </a:endParaRPr>
          </a:p>
        </p:txBody>
      </p:sp>
      <p:sp>
        <p:nvSpPr>
          <p:cNvPr id="10" name="ZoneTexte 9"/>
          <p:cNvSpPr txBox="1"/>
          <p:nvPr/>
        </p:nvSpPr>
        <p:spPr>
          <a:xfrm>
            <a:off x="654395" y="804347"/>
            <a:ext cx="5197243" cy="646331"/>
          </a:xfrm>
          <a:prstGeom prst="rect">
            <a:avLst/>
          </a:prstGeom>
          <a:noFill/>
        </p:spPr>
        <p:txBody>
          <a:bodyPr wrap="none" rtlCol="0">
            <a:spAutoFit/>
          </a:bodyPr>
          <a:lstStyle/>
          <a:p>
            <a:r>
              <a:rPr lang="en-US" dirty="0" smtClean="0"/>
              <a:t>All you need is in the web page </a:t>
            </a:r>
            <a:r>
              <a:rPr lang="en-US" dirty="0" err="1" smtClean="0"/>
              <a:t>Quanty.org</a:t>
            </a:r>
            <a:r>
              <a:rPr lang="en-US" dirty="0" smtClean="0"/>
              <a:t> </a:t>
            </a:r>
          </a:p>
          <a:p>
            <a:r>
              <a:rPr lang="en-US" dirty="0"/>
              <a:t>http://</a:t>
            </a:r>
            <a:r>
              <a:rPr lang="en-US" dirty="0" err="1"/>
              <a:t>quanty.org</a:t>
            </a:r>
            <a:r>
              <a:rPr lang="en-US" dirty="0"/>
              <a:t>/</a:t>
            </a:r>
            <a:r>
              <a:rPr lang="en-US" dirty="0" err="1"/>
              <a:t>physics_chemistry</a:t>
            </a:r>
            <a:r>
              <a:rPr lang="en-US" dirty="0"/>
              <a:t>/</a:t>
            </a:r>
            <a:r>
              <a:rPr lang="en-US" dirty="0" err="1" smtClean="0"/>
              <a:t>point_groups</a:t>
            </a:r>
            <a:endParaRPr lang="en-US" dirty="0"/>
          </a:p>
        </p:txBody>
      </p:sp>
      <p:sp>
        <p:nvSpPr>
          <p:cNvPr id="11" name="Espace réservé du pied de page 10"/>
          <p:cNvSpPr>
            <a:spLocks noGrp="1"/>
          </p:cNvSpPr>
          <p:nvPr>
            <p:ph type="ftr" sz="quarter" idx="11"/>
          </p:nvPr>
        </p:nvSpPr>
        <p:spPr/>
        <p:txBody>
          <a:bodyPr/>
          <a:lstStyle/>
          <a:p>
            <a:r>
              <a:rPr lang="en-US" smtClean="0"/>
              <a:t>Heidelberg 2019</a:t>
            </a:r>
            <a:endParaRPr lang="en-US"/>
          </a:p>
        </p:txBody>
      </p:sp>
      <p:sp>
        <p:nvSpPr>
          <p:cNvPr id="12" name="Espace réservé du numéro de diapositive 11"/>
          <p:cNvSpPr>
            <a:spLocks noGrp="1"/>
          </p:cNvSpPr>
          <p:nvPr>
            <p:ph type="sldNum" sz="quarter" idx="12"/>
          </p:nvPr>
        </p:nvSpPr>
        <p:spPr/>
        <p:txBody>
          <a:bodyPr/>
          <a:lstStyle/>
          <a:p>
            <a:fld id="{176E461C-690C-4845-9B04-7B257E2F9D58}" type="slidenum">
              <a:rPr lang="en-US" smtClean="0"/>
              <a:t>10</a:t>
            </a:fld>
            <a:endParaRPr lang="en-US"/>
          </a:p>
        </p:txBody>
      </p:sp>
      <p:pic>
        <p:nvPicPr>
          <p:cNvPr id="4" name="Image 3" descr="Capture d’écran 2018-10-03 à 09.42.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349" y="1450678"/>
            <a:ext cx="7946061" cy="4966288"/>
          </a:xfrm>
          <a:prstGeom prst="rect">
            <a:avLst/>
          </a:prstGeom>
        </p:spPr>
      </p:pic>
    </p:spTree>
    <p:extLst>
      <p:ext uri="{BB962C8B-B14F-4D97-AF65-F5344CB8AC3E}">
        <p14:creationId xmlns:p14="http://schemas.microsoft.com/office/powerpoint/2010/main" val="883691704"/>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4993"/>
            <a:ext cx="8229600" cy="1143000"/>
          </a:xfrm>
        </p:spPr>
        <p:txBody>
          <a:bodyPr tIns="36000" bIns="36000">
            <a:normAutofit/>
          </a:bodyPr>
          <a:lstStyle/>
          <a:p>
            <a:r>
              <a:rPr lang="fr-FR" sz="2400" b="1" i="1" dirty="0" smtClean="0">
                <a:solidFill>
                  <a:srgbClr val="0000FF"/>
                </a:solidFill>
                <a:latin typeface="Arial"/>
                <a:cs typeface="Arial"/>
              </a:rPr>
              <a:t>Crystal </a:t>
            </a:r>
            <a:r>
              <a:rPr lang="fr-FR" sz="2400" b="1" i="1" dirty="0" err="1" smtClean="0">
                <a:solidFill>
                  <a:srgbClr val="0000FF"/>
                </a:solidFill>
                <a:latin typeface="Arial"/>
                <a:cs typeface="Arial"/>
              </a:rPr>
              <a:t>field</a:t>
            </a:r>
            <a:r>
              <a:rPr lang="fr-FR" sz="2400" b="1" i="1" dirty="0" smtClean="0">
                <a:solidFill>
                  <a:srgbClr val="0000FF"/>
                </a:solidFill>
                <a:latin typeface="Arial"/>
                <a:cs typeface="Arial"/>
              </a:rPr>
              <a:t> </a:t>
            </a:r>
            <a:r>
              <a:rPr lang="fr-FR" sz="2400" b="1" i="1" dirty="0" err="1" smtClean="0">
                <a:solidFill>
                  <a:srgbClr val="0000FF"/>
                </a:solidFill>
                <a:latin typeface="Arial"/>
                <a:cs typeface="Arial"/>
              </a:rPr>
              <a:t>hamiltonian</a:t>
            </a:r>
            <a:r>
              <a:rPr lang="fr-FR" sz="2400" b="1" i="1" dirty="0" smtClean="0">
                <a:solidFill>
                  <a:srgbClr val="0000FF"/>
                </a:solidFill>
                <a:latin typeface="Arial"/>
                <a:cs typeface="Arial"/>
              </a:rPr>
              <a:t> and </a:t>
            </a:r>
            <a:r>
              <a:rPr lang="fr-FR" sz="2400" b="1" i="1" dirty="0" err="1" smtClean="0">
                <a:solidFill>
                  <a:srgbClr val="0000FF"/>
                </a:solidFill>
                <a:latin typeface="Arial"/>
                <a:cs typeface="Arial"/>
              </a:rPr>
              <a:t>symmetry</a:t>
            </a:r>
            <a:endParaRPr lang="fr-FR" sz="2400" b="1" i="1" dirty="0">
              <a:solidFill>
                <a:srgbClr val="0000FF"/>
              </a:solidFill>
              <a:latin typeface="Arial"/>
              <a:cs typeface="Arial"/>
            </a:endParaRPr>
          </a:p>
        </p:txBody>
      </p:sp>
      <p:sp>
        <p:nvSpPr>
          <p:cNvPr id="7" name="Rectangle 6"/>
          <p:cNvSpPr/>
          <p:nvPr/>
        </p:nvSpPr>
        <p:spPr>
          <a:xfrm>
            <a:off x="546511" y="2039574"/>
            <a:ext cx="184666" cy="338554"/>
          </a:xfrm>
          <a:prstGeom prst="rect">
            <a:avLst/>
          </a:prstGeom>
        </p:spPr>
        <p:txBody>
          <a:bodyPr wrap="none">
            <a:spAutoFit/>
          </a:bodyPr>
          <a:lstStyle/>
          <a:p>
            <a:endParaRPr lang="fr-FR" sz="1600" dirty="0">
              <a:latin typeface="Arial"/>
              <a:cs typeface="Arial"/>
            </a:endParaRPr>
          </a:p>
        </p:txBody>
      </p:sp>
      <p:sp>
        <p:nvSpPr>
          <p:cNvPr id="8" name="Espace réservé du pied de page 7"/>
          <p:cNvSpPr>
            <a:spLocks noGrp="1"/>
          </p:cNvSpPr>
          <p:nvPr>
            <p:ph type="ftr" sz="quarter" idx="11"/>
          </p:nvPr>
        </p:nvSpPr>
        <p:spPr/>
        <p:txBody>
          <a:bodyPr/>
          <a:lstStyle/>
          <a:p>
            <a:r>
              <a:rPr lang="fr-FR" smtClean="0"/>
              <a:t>Heidelberg 2019</a:t>
            </a:r>
            <a:endParaRPr lang="fr-FR"/>
          </a:p>
        </p:txBody>
      </p:sp>
      <p:sp>
        <p:nvSpPr>
          <p:cNvPr id="10" name="Espace réservé du numéro de diapositive 9"/>
          <p:cNvSpPr>
            <a:spLocks noGrp="1"/>
          </p:cNvSpPr>
          <p:nvPr>
            <p:ph type="sldNum" sz="quarter" idx="12"/>
          </p:nvPr>
        </p:nvSpPr>
        <p:spPr/>
        <p:txBody>
          <a:bodyPr/>
          <a:lstStyle/>
          <a:p>
            <a:fld id="{176E461C-690C-4845-9B04-7B257E2F9D58}" type="slidenum">
              <a:rPr lang="fr-FR" smtClean="0"/>
              <a:t>11</a:t>
            </a:fld>
            <a:endParaRPr lang="fr-FR"/>
          </a:p>
        </p:txBody>
      </p:sp>
      <p:sp>
        <p:nvSpPr>
          <p:cNvPr id="4" name="ZoneTexte 3"/>
          <p:cNvSpPr txBox="1"/>
          <p:nvPr/>
        </p:nvSpPr>
        <p:spPr>
          <a:xfrm>
            <a:off x="1411111" y="813501"/>
            <a:ext cx="4914126" cy="584776"/>
          </a:xfrm>
          <a:prstGeom prst="rect">
            <a:avLst/>
          </a:prstGeom>
          <a:noFill/>
        </p:spPr>
        <p:txBody>
          <a:bodyPr wrap="none" rtlCol="0">
            <a:spAutoFit/>
          </a:bodyPr>
          <a:lstStyle/>
          <a:p>
            <a:r>
              <a:rPr lang="en-US" sz="1600" dirty="0">
                <a:hlinkClick r:id="rId3"/>
              </a:rPr>
              <a:t>http://quanty.org/physics_chemistry/point_groups/</a:t>
            </a:r>
            <a:r>
              <a:rPr lang="en-US" sz="1600" dirty="0" smtClean="0">
                <a:hlinkClick r:id="rId3"/>
              </a:rPr>
              <a:t>oh</a:t>
            </a:r>
            <a:endParaRPr lang="en-US" sz="1600" dirty="0" smtClean="0"/>
          </a:p>
          <a:p>
            <a:endParaRPr lang="en-US" sz="1600" dirty="0"/>
          </a:p>
        </p:txBody>
      </p:sp>
      <p:pic>
        <p:nvPicPr>
          <p:cNvPr id="12" name="Image 11" descr="Capture d’écran 2018-10-03 à 09.49.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044" y="1335880"/>
            <a:ext cx="8147756" cy="5092348"/>
          </a:xfrm>
          <a:prstGeom prst="rect">
            <a:avLst/>
          </a:prstGeom>
        </p:spPr>
      </p:pic>
    </p:spTree>
    <p:extLst>
      <p:ext uri="{BB962C8B-B14F-4D97-AF65-F5344CB8AC3E}">
        <p14:creationId xmlns:p14="http://schemas.microsoft.com/office/powerpoint/2010/main" val="216417362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tIns="0" bIns="0">
            <a:normAutofit/>
          </a:bodyPr>
          <a:lstStyle/>
          <a:p>
            <a:r>
              <a:rPr lang="en-US" sz="2400" b="1" i="1" dirty="0" smtClean="0">
                <a:solidFill>
                  <a:srgbClr val="0000FF"/>
                </a:solidFill>
                <a:latin typeface="Arial"/>
                <a:cs typeface="Arial"/>
              </a:rPr>
              <a:t>Symmetries</a:t>
            </a:r>
            <a:endParaRPr lang="en-US" sz="2400" b="1" i="1" dirty="0">
              <a:solidFill>
                <a:srgbClr val="0000FF"/>
              </a:solidFill>
              <a:latin typeface="Arial"/>
              <a:cs typeface="Arial"/>
            </a:endParaRPr>
          </a:p>
        </p:txBody>
      </p:sp>
      <p:grpSp>
        <p:nvGrpSpPr>
          <p:cNvPr id="10" name="Grouper 9"/>
          <p:cNvGrpSpPr/>
          <p:nvPr/>
        </p:nvGrpSpPr>
        <p:grpSpPr>
          <a:xfrm>
            <a:off x="1012616" y="1709074"/>
            <a:ext cx="1770356" cy="2089257"/>
            <a:chOff x="3590432" y="2771960"/>
            <a:chExt cx="1770356" cy="2089257"/>
          </a:xfrm>
        </p:grpSpPr>
        <p:pic>
          <p:nvPicPr>
            <p:cNvPr id="19" name="Picture 8"/>
            <p:cNvPicPr>
              <a:picLocks noChangeAspect="1"/>
            </p:cNvPicPr>
            <p:nvPr/>
          </p:nvPicPr>
          <p:blipFill rotWithShape="1">
            <a:blip r:embed="rId3">
              <a:extLst>
                <a:ext uri="{28A0092B-C50C-407E-A947-70E740481C1C}">
                  <a14:useLocalDpi xmlns:a14="http://schemas.microsoft.com/office/drawing/2010/main" val="0"/>
                </a:ext>
              </a:extLst>
            </a:blip>
            <a:srcRect l="11391" t="2099" r="11896" b="2279"/>
            <a:stretch/>
          </p:blipFill>
          <p:spPr>
            <a:xfrm>
              <a:off x="3590432" y="3079583"/>
              <a:ext cx="1770356" cy="1781634"/>
            </a:xfrm>
            <a:prstGeom prst="rect">
              <a:avLst/>
            </a:prstGeom>
          </p:spPr>
        </p:pic>
        <p:sp>
          <p:nvSpPr>
            <p:cNvPr id="27" name="ZoneTexte 26"/>
            <p:cNvSpPr txBox="1"/>
            <p:nvPr/>
          </p:nvSpPr>
          <p:spPr>
            <a:xfrm>
              <a:off x="4178176" y="2771960"/>
              <a:ext cx="501046" cy="369332"/>
            </a:xfrm>
            <a:prstGeom prst="rect">
              <a:avLst/>
            </a:prstGeom>
            <a:noFill/>
          </p:spPr>
          <p:txBody>
            <a:bodyPr wrap="none" rtlCol="0">
              <a:spAutoFit/>
            </a:bodyPr>
            <a:lstStyle/>
            <a:p>
              <a:r>
                <a:rPr lang="fr-FR" b="1" dirty="0" smtClean="0">
                  <a:solidFill>
                    <a:srgbClr val="FF0000"/>
                  </a:solidFill>
                </a:rPr>
                <a:t>O</a:t>
              </a:r>
              <a:r>
                <a:rPr lang="fr-FR" b="1" baseline="30000" dirty="0" smtClean="0">
                  <a:solidFill>
                    <a:srgbClr val="FF0000"/>
                  </a:solidFill>
                </a:rPr>
                <a:t>2-</a:t>
              </a:r>
              <a:endParaRPr lang="fr-FR" b="1" baseline="30000" dirty="0">
                <a:solidFill>
                  <a:srgbClr val="FF0000"/>
                </a:solidFill>
              </a:endParaRPr>
            </a:p>
          </p:txBody>
        </p:sp>
        <p:sp>
          <p:nvSpPr>
            <p:cNvPr id="29" name="ZoneTexte 28"/>
            <p:cNvSpPr txBox="1"/>
            <p:nvPr/>
          </p:nvSpPr>
          <p:spPr>
            <a:xfrm>
              <a:off x="4803411" y="3235570"/>
              <a:ext cx="535310" cy="369332"/>
            </a:xfrm>
            <a:prstGeom prst="rect">
              <a:avLst/>
            </a:prstGeom>
            <a:noFill/>
          </p:spPr>
          <p:txBody>
            <a:bodyPr wrap="none" rtlCol="0">
              <a:spAutoFit/>
            </a:bodyPr>
            <a:lstStyle/>
            <a:p>
              <a:r>
                <a:rPr lang="fr-FR" dirty="0" smtClean="0">
                  <a:solidFill>
                    <a:schemeClr val="tx2">
                      <a:lumMod val="60000"/>
                      <a:lumOff val="40000"/>
                    </a:schemeClr>
                  </a:solidFill>
                </a:rPr>
                <a:t>T</a:t>
              </a:r>
              <a:r>
                <a:rPr lang="fr-FR" baseline="30000" dirty="0" smtClean="0">
                  <a:solidFill>
                    <a:schemeClr val="tx2">
                      <a:lumMod val="60000"/>
                      <a:lumOff val="40000"/>
                    </a:schemeClr>
                  </a:solidFill>
                </a:rPr>
                <a:t>i4+</a:t>
              </a:r>
              <a:endParaRPr lang="fr-FR" baseline="30000" dirty="0">
                <a:solidFill>
                  <a:schemeClr val="tx2">
                    <a:lumMod val="60000"/>
                    <a:lumOff val="40000"/>
                  </a:schemeClr>
                </a:solidFill>
              </a:endParaRPr>
            </a:p>
          </p:txBody>
        </p:sp>
      </p:grpSp>
      <p:sp>
        <p:nvSpPr>
          <p:cNvPr id="11" name="ZoneTexte 10"/>
          <p:cNvSpPr txBox="1"/>
          <p:nvPr/>
        </p:nvSpPr>
        <p:spPr>
          <a:xfrm>
            <a:off x="5786083" y="4408908"/>
            <a:ext cx="1534236" cy="707886"/>
          </a:xfrm>
          <a:prstGeom prst="rect">
            <a:avLst/>
          </a:prstGeom>
          <a:noFill/>
        </p:spPr>
        <p:txBody>
          <a:bodyPr wrap="none" rtlCol="0">
            <a:spAutoFit/>
          </a:bodyPr>
          <a:lstStyle/>
          <a:p>
            <a:pPr algn="ctr"/>
            <a:r>
              <a:rPr lang="fr-FR" sz="2000" dirty="0" smtClean="0"/>
              <a:t>Trigonal </a:t>
            </a:r>
          </a:p>
          <a:p>
            <a:pPr algn="ctr"/>
            <a:r>
              <a:rPr lang="fr-FR" sz="2000" dirty="0" smtClean="0"/>
              <a:t>Group : C</a:t>
            </a:r>
            <a:r>
              <a:rPr lang="fr-FR" sz="2000" baseline="-25000" dirty="0" smtClean="0"/>
              <a:t>3v</a:t>
            </a:r>
            <a:endParaRPr lang="fr-FR" sz="2000" baseline="-25000" dirty="0"/>
          </a:p>
        </p:txBody>
      </p:sp>
      <p:pic>
        <p:nvPicPr>
          <p:cNvPr id="30" name="Image 29" descr="Fig1-FeT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4066" y="1948308"/>
            <a:ext cx="2703292" cy="2355002"/>
          </a:xfrm>
          <a:prstGeom prst="rect">
            <a:avLst/>
          </a:prstGeom>
        </p:spPr>
      </p:pic>
      <p:grpSp>
        <p:nvGrpSpPr>
          <p:cNvPr id="31" name="Grouper 30"/>
          <p:cNvGrpSpPr/>
          <p:nvPr/>
        </p:nvGrpSpPr>
        <p:grpSpPr>
          <a:xfrm>
            <a:off x="5128059" y="1629991"/>
            <a:ext cx="2449735" cy="2284617"/>
            <a:chOff x="6137501" y="2761266"/>
            <a:chExt cx="2449735" cy="2284617"/>
          </a:xfrm>
        </p:grpSpPr>
        <p:sp>
          <p:nvSpPr>
            <p:cNvPr id="32" name="ZoneTexte 31"/>
            <p:cNvSpPr txBox="1"/>
            <p:nvPr/>
          </p:nvSpPr>
          <p:spPr>
            <a:xfrm>
              <a:off x="7198175" y="2761266"/>
              <a:ext cx="629499" cy="369332"/>
            </a:xfrm>
            <a:prstGeom prst="rect">
              <a:avLst/>
            </a:prstGeom>
            <a:noFill/>
          </p:spPr>
          <p:txBody>
            <a:bodyPr wrap="none" rtlCol="0">
              <a:spAutoFit/>
            </a:bodyPr>
            <a:lstStyle/>
            <a:p>
              <a:r>
                <a:rPr lang="fr-FR" dirty="0" smtClean="0">
                  <a:solidFill>
                    <a:schemeClr val="accent6">
                      <a:lumMod val="75000"/>
                    </a:schemeClr>
                  </a:solidFill>
                </a:rPr>
                <a:t>Fe</a:t>
              </a:r>
              <a:r>
                <a:rPr lang="fr-FR" baseline="30000" dirty="0" smtClean="0">
                  <a:solidFill>
                    <a:schemeClr val="accent6">
                      <a:lumMod val="75000"/>
                    </a:schemeClr>
                  </a:solidFill>
                </a:rPr>
                <a:t>3+</a:t>
              </a:r>
              <a:endParaRPr lang="fr-FR" baseline="30000" dirty="0">
                <a:solidFill>
                  <a:schemeClr val="accent6">
                    <a:lumMod val="75000"/>
                  </a:schemeClr>
                </a:solidFill>
              </a:endParaRPr>
            </a:p>
          </p:txBody>
        </p:sp>
        <p:sp>
          <p:nvSpPr>
            <p:cNvPr id="33" name="ZoneTexte 32"/>
            <p:cNvSpPr txBox="1"/>
            <p:nvPr/>
          </p:nvSpPr>
          <p:spPr>
            <a:xfrm>
              <a:off x="8017924" y="2841232"/>
              <a:ext cx="569312" cy="369332"/>
            </a:xfrm>
            <a:prstGeom prst="rect">
              <a:avLst/>
            </a:prstGeom>
            <a:solidFill>
              <a:schemeClr val="bg1"/>
            </a:solidFill>
          </p:spPr>
          <p:txBody>
            <a:bodyPr wrap="none" rtlCol="0">
              <a:spAutoFit/>
            </a:bodyPr>
            <a:lstStyle/>
            <a:p>
              <a:r>
                <a:rPr lang="fr-FR" dirty="0" smtClean="0"/>
                <a:t>C</a:t>
              </a:r>
              <a:r>
                <a:rPr lang="fr-FR" dirty="0" smtClean="0">
                  <a:solidFill>
                    <a:schemeClr val="tx2">
                      <a:lumMod val="60000"/>
                      <a:lumOff val="40000"/>
                    </a:schemeClr>
                  </a:solidFill>
                </a:rPr>
                <a:t>N</a:t>
              </a:r>
              <a:r>
                <a:rPr lang="fr-FR" baseline="30000" dirty="0" smtClean="0">
                  <a:solidFill>
                    <a:schemeClr val="tx2">
                      <a:lumMod val="60000"/>
                      <a:lumOff val="40000"/>
                    </a:schemeClr>
                  </a:solidFill>
                </a:rPr>
                <a:t>-</a:t>
              </a:r>
              <a:endParaRPr lang="fr-FR" baseline="30000" dirty="0">
                <a:solidFill>
                  <a:schemeClr val="tx2">
                    <a:lumMod val="60000"/>
                    <a:lumOff val="40000"/>
                  </a:schemeClr>
                </a:solidFill>
              </a:endParaRPr>
            </a:p>
          </p:txBody>
        </p:sp>
        <p:sp>
          <p:nvSpPr>
            <p:cNvPr id="35" name="ZoneTexte 34"/>
            <p:cNvSpPr txBox="1"/>
            <p:nvPr/>
          </p:nvSpPr>
          <p:spPr>
            <a:xfrm>
              <a:off x="6137501" y="4676551"/>
              <a:ext cx="505292" cy="369332"/>
            </a:xfrm>
            <a:prstGeom prst="rect">
              <a:avLst/>
            </a:prstGeom>
            <a:noFill/>
          </p:spPr>
          <p:txBody>
            <a:bodyPr wrap="none" rtlCol="0">
              <a:spAutoFit/>
            </a:bodyPr>
            <a:lstStyle/>
            <a:p>
              <a:r>
                <a:rPr lang="fr-FR" dirty="0" err="1" smtClean="0">
                  <a:solidFill>
                    <a:srgbClr val="000000"/>
                  </a:solidFill>
                </a:rPr>
                <a:t>Tp</a:t>
              </a:r>
              <a:r>
                <a:rPr lang="fr-FR" baseline="30000" dirty="0" smtClean="0">
                  <a:solidFill>
                    <a:srgbClr val="000000"/>
                  </a:solidFill>
                </a:rPr>
                <a:t>-</a:t>
              </a:r>
              <a:endParaRPr lang="fr-FR" baseline="30000" dirty="0">
                <a:solidFill>
                  <a:srgbClr val="000000"/>
                </a:solidFill>
              </a:endParaRPr>
            </a:p>
          </p:txBody>
        </p:sp>
      </p:grpSp>
      <p:pic>
        <p:nvPicPr>
          <p:cNvPr id="15" name="Image 14" descr="TpFe^text_III_(C.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8059" y="1084633"/>
            <a:ext cx="2262838" cy="359997"/>
          </a:xfrm>
          <a:prstGeom prst="rect">
            <a:avLst/>
          </a:prstGeom>
        </p:spPr>
      </p:pic>
      <p:pic>
        <p:nvPicPr>
          <p:cNvPr id="26" name="Image 25" descr="SrTiO_3.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4961" y="1143000"/>
            <a:ext cx="1204875" cy="324000"/>
          </a:xfrm>
          <a:prstGeom prst="rect">
            <a:avLst/>
          </a:prstGeom>
        </p:spPr>
      </p:pic>
      <p:sp>
        <p:nvSpPr>
          <p:cNvPr id="39" name="ZoneTexte 38"/>
          <p:cNvSpPr txBox="1"/>
          <p:nvPr/>
        </p:nvSpPr>
        <p:spPr>
          <a:xfrm>
            <a:off x="1274979" y="4411017"/>
            <a:ext cx="1439266" cy="707886"/>
          </a:xfrm>
          <a:prstGeom prst="rect">
            <a:avLst/>
          </a:prstGeom>
          <a:noFill/>
        </p:spPr>
        <p:txBody>
          <a:bodyPr wrap="none" rtlCol="0">
            <a:spAutoFit/>
          </a:bodyPr>
          <a:lstStyle/>
          <a:p>
            <a:pPr algn="ctr"/>
            <a:r>
              <a:rPr lang="fr-FR" sz="2000" dirty="0" err="1" smtClean="0"/>
              <a:t>Octahedral</a:t>
            </a:r>
            <a:r>
              <a:rPr lang="fr-FR" sz="2000" dirty="0" smtClean="0"/>
              <a:t> </a:t>
            </a:r>
          </a:p>
          <a:p>
            <a:pPr algn="ctr"/>
            <a:r>
              <a:rPr lang="fr-FR" sz="2000" dirty="0" smtClean="0"/>
              <a:t>Group : O</a:t>
            </a:r>
            <a:r>
              <a:rPr lang="fr-FR" sz="2000" baseline="-25000" dirty="0" smtClean="0"/>
              <a:t>h</a:t>
            </a:r>
            <a:endParaRPr lang="fr-FR" sz="2000" baseline="-25000" dirty="0"/>
          </a:p>
        </p:txBody>
      </p:sp>
      <p:sp>
        <p:nvSpPr>
          <p:cNvPr id="3" name="Espace réservé du pied de page 2"/>
          <p:cNvSpPr>
            <a:spLocks noGrp="1"/>
          </p:cNvSpPr>
          <p:nvPr>
            <p:ph type="ftr" sz="quarter" idx="11"/>
          </p:nvPr>
        </p:nvSpPr>
        <p:spPr/>
        <p:txBody>
          <a:bodyPr/>
          <a:lstStyle/>
          <a:p>
            <a:r>
              <a:rPr lang="fr-FR" smtClean="0"/>
              <a:t>Heidelberg 2019</a:t>
            </a:r>
            <a:endParaRPr lang="fr-FR"/>
          </a:p>
        </p:txBody>
      </p:sp>
      <p:sp>
        <p:nvSpPr>
          <p:cNvPr id="6" name="Espace réservé du numéro de diapositive 5"/>
          <p:cNvSpPr>
            <a:spLocks noGrp="1"/>
          </p:cNvSpPr>
          <p:nvPr>
            <p:ph type="sldNum" sz="quarter" idx="12"/>
          </p:nvPr>
        </p:nvSpPr>
        <p:spPr/>
        <p:txBody>
          <a:bodyPr/>
          <a:lstStyle/>
          <a:p>
            <a:fld id="{176E461C-690C-4845-9B04-7B257E2F9D58}" type="slidenum">
              <a:rPr lang="fr-FR" smtClean="0"/>
              <a:t>12</a:t>
            </a:fld>
            <a:endParaRPr lang="fr-FR"/>
          </a:p>
        </p:txBody>
      </p:sp>
    </p:spTree>
    <p:extLst>
      <p:ext uri="{BB962C8B-B14F-4D97-AF65-F5344CB8AC3E}">
        <p14:creationId xmlns:p14="http://schemas.microsoft.com/office/powerpoint/2010/main" val="102046302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4993"/>
            <a:ext cx="8229600" cy="1143000"/>
          </a:xfrm>
        </p:spPr>
        <p:txBody>
          <a:bodyPr tIns="36000" bIns="36000">
            <a:normAutofit/>
          </a:bodyPr>
          <a:lstStyle/>
          <a:p>
            <a:r>
              <a:rPr lang="en-US" sz="2400" b="1" i="1" smtClean="0">
                <a:solidFill>
                  <a:srgbClr val="0000FF"/>
                </a:solidFill>
                <a:latin typeface="Arial"/>
                <a:cs typeface="Arial"/>
              </a:rPr>
              <a:t>Crystal field hamiltonian</a:t>
            </a:r>
            <a:endParaRPr lang="en-US" sz="2400" b="1" i="1">
              <a:solidFill>
                <a:srgbClr val="0000FF"/>
              </a:solidFill>
              <a:latin typeface="Arial"/>
              <a:cs typeface="Arial"/>
            </a:endParaRPr>
          </a:p>
        </p:txBody>
      </p:sp>
      <p:sp>
        <p:nvSpPr>
          <p:cNvPr id="3" name="Espace réservé du contenu 2"/>
          <p:cNvSpPr>
            <a:spLocks noGrp="1"/>
          </p:cNvSpPr>
          <p:nvPr>
            <p:ph idx="1"/>
          </p:nvPr>
        </p:nvSpPr>
        <p:spPr>
          <a:xfrm>
            <a:off x="457200" y="989013"/>
            <a:ext cx="8229600" cy="5706917"/>
          </a:xfrm>
        </p:spPr>
        <p:txBody>
          <a:bodyPr>
            <a:normAutofit/>
          </a:bodyPr>
          <a:lstStyle/>
          <a:p>
            <a:pPr marL="0" indent="0">
              <a:buNone/>
            </a:pPr>
            <a:r>
              <a:rPr lang="en-US" sz="1600" dirty="0" smtClean="0">
                <a:latin typeface="Arial"/>
                <a:cs typeface="Arial"/>
              </a:rPr>
              <a:t>The crystal field potential can be expanded on the normalized spherical harmonics</a:t>
            </a:r>
          </a:p>
          <a:p>
            <a:pPr marL="0" indent="0">
              <a:buNone/>
            </a:pPr>
            <a:endParaRPr lang="en-US" sz="1600" dirty="0" smtClean="0">
              <a:latin typeface="Arial"/>
              <a:cs typeface="Arial"/>
            </a:endParaRPr>
          </a:p>
          <a:p>
            <a:pPr marL="0" indent="0">
              <a:buNone/>
            </a:pPr>
            <a:endParaRPr lang="en-US" sz="1600" dirty="0" smtClean="0">
              <a:latin typeface="Arial"/>
              <a:cs typeface="Arial"/>
            </a:endParaRPr>
          </a:p>
        </p:txBody>
      </p:sp>
      <p:pic>
        <p:nvPicPr>
          <p:cNvPr id="6" name="Image 5" descr="H_CF_=_sum_lim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185" y="1284374"/>
            <a:ext cx="2908482" cy="640345"/>
          </a:xfrm>
          <a:prstGeom prst="rect">
            <a:avLst/>
          </a:prstGeom>
        </p:spPr>
      </p:pic>
      <p:sp>
        <p:nvSpPr>
          <p:cNvPr id="7" name="Rectangle 6"/>
          <p:cNvSpPr/>
          <p:nvPr/>
        </p:nvSpPr>
        <p:spPr>
          <a:xfrm>
            <a:off x="546511" y="2039574"/>
            <a:ext cx="184666" cy="338554"/>
          </a:xfrm>
          <a:prstGeom prst="rect">
            <a:avLst/>
          </a:prstGeom>
        </p:spPr>
        <p:txBody>
          <a:bodyPr wrap="none">
            <a:spAutoFit/>
          </a:bodyPr>
          <a:lstStyle/>
          <a:p>
            <a:endParaRPr lang="fr-FR" sz="1600" dirty="0">
              <a:latin typeface="Arial"/>
              <a:cs typeface="Arial"/>
            </a:endParaRPr>
          </a:p>
        </p:txBody>
      </p:sp>
      <p:pic>
        <p:nvPicPr>
          <p:cNvPr id="26" name="Image 25" descr="with_$C_k,m_(_th.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1297" y="1366526"/>
            <a:ext cx="3702233" cy="460507"/>
          </a:xfrm>
          <a:prstGeom prst="rect">
            <a:avLst/>
          </a:prstGeom>
        </p:spPr>
      </p:pic>
      <p:sp>
        <p:nvSpPr>
          <p:cNvPr id="9" name="Espace réservé du pied de page 8"/>
          <p:cNvSpPr>
            <a:spLocks noGrp="1"/>
          </p:cNvSpPr>
          <p:nvPr>
            <p:ph type="ftr" sz="quarter" idx="11"/>
          </p:nvPr>
        </p:nvSpPr>
        <p:spPr/>
        <p:txBody>
          <a:bodyPr/>
          <a:lstStyle/>
          <a:p>
            <a:r>
              <a:rPr lang="fr-FR" smtClean="0"/>
              <a:t>Heidelberg 2019</a:t>
            </a:r>
            <a:endParaRPr lang="fr-FR"/>
          </a:p>
        </p:txBody>
      </p:sp>
      <p:sp>
        <p:nvSpPr>
          <p:cNvPr id="10" name="Espace réservé du numéro de diapositive 9"/>
          <p:cNvSpPr>
            <a:spLocks noGrp="1"/>
          </p:cNvSpPr>
          <p:nvPr>
            <p:ph type="sldNum" sz="quarter" idx="12"/>
          </p:nvPr>
        </p:nvSpPr>
        <p:spPr/>
        <p:txBody>
          <a:bodyPr/>
          <a:lstStyle/>
          <a:p>
            <a:fld id="{176E461C-690C-4845-9B04-7B257E2F9D58}" type="slidenum">
              <a:rPr lang="fr-FR" smtClean="0"/>
              <a:t>13</a:t>
            </a:fld>
            <a:endParaRPr lang="fr-FR"/>
          </a:p>
        </p:txBody>
      </p:sp>
    </p:spTree>
    <p:extLst>
      <p:ext uri="{BB962C8B-B14F-4D97-AF65-F5344CB8AC3E}">
        <p14:creationId xmlns:p14="http://schemas.microsoft.com/office/powerpoint/2010/main" val="343182905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24993"/>
            <a:ext cx="8229600" cy="1143000"/>
          </a:xfrm>
        </p:spPr>
        <p:txBody>
          <a:bodyPr tIns="36000" bIns="36000">
            <a:normAutofit/>
          </a:bodyPr>
          <a:lstStyle/>
          <a:p>
            <a:r>
              <a:rPr lang="en-US" sz="2400" b="1" i="1" smtClean="0">
                <a:solidFill>
                  <a:srgbClr val="0000FF"/>
                </a:solidFill>
                <a:latin typeface="Arial"/>
                <a:cs typeface="Arial"/>
              </a:rPr>
              <a:t>Crystal field hamiltonian</a:t>
            </a:r>
            <a:endParaRPr lang="en-US" sz="2400" b="1" i="1">
              <a:solidFill>
                <a:srgbClr val="0000FF"/>
              </a:solidFill>
              <a:latin typeface="Arial"/>
              <a:cs typeface="Arial"/>
            </a:endParaRPr>
          </a:p>
        </p:txBody>
      </p:sp>
      <p:sp>
        <p:nvSpPr>
          <p:cNvPr id="3" name="Espace réservé du contenu 2"/>
          <p:cNvSpPr>
            <a:spLocks noGrp="1"/>
          </p:cNvSpPr>
          <p:nvPr>
            <p:ph idx="1"/>
          </p:nvPr>
        </p:nvSpPr>
        <p:spPr>
          <a:xfrm>
            <a:off x="457200" y="834042"/>
            <a:ext cx="8229600" cy="5706917"/>
          </a:xfrm>
        </p:spPr>
        <p:txBody>
          <a:bodyPr>
            <a:normAutofit lnSpcReduction="10000"/>
          </a:bodyPr>
          <a:lstStyle/>
          <a:p>
            <a:pPr marL="0" indent="0">
              <a:buNone/>
            </a:pPr>
            <a:r>
              <a:rPr lang="en-US" sz="1600" dirty="0" smtClean="0">
                <a:latin typeface="Arial"/>
                <a:cs typeface="Arial"/>
              </a:rPr>
              <a:t>The crystal field potential can be expanded on the normalized spherical </a:t>
            </a:r>
            <a:r>
              <a:rPr lang="en-US" sz="1600" dirty="0" smtClean="0">
                <a:latin typeface="Arial"/>
                <a:cs typeface="Arial"/>
              </a:rPr>
              <a:t>harmonics</a:t>
            </a:r>
          </a:p>
          <a:p>
            <a:pPr marL="0" indent="0">
              <a:buNone/>
            </a:pPr>
            <a:endParaRPr lang="en-US" sz="1600" dirty="0" smtClean="0">
              <a:latin typeface="Arial"/>
              <a:cs typeface="Arial"/>
            </a:endParaRPr>
          </a:p>
          <a:p>
            <a:pPr marL="0" indent="0">
              <a:buNone/>
            </a:pPr>
            <a:endParaRPr lang="en-US" sz="1600" dirty="0" smtClean="0">
              <a:latin typeface="Arial"/>
              <a:cs typeface="Arial"/>
            </a:endParaRPr>
          </a:p>
          <a:p>
            <a:pPr marL="0" indent="0">
              <a:buNone/>
            </a:pPr>
            <a:endParaRPr lang="en-US" sz="1600" dirty="0" smtClean="0">
              <a:latin typeface="Arial"/>
              <a:cs typeface="Arial"/>
            </a:endParaRPr>
          </a:p>
          <a:p>
            <a:pPr marL="0" indent="0">
              <a:buNone/>
            </a:pPr>
            <a:endParaRPr lang="en-US" sz="1600" dirty="0" smtClean="0">
              <a:cs typeface="Arial"/>
            </a:endParaRPr>
          </a:p>
          <a:p>
            <a:pPr marL="0" indent="0">
              <a:buNone/>
            </a:pPr>
            <a:endParaRPr lang="en-US" sz="1600" dirty="0">
              <a:cs typeface="Arial"/>
            </a:endParaRPr>
          </a:p>
          <a:p>
            <a:pPr marL="0" indent="0">
              <a:buNone/>
            </a:pPr>
            <a:r>
              <a:rPr lang="en-US" sz="1600" dirty="0" smtClean="0">
                <a:cs typeface="Arial"/>
              </a:rPr>
              <a:t>Where </a:t>
            </a:r>
            <a:r>
              <a:rPr lang="en-US" sz="1600" dirty="0" smtClean="0">
                <a:cs typeface="Arial"/>
              </a:rPr>
              <a:t>to stop the expansion </a:t>
            </a:r>
            <a:r>
              <a:rPr lang="en-US" sz="1600" dirty="0" smtClean="0">
                <a:cs typeface="Arial"/>
              </a:rPr>
              <a:t>over k ? </a:t>
            </a:r>
            <a:endParaRPr lang="en-US" sz="1600" dirty="0" smtClean="0">
              <a:cs typeface="Arial"/>
            </a:endParaRPr>
          </a:p>
          <a:p>
            <a:pPr marL="0" indent="0">
              <a:buNone/>
            </a:pPr>
            <a:r>
              <a:rPr lang="en-US" sz="1600" dirty="0" smtClean="0">
                <a:ea typeface="Wingdings"/>
                <a:cs typeface="Arial"/>
                <a:sym typeface="Wingdings"/>
              </a:rPr>
              <a:t></a:t>
            </a:r>
            <a:r>
              <a:rPr lang="en-US" sz="1600" dirty="0" smtClean="0">
                <a:cs typeface="Arial"/>
              </a:rPr>
              <a:t>Writing the CF matrix element on the basis functions. Depends on : </a:t>
            </a:r>
          </a:p>
          <a:p>
            <a:pPr marL="0" indent="0">
              <a:buNone/>
            </a:pPr>
            <a:endParaRPr lang="en-US" sz="1600" dirty="0">
              <a:cs typeface="Arial"/>
            </a:endParaRPr>
          </a:p>
          <a:p>
            <a:pPr marL="0" indent="0">
              <a:buNone/>
            </a:pPr>
            <a:endParaRPr lang="en-US" sz="1600" dirty="0" smtClean="0">
              <a:cs typeface="Arial"/>
            </a:endParaRPr>
          </a:p>
          <a:p>
            <a:pPr marL="0" indent="0">
              <a:buNone/>
            </a:pPr>
            <a:endParaRPr lang="en-US" sz="1600" dirty="0">
              <a:cs typeface="Arial"/>
            </a:endParaRPr>
          </a:p>
          <a:p>
            <a:pPr marL="0" indent="0">
              <a:buNone/>
            </a:pPr>
            <a:endParaRPr lang="en-US" sz="1600" dirty="0" smtClean="0">
              <a:cs typeface="Arial"/>
            </a:endParaRPr>
          </a:p>
          <a:p>
            <a:pPr marL="0" indent="0">
              <a:buNone/>
            </a:pPr>
            <a:endParaRPr lang="en-US" sz="1600" dirty="0">
              <a:cs typeface="Arial"/>
            </a:endParaRPr>
          </a:p>
          <a:p>
            <a:pPr marL="0" indent="0">
              <a:buNone/>
            </a:pPr>
            <a:r>
              <a:rPr lang="en-US" sz="1600" dirty="0" smtClean="0">
                <a:cs typeface="Arial"/>
              </a:rPr>
              <a:t>The </a:t>
            </a:r>
            <a:r>
              <a:rPr lang="en-US" sz="1600" dirty="0" smtClean="0">
                <a:cs typeface="Arial"/>
              </a:rPr>
              <a:t>crystal </a:t>
            </a:r>
            <a:r>
              <a:rPr lang="en-US" sz="1600" dirty="0" smtClean="0">
                <a:cs typeface="Arial"/>
              </a:rPr>
              <a:t>field </a:t>
            </a:r>
            <a:r>
              <a:rPr lang="en-US" sz="1600" dirty="0" smtClean="0">
                <a:cs typeface="Arial"/>
              </a:rPr>
              <a:t>Hamiltonian thus writes</a:t>
            </a:r>
          </a:p>
          <a:p>
            <a:pPr marL="0" indent="0">
              <a:buNone/>
            </a:pPr>
            <a:r>
              <a:rPr lang="en-US" sz="1600" dirty="0" smtClean="0">
                <a:cs typeface="Arial"/>
              </a:rPr>
              <a:t> </a:t>
            </a:r>
          </a:p>
          <a:p>
            <a:pPr marL="0" indent="0">
              <a:buNone/>
            </a:pPr>
            <a:r>
              <a:rPr lang="en-US" sz="1600" dirty="0" smtClean="0">
                <a:latin typeface="Arial"/>
                <a:cs typeface="Arial"/>
              </a:rPr>
              <a:t>										</a:t>
            </a:r>
          </a:p>
          <a:p>
            <a:pPr marL="0" indent="0">
              <a:buNone/>
            </a:pPr>
            <a:endParaRPr lang="en-US" sz="1600" dirty="0" smtClean="0">
              <a:latin typeface="Arial"/>
              <a:cs typeface="Arial"/>
            </a:endParaRPr>
          </a:p>
          <a:p>
            <a:pPr marL="0" indent="0">
              <a:buNone/>
            </a:pPr>
            <a:endParaRPr lang="en-US" sz="1600" dirty="0">
              <a:latin typeface="Arial"/>
              <a:cs typeface="Arial"/>
            </a:endParaRPr>
          </a:p>
          <a:p>
            <a:pPr marL="0" indent="0">
              <a:buNone/>
            </a:pPr>
            <a:endParaRPr lang="en-US" sz="1600" dirty="0" smtClean="0">
              <a:latin typeface="Arial"/>
              <a:cs typeface="Arial"/>
            </a:endParaRPr>
          </a:p>
          <a:p>
            <a:pPr marL="0" indent="0">
              <a:buNone/>
            </a:pPr>
            <a:r>
              <a:rPr lang="en-US" sz="1600" dirty="0">
                <a:latin typeface="Arial"/>
                <a:cs typeface="Arial"/>
              </a:rPr>
              <a:t>	</a:t>
            </a:r>
            <a:r>
              <a:rPr lang="en-US" sz="1600" dirty="0" smtClean="0">
                <a:latin typeface="Arial"/>
                <a:cs typeface="Arial"/>
              </a:rPr>
              <a:t>	</a:t>
            </a:r>
            <a:r>
              <a:rPr lang="en-US" sz="1600" dirty="0" smtClean="0">
                <a:latin typeface="Arial"/>
                <a:cs typeface="Arial"/>
              </a:rPr>
              <a:t>with </a:t>
            </a:r>
            <a:r>
              <a:rPr lang="en-US" sz="1600" dirty="0" smtClean="0">
                <a:latin typeface="MT Extra" charset="2"/>
                <a:cs typeface="MT Extra" charset="2"/>
              </a:rPr>
              <a:t>l </a:t>
            </a:r>
            <a:r>
              <a:rPr lang="en-US" sz="1600" dirty="0" smtClean="0">
                <a:latin typeface="Arial"/>
                <a:cs typeface="Arial"/>
              </a:rPr>
              <a:t> the orbital momentum of the shell (2 for 3d ions, 3 for 4f ions)</a:t>
            </a:r>
          </a:p>
          <a:p>
            <a:pPr marL="0" indent="0">
              <a:buNone/>
            </a:pPr>
            <a:r>
              <a:rPr lang="en-US" sz="1600" dirty="0" smtClean="0">
                <a:latin typeface="Arial"/>
                <a:cs typeface="Arial"/>
              </a:rPr>
              <a:t>								</a:t>
            </a:r>
            <a:r>
              <a:rPr lang="en-US" sz="1600" dirty="0" smtClean="0">
                <a:latin typeface="Arial"/>
                <a:cs typeface="Arial"/>
              </a:rPr>
              <a:t>(</a:t>
            </a:r>
            <a:r>
              <a:rPr lang="en-US" sz="1600" dirty="0" err="1" smtClean="0">
                <a:latin typeface="Arial"/>
                <a:cs typeface="Arial"/>
              </a:rPr>
              <a:t>hermician</a:t>
            </a:r>
            <a:r>
              <a:rPr lang="en-US" sz="1600" dirty="0">
                <a:cs typeface="Arial"/>
              </a:rPr>
              <a:t> </a:t>
            </a:r>
            <a:r>
              <a:rPr lang="en-US" sz="1600" dirty="0" err="1">
                <a:cs typeface="Arial"/>
              </a:rPr>
              <a:t>hamiltonian</a:t>
            </a:r>
            <a:r>
              <a:rPr lang="en-US" sz="1600" dirty="0">
                <a:cs typeface="Arial"/>
              </a:rPr>
              <a:t>)</a:t>
            </a:r>
            <a:endParaRPr lang="en-US" sz="1600" dirty="0" smtClean="0">
              <a:latin typeface="Arial"/>
              <a:cs typeface="Arial"/>
            </a:endParaRPr>
          </a:p>
        </p:txBody>
      </p:sp>
      <p:pic>
        <p:nvPicPr>
          <p:cNvPr id="6" name="Image 5" descr="H_CF_=_sum_lim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0185" y="1425482"/>
            <a:ext cx="2908482" cy="640345"/>
          </a:xfrm>
          <a:prstGeom prst="rect">
            <a:avLst/>
          </a:prstGeom>
        </p:spPr>
      </p:pic>
      <p:sp>
        <p:nvSpPr>
          <p:cNvPr id="7" name="Rectangle 6"/>
          <p:cNvSpPr/>
          <p:nvPr/>
        </p:nvSpPr>
        <p:spPr>
          <a:xfrm>
            <a:off x="546511" y="2039574"/>
            <a:ext cx="184666" cy="338554"/>
          </a:xfrm>
          <a:prstGeom prst="rect">
            <a:avLst/>
          </a:prstGeom>
        </p:spPr>
        <p:txBody>
          <a:bodyPr wrap="none">
            <a:spAutoFit/>
          </a:bodyPr>
          <a:lstStyle/>
          <a:p>
            <a:endParaRPr lang="fr-FR" sz="1600" dirty="0">
              <a:latin typeface="Arial"/>
              <a:cs typeface="Arial"/>
            </a:endParaRPr>
          </a:p>
        </p:txBody>
      </p:sp>
      <p:grpSp>
        <p:nvGrpSpPr>
          <p:cNvPr id="4" name="Grouper 3"/>
          <p:cNvGrpSpPr/>
          <p:nvPr/>
        </p:nvGrpSpPr>
        <p:grpSpPr>
          <a:xfrm>
            <a:off x="1413472" y="3164335"/>
            <a:ext cx="5962038" cy="890845"/>
            <a:chOff x="799281" y="3587659"/>
            <a:chExt cx="5962038" cy="890845"/>
          </a:xfrm>
        </p:grpSpPr>
        <p:pic>
          <p:nvPicPr>
            <p:cNvPr id="18" name="Image 17" descr="langle_Y_ell_1,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5105" y="3587659"/>
              <a:ext cx="5886214" cy="791999"/>
            </a:xfrm>
            <a:prstGeom prst="rect">
              <a:avLst/>
            </a:prstGeom>
          </p:spPr>
        </p:pic>
        <p:sp>
          <p:nvSpPr>
            <p:cNvPr id="19" name="Rectangle 18"/>
            <p:cNvSpPr/>
            <p:nvPr/>
          </p:nvSpPr>
          <p:spPr>
            <a:xfrm>
              <a:off x="799281" y="4110825"/>
              <a:ext cx="3312577" cy="36767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pic>
        <p:nvPicPr>
          <p:cNvPr id="22" name="Picture 10"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948" y="6243140"/>
            <a:ext cx="2231992" cy="287999"/>
          </a:xfrm>
          <a:prstGeom prst="rect">
            <a:avLst/>
          </a:prstGeom>
        </p:spPr>
      </p:pic>
      <p:grpSp>
        <p:nvGrpSpPr>
          <p:cNvPr id="24" name="Grouper 23"/>
          <p:cNvGrpSpPr/>
          <p:nvPr/>
        </p:nvGrpSpPr>
        <p:grpSpPr>
          <a:xfrm>
            <a:off x="1347392" y="4691587"/>
            <a:ext cx="4021625" cy="1024519"/>
            <a:chOff x="1129299" y="4801118"/>
            <a:chExt cx="4021625" cy="1024519"/>
          </a:xfrm>
        </p:grpSpPr>
        <p:pic>
          <p:nvPicPr>
            <p:cNvPr id="21" name="Image 20" descr="color_rgb_0.0000.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1295" y="4854404"/>
              <a:ext cx="3828452" cy="936000"/>
            </a:xfrm>
            <a:prstGeom prst="rect">
              <a:avLst/>
            </a:prstGeom>
          </p:spPr>
        </p:pic>
        <p:sp>
          <p:nvSpPr>
            <p:cNvPr id="23" name="Rectangle 22"/>
            <p:cNvSpPr/>
            <p:nvPr/>
          </p:nvSpPr>
          <p:spPr>
            <a:xfrm>
              <a:off x="1129299" y="4801118"/>
              <a:ext cx="4021625" cy="102451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pic>
        <p:nvPicPr>
          <p:cNvPr id="26" name="Image 25" descr="with_$C_k,m_(_th.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1297" y="1507634"/>
            <a:ext cx="3702233" cy="460507"/>
          </a:xfrm>
          <a:prstGeom prst="rect">
            <a:avLst/>
          </a:prstGeom>
        </p:spPr>
      </p:pic>
      <p:sp>
        <p:nvSpPr>
          <p:cNvPr id="9" name="Espace réservé du pied de page 8"/>
          <p:cNvSpPr>
            <a:spLocks noGrp="1"/>
          </p:cNvSpPr>
          <p:nvPr>
            <p:ph type="ftr" sz="quarter" idx="11"/>
          </p:nvPr>
        </p:nvSpPr>
        <p:spPr/>
        <p:txBody>
          <a:bodyPr/>
          <a:lstStyle/>
          <a:p>
            <a:r>
              <a:rPr lang="fr-FR" smtClean="0"/>
              <a:t>Heidelberg 2019</a:t>
            </a:r>
            <a:endParaRPr lang="fr-FR"/>
          </a:p>
        </p:txBody>
      </p:sp>
      <p:sp>
        <p:nvSpPr>
          <p:cNvPr id="10" name="Espace réservé du numéro de diapositive 9"/>
          <p:cNvSpPr>
            <a:spLocks noGrp="1"/>
          </p:cNvSpPr>
          <p:nvPr>
            <p:ph type="sldNum" sz="quarter" idx="12"/>
          </p:nvPr>
        </p:nvSpPr>
        <p:spPr/>
        <p:txBody>
          <a:bodyPr/>
          <a:lstStyle/>
          <a:p>
            <a:fld id="{176E461C-690C-4845-9B04-7B257E2F9D58}" type="slidenum">
              <a:rPr lang="fr-FR" smtClean="0"/>
              <a:t>14</a:t>
            </a:fld>
            <a:endParaRPr lang="fr-FR"/>
          </a:p>
        </p:txBody>
      </p:sp>
    </p:spTree>
    <p:extLst>
      <p:ext uri="{BB962C8B-B14F-4D97-AF65-F5344CB8AC3E}">
        <p14:creationId xmlns:p14="http://schemas.microsoft.com/office/powerpoint/2010/main" val="1958760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34352"/>
            <a:ext cx="8229600" cy="1143000"/>
          </a:xfrm>
        </p:spPr>
        <p:txBody>
          <a:bodyPr tIns="36000" bIns="36000">
            <a:normAutofit/>
          </a:bodyPr>
          <a:lstStyle/>
          <a:p>
            <a:r>
              <a:rPr lang="en-US" sz="2400" b="1" i="1" dirty="0" smtClean="0">
                <a:solidFill>
                  <a:srgbClr val="0000FF"/>
                </a:solidFill>
                <a:latin typeface="Arial"/>
                <a:cs typeface="Arial"/>
              </a:rPr>
              <a:t>Crystal field </a:t>
            </a:r>
            <a:r>
              <a:rPr lang="en-US" sz="2400" b="1" i="1" dirty="0" err="1" smtClean="0">
                <a:solidFill>
                  <a:srgbClr val="0000FF"/>
                </a:solidFill>
                <a:latin typeface="Arial"/>
                <a:cs typeface="Arial"/>
              </a:rPr>
              <a:t>hamiltonian</a:t>
            </a:r>
            <a:r>
              <a:rPr lang="en-US" sz="2400" b="1" i="1" dirty="0" smtClean="0">
                <a:solidFill>
                  <a:srgbClr val="0000FF"/>
                </a:solidFill>
                <a:latin typeface="Arial"/>
                <a:cs typeface="Arial"/>
              </a:rPr>
              <a:t> and symmetry</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457200" y="989013"/>
            <a:ext cx="8229600" cy="5706917"/>
          </a:xfrm>
        </p:spPr>
        <p:txBody>
          <a:bodyPr>
            <a:normAutofit/>
          </a:bodyPr>
          <a:lstStyle/>
          <a:p>
            <a:pPr marL="0" indent="0">
              <a:buNone/>
            </a:pPr>
            <a:r>
              <a:rPr lang="en-US" sz="1600" dirty="0" smtClean="0">
                <a:cs typeface="Arial"/>
              </a:rPr>
              <a:t> </a:t>
            </a:r>
            <a:endParaRPr lang="en-US" sz="1600" dirty="0" smtClean="0">
              <a:latin typeface="Arial"/>
              <a:cs typeface="Arial"/>
            </a:endParaRPr>
          </a:p>
        </p:txBody>
      </p:sp>
      <p:sp>
        <p:nvSpPr>
          <p:cNvPr id="7" name="Rectangle 6"/>
          <p:cNvSpPr/>
          <p:nvPr/>
        </p:nvSpPr>
        <p:spPr>
          <a:xfrm>
            <a:off x="546511" y="2039574"/>
            <a:ext cx="184666" cy="338554"/>
          </a:xfrm>
          <a:prstGeom prst="rect">
            <a:avLst/>
          </a:prstGeom>
        </p:spPr>
        <p:txBody>
          <a:bodyPr wrap="none">
            <a:spAutoFit/>
          </a:bodyPr>
          <a:lstStyle/>
          <a:p>
            <a:endParaRPr lang="fr-FR" sz="1600" dirty="0">
              <a:latin typeface="Arial"/>
              <a:cs typeface="Arial"/>
            </a:endParaRPr>
          </a:p>
        </p:txBody>
      </p:sp>
      <p:grpSp>
        <p:nvGrpSpPr>
          <p:cNvPr id="24" name="Grouper 23"/>
          <p:cNvGrpSpPr/>
          <p:nvPr/>
        </p:nvGrpSpPr>
        <p:grpSpPr>
          <a:xfrm>
            <a:off x="2550484" y="729162"/>
            <a:ext cx="4021625" cy="1024519"/>
            <a:chOff x="1129299" y="4801118"/>
            <a:chExt cx="4021625" cy="1024519"/>
          </a:xfrm>
        </p:grpSpPr>
        <p:pic>
          <p:nvPicPr>
            <p:cNvPr id="21" name="Image 20" descr="color_rgb_0.0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5" y="4854404"/>
              <a:ext cx="3828452" cy="936000"/>
            </a:xfrm>
            <a:prstGeom prst="rect">
              <a:avLst/>
            </a:prstGeom>
          </p:spPr>
        </p:pic>
        <p:sp>
          <p:nvSpPr>
            <p:cNvPr id="23" name="Rectangle 22"/>
            <p:cNvSpPr/>
            <p:nvPr/>
          </p:nvSpPr>
          <p:spPr>
            <a:xfrm>
              <a:off x="1129299" y="4801118"/>
              <a:ext cx="4021625" cy="102451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sp>
        <p:nvSpPr>
          <p:cNvPr id="16" name="Espace réservé du contenu 2"/>
          <p:cNvSpPr txBox="1">
            <a:spLocks/>
          </p:cNvSpPr>
          <p:nvPr/>
        </p:nvSpPr>
        <p:spPr>
          <a:xfrm>
            <a:off x="609600" y="1935995"/>
            <a:ext cx="8229600" cy="4440235"/>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900" dirty="0"/>
              <a:t>Not all values of </a:t>
            </a:r>
            <a:r>
              <a:rPr lang="en-US" sz="1900" dirty="0" err="1"/>
              <a:t>A</a:t>
            </a:r>
            <a:r>
              <a:rPr lang="en-US" sz="1900" baseline="-25000" dirty="0" err="1"/>
              <a:t>km</a:t>
            </a:r>
            <a:r>
              <a:rPr lang="en-US" sz="1900" dirty="0"/>
              <a:t> are allowed </a:t>
            </a:r>
            <a:r>
              <a:rPr lang="en-US" sz="1900" dirty="0" smtClean="0"/>
              <a:t>: </a:t>
            </a:r>
          </a:p>
          <a:p>
            <a:pPr marL="0" indent="0">
              <a:buNone/>
            </a:pPr>
            <a:r>
              <a:rPr lang="en-US" sz="1900" b="1" dirty="0"/>
              <a:t>	</a:t>
            </a:r>
            <a:r>
              <a:rPr lang="en-US" sz="1900" b="1" dirty="0" smtClean="0"/>
              <a:t>many </a:t>
            </a:r>
            <a:r>
              <a:rPr lang="en-US" sz="1900" b="1" dirty="0"/>
              <a:t>are </a:t>
            </a:r>
            <a:r>
              <a:rPr lang="en-US" sz="1900" b="1" dirty="0" smtClean="0"/>
              <a:t>zero due to the </a:t>
            </a:r>
            <a:r>
              <a:rPr lang="en-US" sz="1900" b="1" dirty="0" smtClean="0"/>
              <a:t>local symmetry</a:t>
            </a:r>
            <a:r>
              <a:rPr lang="en-US" sz="1900" dirty="0" smtClean="0"/>
              <a:t> of </a:t>
            </a:r>
            <a:r>
              <a:rPr lang="en-US" sz="1900" dirty="0" smtClean="0"/>
              <a:t>the </a:t>
            </a:r>
            <a:r>
              <a:rPr lang="en-US" sz="1900" dirty="0" smtClean="0"/>
              <a:t>ion</a:t>
            </a:r>
          </a:p>
          <a:p>
            <a:pPr marL="0" indent="0">
              <a:buNone/>
            </a:pPr>
            <a:endParaRPr lang="en-US" sz="1900" dirty="0" smtClean="0"/>
          </a:p>
          <a:p>
            <a:pPr marL="0" indent="0">
              <a:buNone/>
            </a:pPr>
            <a:r>
              <a:rPr lang="en-US" sz="1900" dirty="0" smtClean="0"/>
              <a:t>	</a:t>
            </a:r>
            <a:r>
              <a:rPr lang="en-US" sz="1900" dirty="0" smtClean="0"/>
              <a:t>Symmetry related: </a:t>
            </a:r>
            <a:endParaRPr lang="en-US" sz="1900" dirty="0"/>
          </a:p>
          <a:p>
            <a:pPr marL="0" indent="0">
              <a:buNone/>
            </a:pPr>
            <a:r>
              <a:rPr lang="en-US" sz="1900" dirty="0"/>
              <a:t>	For all symmetry operation (</a:t>
            </a:r>
            <a:r>
              <a:rPr lang="en-US" sz="1900" i="1" dirty="0" err="1"/>
              <a:t>O</a:t>
            </a:r>
            <a:r>
              <a:rPr lang="en-US" sz="1900" i="1" baseline="-25000" dirty="0" err="1"/>
              <a:t>i</a:t>
            </a:r>
            <a:r>
              <a:rPr lang="en-US" sz="1900" dirty="0"/>
              <a:t>) of the point-group G, we have</a:t>
            </a:r>
          </a:p>
          <a:p>
            <a:pPr algn="ctr"/>
            <a:endParaRPr lang="en-US" sz="1800" dirty="0"/>
          </a:p>
          <a:p>
            <a:pPr marL="0" indent="0">
              <a:buNone/>
            </a:pPr>
            <a:endParaRPr lang="en-US" sz="1600" dirty="0" smtClean="0"/>
          </a:p>
          <a:p>
            <a:pPr marL="0" indent="0">
              <a:buNone/>
            </a:pPr>
            <a:endParaRPr lang="en-US" sz="1600" dirty="0" smtClean="0"/>
          </a:p>
          <a:p>
            <a:pPr marL="0" indent="0">
              <a:buNone/>
            </a:pPr>
            <a:endParaRPr lang="en-US" sz="1600" dirty="0"/>
          </a:p>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r>
              <a:rPr lang="en-US" sz="1600" dirty="0" smtClean="0">
                <a:cs typeface="Arial"/>
              </a:rPr>
              <a:t> </a:t>
            </a:r>
          </a:p>
          <a:p>
            <a:pPr marL="0" indent="0">
              <a:buFont typeface="Arial"/>
              <a:buNone/>
            </a:pPr>
            <a:r>
              <a:rPr lang="en-US" sz="1600" dirty="0" smtClean="0">
                <a:latin typeface="Arial"/>
                <a:cs typeface="Arial"/>
              </a:rPr>
              <a:t>										</a:t>
            </a:r>
          </a:p>
          <a:p>
            <a:pPr marL="0" indent="0">
              <a:buFont typeface="Arial"/>
              <a:buNone/>
            </a:pPr>
            <a:endParaRPr lang="en-US" sz="1600" dirty="0" smtClean="0">
              <a:latin typeface="Arial"/>
              <a:cs typeface="Arial"/>
            </a:endParaRPr>
          </a:p>
          <a:p>
            <a:pPr marL="0" indent="0">
              <a:buFont typeface="Arial"/>
              <a:buNone/>
            </a:pPr>
            <a:endParaRPr lang="en-US" sz="1600" dirty="0" smtClean="0">
              <a:latin typeface="Arial"/>
              <a:cs typeface="Arial"/>
            </a:endParaRPr>
          </a:p>
          <a:p>
            <a:pPr marL="0" indent="0">
              <a:buFont typeface="Arial"/>
              <a:buNone/>
            </a:pPr>
            <a:r>
              <a:rPr lang="en-US" sz="1600" dirty="0" smtClean="0">
                <a:latin typeface="Arial"/>
                <a:cs typeface="Arial"/>
              </a:rPr>
              <a:t>	</a:t>
            </a:r>
          </a:p>
        </p:txBody>
      </p:sp>
      <p:pic>
        <p:nvPicPr>
          <p:cNvPr id="31" name="Image 30" descr="O_i_H_CF_=_H_C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0484" y="3681992"/>
            <a:ext cx="1889701" cy="264799"/>
          </a:xfrm>
          <a:prstGeom prst="rect">
            <a:avLst/>
          </a:prstGeom>
        </p:spPr>
      </p:pic>
      <p:sp>
        <p:nvSpPr>
          <p:cNvPr id="34" name="Espace réservé du pied de page 33"/>
          <p:cNvSpPr>
            <a:spLocks noGrp="1"/>
          </p:cNvSpPr>
          <p:nvPr>
            <p:ph type="ftr" sz="quarter" idx="11"/>
          </p:nvPr>
        </p:nvSpPr>
        <p:spPr/>
        <p:txBody>
          <a:bodyPr/>
          <a:lstStyle/>
          <a:p>
            <a:r>
              <a:rPr lang="fr-FR" smtClean="0"/>
              <a:t>Heidelberg 2019</a:t>
            </a:r>
            <a:endParaRPr lang="fr-FR"/>
          </a:p>
        </p:txBody>
      </p:sp>
      <p:sp>
        <p:nvSpPr>
          <p:cNvPr id="35" name="Espace réservé du numéro de diapositive 34"/>
          <p:cNvSpPr>
            <a:spLocks noGrp="1"/>
          </p:cNvSpPr>
          <p:nvPr>
            <p:ph type="sldNum" sz="quarter" idx="12"/>
          </p:nvPr>
        </p:nvSpPr>
        <p:spPr/>
        <p:txBody>
          <a:bodyPr/>
          <a:lstStyle/>
          <a:p>
            <a:fld id="{176E461C-690C-4845-9B04-7B257E2F9D58}" type="slidenum">
              <a:rPr lang="fr-FR" smtClean="0"/>
              <a:t>15</a:t>
            </a:fld>
            <a:endParaRPr lang="fr-FR"/>
          </a:p>
        </p:txBody>
      </p:sp>
    </p:spTree>
    <p:extLst>
      <p:ext uri="{BB962C8B-B14F-4D97-AF65-F5344CB8AC3E}">
        <p14:creationId xmlns:p14="http://schemas.microsoft.com/office/powerpoint/2010/main" val="78558195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93244"/>
            <a:ext cx="8229600" cy="1143000"/>
          </a:xfrm>
        </p:spPr>
        <p:txBody>
          <a:bodyPr tIns="36000" bIns="36000">
            <a:normAutofit/>
          </a:bodyPr>
          <a:lstStyle/>
          <a:p>
            <a:r>
              <a:rPr lang="en-US" sz="2400" b="1" i="1" dirty="0" smtClean="0">
                <a:solidFill>
                  <a:srgbClr val="0000FF"/>
                </a:solidFill>
                <a:latin typeface="Arial"/>
                <a:cs typeface="Arial"/>
              </a:rPr>
              <a:t>Crystal field </a:t>
            </a:r>
            <a:r>
              <a:rPr lang="en-US" sz="2400" b="1" i="1" dirty="0" err="1" smtClean="0">
                <a:solidFill>
                  <a:srgbClr val="0000FF"/>
                </a:solidFill>
                <a:latin typeface="Arial"/>
                <a:cs typeface="Arial"/>
              </a:rPr>
              <a:t>hamiltonian</a:t>
            </a:r>
            <a:r>
              <a:rPr lang="en-US" sz="2400" b="1" i="1" dirty="0" smtClean="0">
                <a:solidFill>
                  <a:srgbClr val="0000FF"/>
                </a:solidFill>
                <a:latin typeface="Arial"/>
                <a:cs typeface="Arial"/>
              </a:rPr>
              <a:t> and symmetry</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457200" y="989013"/>
            <a:ext cx="8229600" cy="5706917"/>
          </a:xfrm>
        </p:spPr>
        <p:txBody>
          <a:bodyPr>
            <a:normAutofit/>
          </a:bodyPr>
          <a:lstStyle/>
          <a:p>
            <a:pPr marL="0" indent="0">
              <a:buNone/>
            </a:pPr>
            <a:r>
              <a:rPr lang="en-US" sz="1600" dirty="0" smtClean="0">
                <a:cs typeface="Arial"/>
              </a:rPr>
              <a:t> </a:t>
            </a:r>
            <a:endParaRPr lang="en-US" sz="1600" dirty="0" smtClean="0">
              <a:latin typeface="Arial"/>
              <a:cs typeface="Arial"/>
            </a:endParaRPr>
          </a:p>
        </p:txBody>
      </p:sp>
      <p:sp>
        <p:nvSpPr>
          <p:cNvPr id="7" name="Rectangle 6"/>
          <p:cNvSpPr/>
          <p:nvPr/>
        </p:nvSpPr>
        <p:spPr>
          <a:xfrm>
            <a:off x="546511" y="2039574"/>
            <a:ext cx="184666" cy="338554"/>
          </a:xfrm>
          <a:prstGeom prst="rect">
            <a:avLst/>
          </a:prstGeom>
        </p:spPr>
        <p:txBody>
          <a:bodyPr wrap="none">
            <a:spAutoFit/>
          </a:bodyPr>
          <a:lstStyle/>
          <a:p>
            <a:endParaRPr lang="fr-FR" sz="1600" dirty="0">
              <a:latin typeface="Arial"/>
              <a:cs typeface="Arial"/>
            </a:endParaRPr>
          </a:p>
        </p:txBody>
      </p:sp>
      <p:grpSp>
        <p:nvGrpSpPr>
          <p:cNvPr id="24" name="Grouper 23"/>
          <p:cNvGrpSpPr/>
          <p:nvPr/>
        </p:nvGrpSpPr>
        <p:grpSpPr>
          <a:xfrm>
            <a:off x="2550484" y="729162"/>
            <a:ext cx="4021625" cy="1024519"/>
            <a:chOff x="1129299" y="4801118"/>
            <a:chExt cx="4021625" cy="1024519"/>
          </a:xfrm>
        </p:grpSpPr>
        <p:pic>
          <p:nvPicPr>
            <p:cNvPr id="21" name="Image 20" descr="color_rgb_0.0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5" y="4854404"/>
              <a:ext cx="3828452" cy="936000"/>
            </a:xfrm>
            <a:prstGeom prst="rect">
              <a:avLst/>
            </a:prstGeom>
          </p:spPr>
        </p:pic>
        <p:sp>
          <p:nvSpPr>
            <p:cNvPr id="23" name="Rectangle 22"/>
            <p:cNvSpPr/>
            <p:nvPr/>
          </p:nvSpPr>
          <p:spPr>
            <a:xfrm>
              <a:off x="1129299" y="4801118"/>
              <a:ext cx="4021625" cy="102451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sp>
        <p:nvSpPr>
          <p:cNvPr id="16" name="Espace réservé du contenu 2"/>
          <p:cNvSpPr txBox="1">
            <a:spLocks/>
          </p:cNvSpPr>
          <p:nvPr/>
        </p:nvSpPr>
        <p:spPr>
          <a:xfrm>
            <a:off x="609600" y="1935995"/>
            <a:ext cx="8229600" cy="44402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600" dirty="0"/>
              <a:t>Not all values of </a:t>
            </a:r>
            <a:r>
              <a:rPr lang="en-US" sz="1600" dirty="0" err="1"/>
              <a:t>A</a:t>
            </a:r>
            <a:r>
              <a:rPr lang="en-US" sz="1600" baseline="-25000" dirty="0" err="1"/>
              <a:t>km</a:t>
            </a:r>
            <a:r>
              <a:rPr lang="en-US" sz="1600" dirty="0"/>
              <a:t> are allowed </a:t>
            </a:r>
            <a:r>
              <a:rPr lang="en-US" sz="1600" dirty="0" smtClean="0"/>
              <a:t>: many </a:t>
            </a:r>
            <a:r>
              <a:rPr lang="en-US" sz="1600" dirty="0"/>
              <a:t>are </a:t>
            </a:r>
            <a:r>
              <a:rPr lang="en-US" sz="1600" dirty="0" smtClean="0"/>
              <a:t>zero due to the symmetry around the ion</a:t>
            </a:r>
          </a:p>
          <a:p>
            <a:r>
              <a:rPr lang="en-US" sz="1600" dirty="0" smtClean="0"/>
              <a:t>For </a:t>
            </a:r>
            <a:r>
              <a:rPr lang="en-US" sz="1600" dirty="0"/>
              <a:t>all symmetry operation (</a:t>
            </a:r>
            <a:r>
              <a:rPr lang="en-US" sz="1600" i="1" dirty="0" err="1"/>
              <a:t>O</a:t>
            </a:r>
            <a:r>
              <a:rPr lang="en-US" sz="1600" i="1" baseline="-25000" dirty="0" err="1"/>
              <a:t>i</a:t>
            </a:r>
            <a:r>
              <a:rPr lang="en-US" sz="1600" dirty="0"/>
              <a:t>) of the point-group G, </a:t>
            </a:r>
            <a:endParaRPr lang="en-US" sz="1600" dirty="0" smtClean="0"/>
          </a:p>
          <a:p>
            <a:pPr marL="0" indent="0">
              <a:buNone/>
            </a:pPr>
            <a:endParaRPr lang="en-US" sz="1600" dirty="0" smtClean="0"/>
          </a:p>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r>
              <a:rPr lang="en-US" sz="1600" dirty="0" smtClean="0">
                <a:cs typeface="Arial"/>
              </a:rPr>
              <a:t> </a:t>
            </a:r>
          </a:p>
          <a:p>
            <a:pPr marL="0" indent="0">
              <a:buFont typeface="Arial"/>
              <a:buNone/>
            </a:pPr>
            <a:r>
              <a:rPr lang="en-US" sz="1600" dirty="0" smtClean="0">
                <a:latin typeface="Arial"/>
                <a:cs typeface="Arial"/>
              </a:rPr>
              <a:t>										</a:t>
            </a:r>
          </a:p>
          <a:p>
            <a:pPr marL="0" indent="0">
              <a:buFont typeface="Arial"/>
              <a:buNone/>
            </a:pPr>
            <a:endParaRPr lang="en-US" sz="1600" dirty="0" smtClean="0">
              <a:latin typeface="Arial"/>
              <a:cs typeface="Arial"/>
            </a:endParaRPr>
          </a:p>
          <a:p>
            <a:pPr marL="0" indent="0">
              <a:buFont typeface="Arial"/>
              <a:buNone/>
            </a:pPr>
            <a:endParaRPr lang="en-US" sz="1600" dirty="0" smtClean="0">
              <a:latin typeface="Arial"/>
              <a:cs typeface="Arial"/>
            </a:endParaRPr>
          </a:p>
          <a:p>
            <a:pPr marL="0" indent="0">
              <a:buFont typeface="Arial"/>
              <a:buNone/>
            </a:pPr>
            <a:r>
              <a:rPr lang="en-US" sz="1600" dirty="0" smtClean="0">
                <a:latin typeface="Arial"/>
                <a:cs typeface="Arial"/>
              </a:rPr>
              <a:t>	</a:t>
            </a:r>
          </a:p>
        </p:txBody>
      </p:sp>
      <p:sp>
        <p:nvSpPr>
          <p:cNvPr id="12" name="ZoneTexte 11"/>
          <p:cNvSpPr txBox="1"/>
          <p:nvPr/>
        </p:nvSpPr>
        <p:spPr>
          <a:xfrm>
            <a:off x="5852248" y="3832346"/>
            <a:ext cx="2667316" cy="338554"/>
          </a:xfrm>
          <a:prstGeom prst="rect">
            <a:avLst/>
          </a:prstGeom>
          <a:noFill/>
        </p:spPr>
        <p:txBody>
          <a:bodyPr wrap="none" rtlCol="0">
            <a:spAutoFit/>
          </a:bodyPr>
          <a:lstStyle/>
          <a:p>
            <a:r>
              <a:rPr lang="fr-FR" sz="1600" dirty="0" err="1" smtClean="0"/>
              <a:t>Only</a:t>
            </a:r>
            <a:r>
              <a:rPr lang="fr-FR" sz="1600" dirty="0" smtClean="0"/>
              <a:t> one </a:t>
            </a:r>
            <a:r>
              <a:rPr lang="fr-FR" sz="1600" dirty="0" smtClean="0"/>
              <a:t>non-</a:t>
            </a:r>
            <a:r>
              <a:rPr lang="fr-FR" sz="1600" dirty="0" err="1" smtClean="0"/>
              <a:t>zero</a:t>
            </a:r>
            <a:r>
              <a:rPr lang="fr-FR" sz="1600" dirty="0" smtClean="0"/>
              <a:t> </a:t>
            </a:r>
            <a:r>
              <a:rPr lang="en-US" sz="1600" dirty="0" err="1" smtClean="0"/>
              <a:t>A</a:t>
            </a:r>
            <a:r>
              <a:rPr lang="en-US" sz="1600" baseline="-25000" dirty="0" err="1" smtClean="0"/>
              <a:t>km</a:t>
            </a:r>
            <a:r>
              <a:rPr lang="en-US" sz="1600" baseline="-25000" dirty="0" smtClean="0"/>
              <a:t> </a:t>
            </a:r>
            <a:r>
              <a:rPr lang="en-US" sz="1600" dirty="0" smtClean="0"/>
              <a:t>: A</a:t>
            </a:r>
            <a:r>
              <a:rPr lang="en-US" sz="1600" baseline="-25000" dirty="0" smtClean="0"/>
              <a:t>40</a:t>
            </a:r>
            <a:r>
              <a:rPr lang="en-US" sz="1600" dirty="0"/>
              <a:t> </a:t>
            </a:r>
            <a:endParaRPr lang="fr-FR" sz="1600" baseline="-25000" dirty="0"/>
          </a:p>
        </p:txBody>
      </p:sp>
      <p:pic>
        <p:nvPicPr>
          <p:cNvPr id="31" name="Image 30" descr="O_i_H_CF_=_H_CF.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2248" y="2285095"/>
            <a:ext cx="1889701" cy="264799"/>
          </a:xfrm>
          <a:prstGeom prst="rect">
            <a:avLst/>
          </a:prstGeom>
        </p:spPr>
      </p:pic>
      <p:pic>
        <p:nvPicPr>
          <p:cNvPr id="32" name="Image 31"/>
          <p:cNvPicPr>
            <a:picLocks noChangeAspect="1"/>
          </p:cNvPicPr>
          <p:nvPr/>
        </p:nvPicPr>
        <p:blipFill rotWithShape="1">
          <a:blip r:embed="rId5"/>
          <a:srcRect t="11187" r="36258"/>
          <a:stretch/>
        </p:blipFill>
        <p:spPr>
          <a:xfrm>
            <a:off x="2565506" y="3454820"/>
            <a:ext cx="2890984" cy="2529647"/>
          </a:xfrm>
          <a:prstGeom prst="rect">
            <a:avLst/>
          </a:prstGeom>
        </p:spPr>
      </p:pic>
      <p:cxnSp>
        <p:nvCxnSpPr>
          <p:cNvPr id="14" name="Connecteur droit 13"/>
          <p:cNvCxnSpPr/>
          <p:nvPr/>
        </p:nvCxnSpPr>
        <p:spPr>
          <a:xfrm flipV="1">
            <a:off x="975033" y="2742216"/>
            <a:ext cx="7128387" cy="1"/>
          </a:xfrm>
          <a:prstGeom prst="line">
            <a:avLst/>
          </a:prstGeom>
        </p:spPr>
        <p:style>
          <a:lnRef idx="2">
            <a:schemeClr val="accent1"/>
          </a:lnRef>
          <a:fillRef idx="0">
            <a:schemeClr val="accent1"/>
          </a:fillRef>
          <a:effectRef idx="1">
            <a:schemeClr val="accent1"/>
          </a:effectRef>
          <a:fontRef idx="minor">
            <a:schemeClr val="tx1"/>
          </a:fontRef>
        </p:style>
      </p:cxnSp>
      <p:sp>
        <p:nvSpPr>
          <p:cNvPr id="33" name="ZoneTexte 32"/>
          <p:cNvSpPr txBox="1"/>
          <p:nvPr/>
        </p:nvSpPr>
        <p:spPr>
          <a:xfrm>
            <a:off x="2307688" y="3463014"/>
            <a:ext cx="440567" cy="369332"/>
          </a:xfrm>
          <a:prstGeom prst="rect">
            <a:avLst/>
          </a:prstGeom>
          <a:noFill/>
        </p:spPr>
        <p:txBody>
          <a:bodyPr wrap="none" rtlCol="0">
            <a:spAutoFit/>
          </a:bodyPr>
          <a:lstStyle/>
          <a:p>
            <a:r>
              <a:rPr lang="fr-FR" i="1" dirty="0" err="1" smtClean="0"/>
              <a:t>O</a:t>
            </a:r>
            <a:r>
              <a:rPr lang="fr-FR" i="1" baseline="-25000" dirty="0" err="1" smtClean="0"/>
              <a:t>i</a:t>
            </a:r>
            <a:endParaRPr lang="fr-FR" i="1" baseline="-25000" dirty="0"/>
          </a:p>
        </p:txBody>
      </p:sp>
      <p:sp>
        <p:nvSpPr>
          <p:cNvPr id="34" name="Espace réservé du pied de page 33"/>
          <p:cNvSpPr>
            <a:spLocks noGrp="1"/>
          </p:cNvSpPr>
          <p:nvPr>
            <p:ph type="ftr" sz="quarter" idx="11"/>
          </p:nvPr>
        </p:nvSpPr>
        <p:spPr/>
        <p:txBody>
          <a:bodyPr/>
          <a:lstStyle/>
          <a:p>
            <a:r>
              <a:rPr lang="fr-FR" smtClean="0"/>
              <a:t>Heidelberg 2019</a:t>
            </a:r>
            <a:endParaRPr lang="fr-FR"/>
          </a:p>
        </p:txBody>
      </p:sp>
      <p:sp>
        <p:nvSpPr>
          <p:cNvPr id="35" name="Espace réservé du numéro de diapositive 34"/>
          <p:cNvSpPr>
            <a:spLocks noGrp="1"/>
          </p:cNvSpPr>
          <p:nvPr>
            <p:ph type="sldNum" sz="quarter" idx="12"/>
          </p:nvPr>
        </p:nvSpPr>
        <p:spPr/>
        <p:txBody>
          <a:bodyPr/>
          <a:lstStyle/>
          <a:p>
            <a:fld id="{176E461C-690C-4845-9B04-7B257E2F9D58}" type="slidenum">
              <a:rPr lang="fr-FR" smtClean="0"/>
              <a:t>16</a:t>
            </a:fld>
            <a:endParaRPr lang="fr-FR"/>
          </a:p>
        </p:txBody>
      </p:sp>
      <p:pic>
        <p:nvPicPr>
          <p:cNvPr id="5" name="Image 4"/>
          <p:cNvPicPr>
            <a:picLocks noChangeAspect="1"/>
          </p:cNvPicPr>
          <p:nvPr/>
        </p:nvPicPr>
        <p:blipFill>
          <a:blip r:embed="rId6"/>
          <a:stretch>
            <a:fillRect/>
          </a:stretch>
        </p:blipFill>
        <p:spPr>
          <a:xfrm>
            <a:off x="105801" y="3313254"/>
            <a:ext cx="2302997" cy="2880000"/>
          </a:xfrm>
          <a:prstGeom prst="rect">
            <a:avLst/>
          </a:prstGeom>
        </p:spPr>
      </p:pic>
      <p:sp>
        <p:nvSpPr>
          <p:cNvPr id="6" name="ZoneTexte 5"/>
          <p:cNvSpPr txBox="1"/>
          <p:nvPr/>
        </p:nvSpPr>
        <p:spPr>
          <a:xfrm>
            <a:off x="343865" y="2883756"/>
            <a:ext cx="2608406"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Example : O</a:t>
            </a:r>
            <a:r>
              <a:rPr lang="en-US" baseline="-25000" dirty="0"/>
              <a:t>h</a:t>
            </a:r>
            <a:r>
              <a:rPr lang="en-US" dirty="0"/>
              <a:t> </a:t>
            </a:r>
            <a:r>
              <a:rPr lang="en-US" dirty="0" smtClean="0"/>
              <a:t>symmetry</a:t>
            </a:r>
            <a:endParaRPr lang="en-US" dirty="0"/>
          </a:p>
        </p:txBody>
      </p:sp>
      <p:pic>
        <p:nvPicPr>
          <p:cNvPr id="10" name="Image 9" descr="H_CF^O_h_&amp;=_A_4,.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43683" y="4362037"/>
            <a:ext cx="3156601" cy="463282"/>
          </a:xfrm>
          <a:prstGeom prst="rect">
            <a:avLst/>
          </a:prstGeom>
        </p:spPr>
      </p:pic>
      <p:sp>
        <p:nvSpPr>
          <p:cNvPr id="8" name="ZoneTexte 7"/>
          <p:cNvSpPr txBox="1"/>
          <p:nvPr/>
        </p:nvSpPr>
        <p:spPr>
          <a:xfrm>
            <a:off x="975033" y="6021793"/>
            <a:ext cx="5505308"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hlinkClick r:id="rId8"/>
              </a:rPr>
              <a:t>http://quanty.org/physics_chemistry/point_groups/</a:t>
            </a:r>
            <a:r>
              <a:rPr lang="en-US" dirty="0" smtClean="0">
                <a:hlinkClick r:id="rId8"/>
              </a:rPr>
              <a:t>oh</a:t>
            </a:r>
            <a:r>
              <a:rPr lang="en-US" dirty="0" smtClean="0"/>
              <a:t> </a:t>
            </a:r>
            <a:endParaRPr lang="en-US" dirty="0"/>
          </a:p>
        </p:txBody>
      </p:sp>
    </p:spTree>
    <p:extLst>
      <p:ext uri="{BB962C8B-B14F-4D97-AF65-F5344CB8AC3E}">
        <p14:creationId xmlns:p14="http://schemas.microsoft.com/office/powerpoint/2010/main" val="166004869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783" y="-82661"/>
            <a:ext cx="8229600" cy="1143000"/>
          </a:xfrm>
        </p:spPr>
        <p:txBody>
          <a:bodyPr tIns="36000" bIns="36000">
            <a:normAutofit/>
          </a:bodyPr>
          <a:lstStyle/>
          <a:p>
            <a:r>
              <a:rPr lang="en-US" sz="2400" b="1" i="1" smtClean="0">
                <a:solidFill>
                  <a:srgbClr val="0000FF"/>
                </a:solidFill>
                <a:latin typeface="Arial"/>
                <a:cs typeface="Arial"/>
              </a:rPr>
              <a:t>Notations for crystal field parameters</a:t>
            </a:r>
            <a:endParaRPr lang="en-US" sz="2400" b="1" i="1">
              <a:solidFill>
                <a:srgbClr val="0000FF"/>
              </a:solidFill>
              <a:latin typeface="Arial"/>
              <a:cs typeface="Arial"/>
            </a:endParaRPr>
          </a:p>
        </p:txBody>
      </p:sp>
      <p:sp>
        <p:nvSpPr>
          <p:cNvPr id="3" name="Espace réservé du contenu 2"/>
          <p:cNvSpPr>
            <a:spLocks noGrp="1"/>
          </p:cNvSpPr>
          <p:nvPr>
            <p:ph idx="1"/>
          </p:nvPr>
        </p:nvSpPr>
        <p:spPr>
          <a:xfrm>
            <a:off x="457200" y="989013"/>
            <a:ext cx="8229600" cy="5706917"/>
          </a:xfrm>
        </p:spPr>
        <p:txBody>
          <a:bodyPr>
            <a:normAutofit/>
          </a:bodyPr>
          <a:lstStyle/>
          <a:p>
            <a:pPr marL="0" indent="0">
              <a:buNone/>
            </a:pPr>
            <a:r>
              <a:rPr lang="en-US" sz="1600" dirty="0" smtClean="0">
                <a:cs typeface="Arial"/>
              </a:rPr>
              <a:t> </a:t>
            </a:r>
            <a:endParaRPr lang="en-US" sz="1600" dirty="0" smtClean="0">
              <a:latin typeface="Arial"/>
              <a:cs typeface="Arial"/>
            </a:endParaRPr>
          </a:p>
        </p:txBody>
      </p:sp>
      <p:sp>
        <p:nvSpPr>
          <p:cNvPr id="7" name="Rectangle 6"/>
          <p:cNvSpPr/>
          <p:nvPr/>
        </p:nvSpPr>
        <p:spPr>
          <a:xfrm>
            <a:off x="546511" y="2039574"/>
            <a:ext cx="184666" cy="338554"/>
          </a:xfrm>
          <a:prstGeom prst="rect">
            <a:avLst/>
          </a:prstGeom>
        </p:spPr>
        <p:txBody>
          <a:bodyPr wrap="none">
            <a:spAutoFit/>
          </a:bodyPr>
          <a:lstStyle/>
          <a:p>
            <a:endParaRPr lang="fr-FR" sz="1600" dirty="0">
              <a:latin typeface="Arial"/>
              <a:cs typeface="Arial"/>
            </a:endParaRPr>
          </a:p>
        </p:txBody>
      </p:sp>
      <p:grpSp>
        <p:nvGrpSpPr>
          <p:cNvPr id="24" name="Grouper 23"/>
          <p:cNvGrpSpPr/>
          <p:nvPr/>
        </p:nvGrpSpPr>
        <p:grpSpPr>
          <a:xfrm>
            <a:off x="609600" y="1353609"/>
            <a:ext cx="4021625" cy="1024519"/>
            <a:chOff x="1129299" y="4801118"/>
            <a:chExt cx="4021625" cy="1024519"/>
          </a:xfrm>
        </p:grpSpPr>
        <p:pic>
          <p:nvPicPr>
            <p:cNvPr id="21" name="Image 20" descr="color_rgb_0.0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1295" y="4854404"/>
              <a:ext cx="3828452" cy="936000"/>
            </a:xfrm>
            <a:prstGeom prst="rect">
              <a:avLst/>
            </a:prstGeom>
          </p:spPr>
        </p:pic>
        <p:sp>
          <p:nvSpPr>
            <p:cNvPr id="23" name="Rectangle 22"/>
            <p:cNvSpPr/>
            <p:nvPr/>
          </p:nvSpPr>
          <p:spPr>
            <a:xfrm>
              <a:off x="1129299" y="4801118"/>
              <a:ext cx="4021625" cy="102451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FR"/>
            </a:p>
          </p:txBody>
        </p:sp>
      </p:grpSp>
      <p:sp>
        <p:nvSpPr>
          <p:cNvPr id="16" name="Espace réservé du contenu 2"/>
          <p:cNvSpPr txBox="1">
            <a:spLocks/>
          </p:cNvSpPr>
          <p:nvPr/>
        </p:nvSpPr>
        <p:spPr>
          <a:xfrm>
            <a:off x="609600" y="1935995"/>
            <a:ext cx="8229600" cy="444023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endParaRPr lang="en-US" sz="1600" dirty="0" smtClean="0">
              <a:cs typeface="Arial"/>
            </a:endParaRPr>
          </a:p>
          <a:p>
            <a:pPr marL="0" indent="0">
              <a:buFont typeface="Arial"/>
              <a:buNone/>
            </a:pPr>
            <a:r>
              <a:rPr lang="en-US" sz="1600" dirty="0" smtClean="0">
                <a:cs typeface="Arial"/>
              </a:rPr>
              <a:t> </a:t>
            </a:r>
          </a:p>
          <a:p>
            <a:pPr marL="0" indent="0">
              <a:buFont typeface="Arial"/>
              <a:buNone/>
            </a:pPr>
            <a:r>
              <a:rPr lang="en-US" sz="1600" dirty="0" smtClean="0">
                <a:latin typeface="Arial"/>
                <a:cs typeface="Arial"/>
              </a:rPr>
              <a:t>										</a:t>
            </a:r>
          </a:p>
          <a:p>
            <a:pPr marL="0" indent="0">
              <a:buFont typeface="Arial"/>
              <a:buNone/>
            </a:pPr>
            <a:endParaRPr lang="en-US" sz="1600" dirty="0" smtClean="0">
              <a:latin typeface="Arial"/>
              <a:cs typeface="Arial"/>
            </a:endParaRPr>
          </a:p>
          <a:p>
            <a:pPr marL="0" indent="0">
              <a:buFont typeface="Arial"/>
              <a:buNone/>
            </a:pPr>
            <a:endParaRPr lang="en-US" sz="1600" dirty="0" smtClean="0">
              <a:latin typeface="Arial"/>
              <a:cs typeface="Arial"/>
            </a:endParaRPr>
          </a:p>
          <a:p>
            <a:pPr marL="0" indent="0">
              <a:buFont typeface="Arial"/>
              <a:buNone/>
            </a:pPr>
            <a:r>
              <a:rPr lang="en-US" sz="1600" dirty="0" smtClean="0">
                <a:latin typeface="Arial"/>
                <a:cs typeface="Arial"/>
              </a:rPr>
              <a:t>	</a:t>
            </a:r>
          </a:p>
        </p:txBody>
      </p:sp>
      <p:sp>
        <p:nvSpPr>
          <p:cNvPr id="6" name="ZoneTexte 5"/>
          <p:cNvSpPr txBox="1"/>
          <p:nvPr/>
        </p:nvSpPr>
        <p:spPr>
          <a:xfrm>
            <a:off x="1839385" y="804347"/>
            <a:ext cx="5381326" cy="369332"/>
          </a:xfrm>
          <a:prstGeom prst="rect">
            <a:avLst/>
          </a:prstGeom>
          <a:noFill/>
        </p:spPr>
        <p:txBody>
          <a:bodyPr wrap="none" rtlCol="0">
            <a:spAutoFit/>
          </a:bodyPr>
          <a:lstStyle/>
          <a:p>
            <a:r>
              <a:rPr lang="en-US" dirty="0" smtClean="0"/>
              <a:t>The notations vary a lot from an author to the other</a:t>
            </a:r>
            <a:endParaRPr lang="en-US" dirty="0"/>
          </a:p>
        </p:txBody>
      </p:sp>
      <p:sp>
        <p:nvSpPr>
          <p:cNvPr id="8" name="ZoneTexte 7"/>
          <p:cNvSpPr txBox="1"/>
          <p:nvPr/>
        </p:nvSpPr>
        <p:spPr>
          <a:xfrm>
            <a:off x="4946663" y="1635845"/>
            <a:ext cx="2364950" cy="369332"/>
          </a:xfrm>
          <a:prstGeom prst="rect">
            <a:avLst/>
          </a:prstGeom>
          <a:noFill/>
        </p:spPr>
        <p:txBody>
          <a:bodyPr wrap="none" rtlCol="0">
            <a:spAutoFit/>
          </a:bodyPr>
          <a:lstStyle/>
          <a:p>
            <a:r>
              <a:rPr lang="fr-FR" dirty="0" smtClean="0"/>
              <a:t>(</a:t>
            </a:r>
            <a:r>
              <a:rPr lang="fr-FR" dirty="0" err="1" smtClean="0"/>
              <a:t>Haverkort</a:t>
            </a:r>
            <a:r>
              <a:rPr lang="fr-FR" dirty="0" smtClean="0"/>
              <a:t>/QUANTY)</a:t>
            </a:r>
            <a:endParaRPr lang="fr-FR" dirty="0"/>
          </a:p>
        </p:txBody>
      </p:sp>
      <p:pic>
        <p:nvPicPr>
          <p:cNvPr id="11" name="Image 10" descr="H_mathrm_CF_(_ma.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53" y="2524248"/>
            <a:ext cx="7024794" cy="716542"/>
          </a:xfrm>
          <a:prstGeom prst="rect">
            <a:avLst/>
          </a:prstGeom>
        </p:spPr>
      </p:pic>
      <p:sp>
        <p:nvSpPr>
          <p:cNvPr id="10" name="Ellipse 9"/>
          <p:cNvSpPr/>
          <p:nvPr/>
        </p:nvSpPr>
        <p:spPr>
          <a:xfrm>
            <a:off x="2699796" y="2542010"/>
            <a:ext cx="381879" cy="652808"/>
          </a:xfrm>
          <a:prstGeom prst="ellipse">
            <a:avLst/>
          </a:prstGeom>
          <a:solidFill>
            <a:schemeClr val="accent6">
              <a:lumMod val="40000"/>
              <a:lumOff val="60000"/>
              <a:alpha val="2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3" name="ZoneTexte 12"/>
          <p:cNvSpPr txBox="1"/>
          <p:nvPr/>
        </p:nvSpPr>
        <p:spPr>
          <a:xfrm>
            <a:off x="531745" y="3818633"/>
            <a:ext cx="7562036" cy="1754327"/>
          </a:xfrm>
          <a:prstGeom prst="rect">
            <a:avLst/>
          </a:prstGeom>
          <a:noFill/>
        </p:spPr>
        <p:txBody>
          <a:bodyPr wrap="none" rtlCol="0">
            <a:spAutoFit/>
          </a:bodyPr>
          <a:lstStyle/>
          <a:p>
            <a:r>
              <a:rPr lang="en-US" dirty="0" smtClean="0"/>
              <a:t>And symmetry dependent parameters like (</a:t>
            </a:r>
            <a:r>
              <a:rPr lang="en-US" dirty="0" err="1" smtClean="0"/>
              <a:t>Balhausen</a:t>
            </a:r>
            <a:r>
              <a:rPr lang="en-US" dirty="0" smtClean="0"/>
              <a:t>, </a:t>
            </a:r>
            <a:r>
              <a:rPr lang="en-US" dirty="0" err="1" smtClean="0"/>
              <a:t>König</a:t>
            </a:r>
            <a:r>
              <a:rPr lang="en-US" dirty="0" smtClean="0"/>
              <a:t>, Kremer,..)</a:t>
            </a:r>
          </a:p>
          <a:p>
            <a:r>
              <a:rPr lang="en-US" i="1" dirty="0" smtClean="0"/>
              <a:t>	10Dq</a:t>
            </a:r>
            <a:r>
              <a:rPr lang="en-US" dirty="0" smtClean="0"/>
              <a:t> for cubic </a:t>
            </a:r>
          </a:p>
          <a:p>
            <a:r>
              <a:rPr lang="en-US" i="1" dirty="0" smtClean="0"/>
              <a:t>	{10Dq, Ds, </a:t>
            </a:r>
            <a:r>
              <a:rPr lang="en-US" i="1" dirty="0" err="1" smtClean="0"/>
              <a:t>Dt</a:t>
            </a:r>
            <a:r>
              <a:rPr lang="en-US" i="1" dirty="0" smtClean="0"/>
              <a:t>} for tetragonal symmetry D4h </a:t>
            </a:r>
          </a:p>
          <a:p>
            <a:endParaRPr lang="en-US" i="1" dirty="0"/>
          </a:p>
          <a:p>
            <a:r>
              <a:rPr lang="is-IS" i="1" dirty="0" smtClean="0"/>
              <a:t>…. </a:t>
            </a:r>
            <a:r>
              <a:rPr lang="fr-FR" i="1" dirty="0"/>
              <a:t>e</a:t>
            </a:r>
            <a:r>
              <a:rPr lang="is-IS" i="1" dirty="0" smtClean="0"/>
              <a:t>tc.</a:t>
            </a:r>
            <a:endParaRPr lang="en-US" i="1" dirty="0" smtClean="0"/>
          </a:p>
          <a:p>
            <a:endParaRPr lang="en-US" dirty="0"/>
          </a:p>
        </p:txBody>
      </p:sp>
      <p:sp>
        <p:nvSpPr>
          <p:cNvPr id="14" name="Espace réservé du pied de page 13"/>
          <p:cNvSpPr>
            <a:spLocks noGrp="1"/>
          </p:cNvSpPr>
          <p:nvPr>
            <p:ph type="ftr" sz="quarter" idx="11"/>
          </p:nvPr>
        </p:nvSpPr>
        <p:spPr/>
        <p:txBody>
          <a:bodyPr/>
          <a:lstStyle/>
          <a:p>
            <a:r>
              <a:rPr lang="fr-FR" smtClean="0"/>
              <a:t>Heidelberg 2019</a:t>
            </a:r>
            <a:endParaRPr lang="fr-FR"/>
          </a:p>
        </p:txBody>
      </p:sp>
      <p:sp>
        <p:nvSpPr>
          <p:cNvPr id="15" name="Espace réservé du numéro de diapositive 14"/>
          <p:cNvSpPr>
            <a:spLocks noGrp="1"/>
          </p:cNvSpPr>
          <p:nvPr>
            <p:ph type="sldNum" sz="quarter" idx="12"/>
          </p:nvPr>
        </p:nvSpPr>
        <p:spPr/>
        <p:txBody>
          <a:bodyPr/>
          <a:lstStyle/>
          <a:p>
            <a:fld id="{176E461C-690C-4845-9B04-7B257E2F9D58}" type="slidenum">
              <a:rPr lang="fr-FR" smtClean="0"/>
              <a:t>17</a:t>
            </a:fld>
            <a:endParaRPr lang="fr-FR"/>
          </a:p>
        </p:txBody>
      </p:sp>
    </p:spTree>
    <p:extLst>
      <p:ext uri="{BB962C8B-B14F-4D97-AF65-F5344CB8AC3E}">
        <p14:creationId xmlns:p14="http://schemas.microsoft.com/office/powerpoint/2010/main" val="224761733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tIns="36000" bIns="36000">
            <a:normAutofit/>
          </a:bodyPr>
          <a:lstStyle/>
          <a:p>
            <a:r>
              <a:rPr lang="en-US" sz="2400" b="1" i="1" dirty="0" smtClean="0">
                <a:solidFill>
                  <a:srgbClr val="0000FF"/>
                </a:solidFill>
                <a:latin typeface="Arial"/>
                <a:cs typeface="Arial"/>
              </a:rPr>
              <a:t>Crystal field</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944033" y="1590675"/>
            <a:ext cx="6813550" cy="4525963"/>
          </a:xfrm>
        </p:spPr>
        <p:txBody>
          <a:bodyPr>
            <a:normAutofit lnSpcReduction="10000"/>
          </a:bodyPr>
          <a:lstStyle/>
          <a:p>
            <a:pPr>
              <a:buFont typeface="+mj-lt"/>
              <a:buAutoNum type="arabicPeriod"/>
            </a:pPr>
            <a:r>
              <a:rPr lang="en-US" sz="1800" dirty="0" smtClean="0">
                <a:solidFill>
                  <a:schemeClr val="bg1">
                    <a:lumMod val="50000"/>
                  </a:schemeClr>
                </a:solidFill>
                <a:latin typeface="Arial"/>
                <a:cs typeface="Arial"/>
              </a:rPr>
              <a:t>Introduction / Definition</a:t>
            </a:r>
          </a:p>
          <a:p>
            <a:pPr>
              <a:buFont typeface="+mj-lt"/>
              <a:buAutoNum type="arabicPeriod"/>
            </a:pPr>
            <a:r>
              <a:rPr lang="en-US" sz="1800" dirty="0" smtClean="0">
                <a:solidFill>
                  <a:schemeClr val="bg1">
                    <a:lumMod val="50000"/>
                  </a:schemeClr>
                </a:solidFill>
                <a:latin typeface="Arial"/>
                <a:cs typeface="Arial"/>
              </a:rPr>
              <a:t>One electron (3d electron)</a:t>
            </a:r>
          </a:p>
          <a:p>
            <a:pPr marL="800100" lvl="1" indent="-342900">
              <a:buFont typeface="+mj-lt"/>
              <a:buAutoNum type="arabicPeriod"/>
            </a:pPr>
            <a:r>
              <a:rPr lang="en-US" sz="1600" dirty="0" smtClean="0">
                <a:solidFill>
                  <a:schemeClr val="bg1">
                    <a:lumMod val="50000"/>
                  </a:schemeClr>
                </a:solidFill>
                <a:latin typeface="Arial"/>
                <a:cs typeface="Arial"/>
              </a:rPr>
              <a:t>Symmetries</a:t>
            </a:r>
          </a:p>
          <a:p>
            <a:pPr marL="800100" lvl="1" indent="-342900">
              <a:buFont typeface="+mj-lt"/>
              <a:buAutoNum type="arabicPeriod"/>
            </a:pPr>
            <a:r>
              <a:rPr lang="en-US" sz="1600" dirty="0" smtClean="0">
                <a:solidFill>
                  <a:schemeClr val="bg1">
                    <a:lumMod val="50000"/>
                  </a:schemeClr>
                </a:solidFill>
                <a:latin typeface="Arial"/>
                <a:cs typeface="Arial"/>
              </a:rPr>
              <a:t>Hamiltonian</a:t>
            </a:r>
          </a:p>
          <a:p>
            <a:pPr lvl="1">
              <a:buFont typeface="+mj-lt"/>
              <a:buAutoNum type="arabicPeriod"/>
            </a:pPr>
            <a:r>
              <a:rPr lang="en-US" sz="1600" b="1" dirty="0" smtClean="0">
                <a:latin typeface="Arial"/>
                <a:cs typeface="Arial"/>
              </a:rPr>
              <a:t>Crystal field splitting </a:t>
            </a:r>
            <a:r>
              <a:rPr lang="en-US" sz="1600" b="1" dirty="0" smtClean="0">
                <a:latin typeface="Arial"/>
                <a:cs typeface="Arial"/>
              </a:rPr>
              <a:t>of one </a:t>
            </a:r>
            <a:r>
              <a:rPr lang="en-US" sz="1600" b="1" dirty="0" smtClean="0">
                <a:latin typeface="Arial"/>
                <a:cs typeface="Arial"/>
              </a:rPr>
              <a:t>3d electron</a:t>
            </a:r>
          </a:p>
          <a:p>
            <a:pPr marL="0" indent="0">
              <a:buNone/>
            </a:pPr>
            <a:endParaRPr lang="en-US" sz="1800" dirty="0" smtClean="0">
              <a:latin typeface="Arial"/>
              <a:cs typeface="Arial"/>
            </a:endParaRPr>
          </a:p>
          <a:p>
            <a:pPr>
              <a:buFont typeface="+mj-lt"/>
              <a:buAutoNum type="arabicPeriod"/>
            </a:pPr>
            <a:r>
              <a:rPr lang="en-US" sz="1800" dirty="0" smtClean="0">
                <a:solidFill>
                  <a:schemeClr val="bg1">
                    <a:lumMod val="75000"/>
                  </a:schemeClr>
                </a:solidFill>
                <a:latin typeface="Arial"/>
                <a:cs typeface="Arial"/>
              </a:rPr>
              <a:t>Multi-electrons ion (3d electrons)</a:t>
            </a:r>
          </a:p>
          <a:p>
            <a:pPr marL="800100" lvl="1" indent="-342900">
              <a:buFont typeface="Arial"/>
              <a:buAutoNum type="arabicPeriod"/>
            </a:pPr>
            <a:r>
              <a:rPr lang="en-US" sz="1600" dirty="0">
                <a:solidFill>
                  <a:schemeClr val="bg1">
                    <a:lumMod val="75000"/>
                  </a:schemeClr>
                </a:solidFill>
              </a:rPr>
              <a:t>The spherical ion : </a:t>
            </a:r>
          </a:p>
          <a:p>
            <a:pPr marL="800100" lvl="1" indent="-342900">
              <a:buAutoNum type="arabicPeriod"/>
            </a:pPr>
            <a:r>
              <a:rPr lang="en-US" sz="1600" dirty="0" smtClean="0">
                <a:solidFill>
                  <a:schemeClr val="bg1">
                    <a:lumMod val="75000"/>
                  </a:schemeClr>
                </a:solidFill>
              </a:rPr>
              <a:t>Crystal </a:t>
            </a:r>
            <a:r>
              <a:rPr lang="en-US" sz="1600" dirty="0">
                <a:solidFill>
                  <a:schemeClr val="bg1">
                    <a:lumMod val="75000"/>
                  </a:schemeClr>
                </a:solidFill>
              </a:rPr>
              <a:t>field</a:t>
            </a:r>
          </a:p>
          <a:p>
            <a:pPr marL="800100" lvl="1" indent="-342900">
              <a:buAutoNum type="arabicPeriod"/>
            </a:pPr>
            <a:r>
              <a:rPr lang="en-US" sz="1600" dirty="0" smtClean="0">
                <a:solidFill>
                  <a:schemeClr val="bg1">
                    <a:lumMod val="75000"/>
                  </a:schemeClr>
                </a:solidFill>
                <a:cs typeface="Arial"/>
              </a:rPr>
              <a:t>Core </a:t>
            </a:r>
            <a:r>
              <a:rPr lang="en-US" sz="1600" dirty="0">
                <a:solidFill>
                  <a:schemeClr val="bg1">
                    <a:lumMod val="75000"/>
                  </a:schemeClr>
                </a:solidFill>
                <a:cs typeface="Arial"/>
              </a:rPr>
              <a:t>hole spectroscopy : examples</a:t>
            </a:r>
            <a:endParaRPr lang="en-US" sz="1200" dirty="0">
              <a:solidFill>
                <a:schemeClr val="bg1">
                  <a:lumMod val="75000"/>
                </a:schemeClr>
              </a:solidFill>
              <a:cs typeface="Arial"/>
            </a:endParaRPr>
          </a:p>
          <a:p>
            <a:pPr>
              <a:buFont typeface="+mj-lt"/>
              <a:buAutoNum type="arabicPeriod"/>
            </a:pPr>
            <a:endParaRPr lang="en-US" sz="1800" dirty="0" smtClean="0">
              <a:solidFill>
                <a:schemeClr val="bg1">
                  <a:lumMod val="75000"/>
                </a:schemeClr>
              </a:solidFill>
              <a:cs typeface="Arial"/>
            </a:endParaRPr>
          </a:p>
          <a:p>
            <a:pPr>
              <a:buFont typeface="+mj-lt"/>
              <a:buAutoNum type="arabicPeriod"/>
            </a:pPr>
            <a:r>
              <a:rPr lang="en-US" sz="1800" i="1" dirty="0">
                <a:solidFill>
                  <a:schemeClr val="bg1">
                    <a:lumMod val="75000"/>
                  </a:schemeClr>
                </a:solidFill>
                <a:cs typeface="Arial"/>
              </a:rPr>
              <a:t>Crystal field and magnetism</a:t>
            </a:r>
            <a:endParaRPr lang="en-US" sz="1800" dirty="0" smtClean="0">
              <a:solidFill>
                <a:schemeClr val="bg1">
                  <a:lumMod val="75000"/>
                </a:schemeClr>
              </a:solidFill>
              <a:cs typeface="Arial"/>
            </a:endParaRPr>
          </a:p>
          <a:p>
            <a:pPr lvl="1">
              <a:buFont typeface="+mj-lt"/>
              <a:buAutoNum type="arabicPeriod"/>
            </a:pPr>
            <a:r>
              <a:rPr lang="en-US" sz="1600" dirty="0" smtClean="0">
                <a:solidFill>
                  <a:schemeClr val="bg1">
                    <a:lumMod val="75000"/>
                  </a:schemeClr>
                </a:solidFill>
                <a:cs typeface="Arial"/>
              </a:rPr>
              <a:t>Hamiltonian</a:t>
            </a:r>
            <a:endParaRPr lang="en-US" sz="1600" dirty="0">
              <a:solidFill>
                <a:schemeClr val="bg1">
                  <a:lumMod val="75000"/>
                </a:schemeClr>
              </a:solidFill>
              <a:cs typeface="Arial"/>
            </a:endParaRPr>
          </a:p>
          <a:p>
            <a:pPr lvl="1">
              <a:buFont typeface="+mj-lt"/>
              <a:buAutoNum type="arabicPeriod"/>
            </a:pPr>
            <a:r>
              <a:rPr lang="en-US" sz="1600" dirty="0">
                <a:solidFill>
                  <a:schemeClr val="bg1">
                    <a:lumMod val="75000"/>
                  </a:schemeClr>
                </a:solidFill>
                <a:cs typeface="Arial"/>
              </a:rPr>
              <a:t>Magnetic moment (spin and orbit)</a:t>
            </a:r>
          </a:p>
          <a:p>
            <a:pPr lvl="1">
              <a:buFont typeface="+mj-lt"/>
              <a:buAutoNum type="arabicPeriod"/>
            </a:pPr>
            <a:r>
              <a:rPr lang="en-US" sz="1600" dirty="0">
                <a:solidFill>
                  <a:schemeClr val="bg1">
                    <a:lumMod val="75000"/>
                  </a:schemeClr>
                </a:solidFill>
                <a:cs typeface="Arial"/>
              </a:rPr>
              <a:t>Zeeman effect / </a:t>
            </a:r>
            <a:r>
              <a:rPr lang="en-US" sz="1600" dirty="0" err="1">
                <a:solidFill>
                  <a:schemeClr val="bg1">
                    <a:lumMod val="75000"/>
                  </a:schemeClr>
                </a:solidFill>
                <a:cs typeface="Arial"/>
              </a:rPr>
              <a:t>paramagnetism</a:t>
            </a:r>
            <a:endParaRPr lang="en-US" sz="1600" dirty="0">
              <a:solidFill>
                <a:schemeClr val="bg1">
                  <a:lumMod val="75000"/>
                </a:schemeClr>
              </a:solidFill>
              <a:cs typeface="Arial"/>
            </a:endParaRPr>
          </a:p>
          <a:p>
            <a:pPr marL="800100" lvl="1" indent="-342900">
              <a:buAutoNum type="arabicPeriod"/>
            </a:pPr>
            <a:endParaRPr lang="en-US" sz="1600" dirty="0" smtClean="0">
              <a:latin typeface="Arial"/>
              <a:cs typeface="Arial"/>
            </a:endParaRPr>
          </a:p>
        </p:txBody>
      </p:sp>
      <p:sp>
        <p:nvSpPr>
          <p:cNvPr id="6" name="Espace réservé du pied de page 5"/>
          <p:cNvSpPr>
            <a:spLocks noGrp="1"/>
          </p:cNvSpPr>
          <p:nvPr>
            <p:ph type="ftr" sz="quarter" idx="11"/>
          </p:nvPr>
        </p:nvSpPr>
        <p:spPr/>
        <p:txBody>
          <a:bodyPr/>
          <a:lstStyle/>
          <a:p>
            <a:r>
              <a:rPr lang="en-US" smtClean="0"/>
              <a:t>Heidelberg 2019</a:t>
            </a:r>
            <a:endParaRPr lang="en-US"/>
          </a:p>
        </p:txBody>
      </p:sp>
      <p:sp>
        <p:nvSpPr>
          <p:cNvPr id="7" name="Espace réservé du numéro de diapositive 6"/>
          <p:cNvSpPr>
            <a:spLocks noGrp="1"/>
          </p:cNvSpPr>
          <p:nvPr>
            <p:ph type="sldNum" sz="quarter" idx="12"/>
          </p:nvPr>
        </p:nvSpPr>
        <p:spPr/>
        <p:txBody>
          <a:bodyPr/>
          <a:lstStyle/>
          <a:p>
            <a:fld id="{176E461C-690C-4845-9B04-7B257E2F9D58}" type="slidenum">
              <a:rPr lang="en-US" smtClean="0"/>
              <a:t>18</a:t>
            </a:fld>
            <a:endParaRPr lang="en-US"/>
          </a:p>
        </p:txBody>
      </p:sp>
    </p:spTree>
    <p:extLst>
      <p:ext uri="{BB962C8B-B14F-4D97-AF65-F5344CB8AC3E}">
        <p14:creationId xmlns:p14="http://schemas.microsoft.com/office/powerpoint/2010/main" val="61303183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70109"/>
            <a:ext cx="8229600" cy="1143000"/>
          </a:xfrm>
        </p:spPr>
        <p:txBody>
          <a:bodyPr tIns="0" bIns="0">
            <a:normAutofit/>
          </a:bodyPr>
          <a:lstStyle/>
          <a:p>
            <a:r>
              <a:rPr lang="en-US" sz="2400" b="1" i="1" dirty="0" smtClean="0">
                <a:solidFill>
                  <a:srgbClr val="0000FF"/>
                </a:solidFill>
                <a:latin typeface="Arial"/>
                <a:cs typeface="Arial"/>
              </a:rPr>
              <a:t>3d transitions metal ions</a:t>
            </a:r>
            <a:endParaRPr lang="en-US" sz="2400" b="1" i="1" dirty="0">
              <a:solidFill>
                <a:srgbClr val="0000FF"/>
              </a:solidFill>
              <a:latin typeface="Arial"/>
              <a:cs typeface="Arial"/>
            </a:endParaRPr>
          </a:p>
        </p:txBody>
      </p:sp>
      <p:sp>
        <p:nvSpPr>
          <p:cNvPr id="3" name="ZoneTexte 2"/>
          <p:cNvSpPr txBox="1">
            <a:spLocks noChangeAspect="1"/>
          </p:cNvSpPr>
          <p:nvPr/>
        </p:nvSpPr>
        <p:spPr>
          <a:xfrm>
            <a:off x="334296" y="761999"/>
            <a:ext cx="8411756" cy="1950065"/>
          </a:xfrm>
          <a:prstGeom prst="rect">
            <a:avLst/>
          </a:prstGeom>
          <a:noFill/>
        </p:spPr>
        <p:txBody>
          <a:bodyPr wrap="square" rtlCol="0" anchor="ctr" anchorCtr="0">
            <a:noAutofit/>
          </a:bodyPr>
          <a:lstStyle/>
          <a:p>
            <a:r>
              <a:rPr lang="en-US" i="1" dirty="0" smtClean="0"/>
              <a:t>In material made of 3d transitions metal ions, a lot of  </a:t>
            </a:r>
            <a:r>
              <a:rPr lang="en-US" i="1" dirty="0" err="1" smtClean="0"/>
              <a:t>physico</a:t>
            </a:r>
            <a:r>
              <a:rPr lang="en-US" i="1" dirty="0" smtClean="0"/>
              <a:t>-chemical properties are due to the crystal </a:t>
            </a:r>
            <a:r>
              <a:rPr lang="en-US" i="1" dirty="0" smtClean="0"/>
              <a:t>field</a:t>
            </a:r>
          </a:p>
          <a:p>
            <a:endParaRPr lang="en-US" i="1" dirty="0" smtClean="0"/>
          </a:p>
          <a:p>
            <a:r>
              <a:rPr lang="en-US" i="1" dirty="0" smtClean="0"/>
              <a:t> For example</a:t>
            </a:r>
          </a:p>
          <a:p>
            <a:pPr marL="285750" indent="-285750">
              <a:buFontTx/>
              <a:buChar char="-"/>
            </a:pPr>
            <a:r>
              <a:rPr lang="en-US" i="1" dirty="0" smtClean="0"/>
              <a:t>Color</a:t>
            </a:r>
          </a:p>
          <a:p>
            <a:pPr marL="285750" indent="-285750">
              <a:buFontTx/>
              <a:buChar char="-"/>
            </a:pPr>
            <a:r>
              <a:rPr lang="en-US" i="1" dirty="0" smtClean="0"/>
              <a:t>Magnetic properties</a:t>
            </a:r>
            <a:endParaRPr lang="en-US" i="1" dirty="0"/>
          </a:p>
        </p:txBody>
      </p:sp>
      <p:grpSp>
        <p:nvGrpSpPr>
          <p:cNvPr id="16" name="Group 4"/>
          <p:cNvGrpSpPr>
            <a:grpSpLocks noChangeAspect="1"/>
          </p:cNvGrpSpPr>
          <p:nvPr/>
        </p:nvGrpSpPr>
        <p:grpSpPr bwMode="auto">
          <a:xfrm>
            <a:off x="2015853" y="3090452"/>
            <a:ext cx="4153185" cy="1740002"/>
            <a:chOff x="720" y="1248"/>
            <a:chExt cx="4368" cy="1830"/>
          </a:xfrm>
        </p:grpSpPr>
        <p:pic>
          <p:nvPicPr>
            <p:cNvPr id="17" name="Picture 5" descr="trans.ions.jpg                                                 0002A222Macintosh HD                   ABA78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1248"/>
              <a:ext cx="4368" cy="159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6"/>
            <p:cNvSpPr txBox="1">
              <a:spLocks noChangeArrowheads="1"/>
            </p:cNvSpPr>
            <p:nvPr/>
          </p:nvSpPr>
          <p:spPr bwMode="auto">
            <a:xfrm>
              <a:off x="3459" y="2847"/>
              <a:ext cx="363" cy="23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a:r>
                <a:rPr lang="fr-FR" sz="1800" b="1">
                  <a:latin typeface="Times" charset="0"/>
                </a:rPr>
                <a:t>Ni</a:t>
              </a:r>
              <a:r>
                <a:rPr lang="fr-FR" sz="1800" b="1" baseline="30000">
                  <a:latin typeface="Times" charset="0"/>
                </a:rPr>
                <a:t>2+</a:t>
              </a:r>
              <a:endParaRPr lang="fr-FR" sz="1800" b="1">
                <a:latin typeface="Times" charset="0"/>
              </a:endParaRPr>
            </a:p>
          </p:txBody>
        </p:sp>
      </p:grpSp>
      <p:sp>
        <p:nvSpPr>
          <p:cNvPr id="7" name="Espace réservé du pied de page 6"/>
          <p:cNvSpPr>
            <a:spLocks noGrp="1"/>
          </p:cNvSpPr>
          <p:nvPr>
            <p:ph type="ftr" sz="quarter" idx="11"/>
          </p:nvPr>
        </p:nvSpPr>
        <p:spPr/>
        <p:txBody>
          <a:bodyPr/>
          <a:lstStyle/>
          <a:p>
            <a:r>
              <a:rPr lang="fr-FR" smtClean="0"/>
              <a:t>Heidelberg 2019</a:t>
            </a:r>
            <a:endParaRPr lang="fr-FR"/>
          </a:p>
        </p:txBody>
      </p:sp>
      <p:sp>
        <p:nvSpPr>
          <p:cNvPr id="8" name="Espace réservé du numéro de diapositive 7"/>
          <p:cNvSpPr>
            <a:spLocks noGrp="1"/>
          </p:cNvSpPr>
          <p:nvPr>
            <p:ph type="sldNum" sz="quarter" idx="12"/>
          </p:nvPr>
        </p:nvSpPr>
        <p:spPr/>
        <p:txBody>
          <a:bodyPr/>
          <a:lstStyle/>
          <a:p>
            <a:fld id="{176E461C-690C-4845-9B04-7B257E2F9D58}" type="slidenum">
              <a:rPr lang="fr-FR" smtClean="0"/>
              <a:t>19</a:t>
            </a:fld>
            <a:endParaRPr lang="fr-FR"/>
          </a:p>
        </p:txBody>
      </p:sp>
    </p:spTree>
    <p:extLst>
      <p:ext uri="{BB962C8B-B14F-4D97-AF65-F5344CB8AC3E}">
        <p14:creationId xmlns:p14="http://schemas.microsoft.com/office/powerpoint/2010/main" val="318284137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tIns="36000" bIns="36000">
            <a:normAutofit/>
          </a:bodyPr>
          <a:lstStyle/>
          <a:p>
            <a:r>
              <a:rPr lang="en-US" sz="2400" b="1" i="1" dirty="0" smtClean="0">
                <a:solidFill>
                  <a:srgbClr val="0000FF"/>
                </a:solidFill>
                <a:latin typeface="Arial"/>
                <a:cs typeface="Arial"/>
              </a:rPr>
              <a:t>Crystal field</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944033" y="1590675"/>
            <a:ext cx="6813550" cy="4525963"/>
          </a:xfrm>
        </p:spPr>
        <p:txBody>
          <a:bodyPr>
            <a:normAutofit fontScale="92500" lnSpcReduction="10000"/>
          </a:bodyPr>
          <a:lstStyle/>
          <a:p>
            <a:pPr>
              <a:buFont typeface="+mj-lt"/>
              <a:buAutoNum type="arabicPeriod"/>
            </a:pPr>
            <a:r>
              <a:rPr lang="en-US" sz="1800" dirty="0" smtClean="0">
                <a:latin typeface="Arial"/>
                <a:cs typeface="Arial"/>
              </a:rPr>
              <a:t>Introduction / Definition</a:t>
            </a:r>
          </a:p>
          <a:p>
            <a:pPr>
              <a:buFont typeface="+mj-lt"/>
              <a:buAutoNum type="arabicPeriod"/>
            </a:pPr>
            <a:r>
              <a:rPr lang="en-US" sz="1800" dirty="0" smtClean="0">
                <a:latin typeface="Arial"/>
                <a:cs typeface="Arial"/>
              </a:rPr>
              <a:t>One electron (3d electron)</a:t>
            </a:r>
          </a:p>
          <a:p>
            <a:pPr marL="800100" lvl="1" indent="-342900">
              <a:buFont typeface="+mj-lt"/>
              <a:buAutoNum type="arabicPeriod"/>
            </a:pPr>
            <a:r>
              <a:rPr lang="en-US" sz="1600" dirty="0" smtClean="0">
                <a:latin typeface="Arial"/>
                <a:cs typeface="Arial"/>
              </a:rPr>
              <a:t>Symmetries</a:t>
            </a:r>
          </a:p>
          <a:p>
            <a:pPr marL="800100" lvl="1" indent="-342900">
              <a:buFont typeface="+mj-lt"/>
              <a:buAutoNum type="arabicPeriod"/>
            </a:pPr>
            <a:r>
              <a:rPr lang="en-US" sz="1600" dirty="0" smtClean="0">
                <a:latin typeface="Arial"/>
                <a:cs typeface="Arial"/>
              </a:rPr>
              <a:t>Hamiltonian</a:t>
            </a:r>
          </a:p>
          <a:p>
            <a:pPr lvl="1">
              <a:buFont typeface="+mj-lt"/>
              <a:buAutoNum type="arabicPeriod"/>
            </a:pPr>
            <a:r>
              <a:rPr lang="en-US" sz="1600" dirty="0" smtClean="0">
                <a:latin typeface="Arial"/>
                <a:cs typeface="Arial"/>
              </a:rPr>
              <a:t>Crystal field splitting of 3d electron</a:t>
            </a:r>
          </a:p>
          <a:p>
            <a:pPr marL="0" indent="0">
              <a:buNone/>
            </a:pPr>
            <a:endParaRPr lang="en-US" sz="1800" dirty="0" smtClean="0">
              <a:latin typeface="Arial"/>
              <a:cs typeface="Arial"/>
            </a:endParaRPr>
          </a:p>
          <a:p>
            <a:pPr>
              <a:buFont typeface="+mj-lt"/>
              <a:buAutoNum type="arabicPeriod"/>
            </a:pPr>
            <a:r>
              <a:rPr lang="en-US" sz="1800" dirty="0" smtClean="0">
                <a:latin typeface="Arial"/>
                <a:cs typeface="Arial"/>
              </a:rPr>
              <a:t>Multi-electrons ion (3d electrons)</a:t>
            </a:r>
          </a:p>
          <a:p>
            <a:pPr marL="800100" lvl="1" indent="-342900">
              <a:buAutoNum type="arabicPeriod"/>
            </a:pPr>
            <a:r>
              <a:rPr lang="en-US" sz="1600" dirty="0" smtClean="0">
                <a:latin typeface="Arial"/>
                <a:cs typeface="Arial"/>
              </a:rPr>
              <a:t>Hamiltonian</a:t>
            </a:r>
          </a:p>
          <a:p>
            <a:pPr marL="800100" lvl="1" indent="-342900">
              <a:buAutoNum type="arabicPeriod"/>
            </a:pPr>
            <a:r>
              <a:rPr lang="en-US" sz="1600" dirty="0" smtClean="0">
                <a:latin typeface="Arial"/>
                <a:cs typeface="Arial"/>
              </a:rPr>
              <a:t>Configurations/ spectroscopic terms</a:t>
            </a:r>
          </a:p>
          <a:p>
            <a:pPr marL="800100" lvl="1" indent="-342900">
              <a:buAutoNum type="arabicPeriod"/>
            </a:pPr>
            <a:r>
              <a:rPr lang="en-US" sz="1600" dirty="0" smtClean="0">
                <a:latin typeface="Arial"/>
                <a:cs typeface="Arial"/>
              </a:rPr>
              <a:t>Symmetry</a:t>
            </a:r>
          </a:p>
          <a:p>
            <a:pPr marL="800100" lvl="1" indent="-342900">
              <a:buAutoNum type="arabicPeriod"/>
            </a:pPr>
            <a:r>
              <a:rPr lang="en-US" sz="1600" dirty="0" err="1" smtClean="0">
                <a:latin typeface="Arial"/>
                <a:cs typeface="Arial"/>
              </a:rPr>
              <a:t>Exemples</a:t>
            </a:r>
            <a:endParaRPr lang="en-US" sz="1600" dirty="0">
              <a:latin typeface="Arial"/>
              <a:cs typeface="Arial"/>
            </a:endParaRPr>
          </a:p>
          <a:p>
            <a:pPr>
              <a:buFont typeface="+mj-lt"/>
              <a:buAutoNum type="arabicPeriod"/>
            </a:pPr>
            <a:endParaRPr lang="en-US" sz="1800" dirty="0" smtClean="0">
              <a:cs typeface="Arial"/>
            </a:endParaRPr>
          </a:p>
          <a:p>
            <a:pPr>
              <a:buFont typeface="+mj-lt"/>
              <a:buAutoNum type="arabicPeriod"/>
            </a:pPr>
            <a:r>
              <a:rPr lang="en-US" sz="1800" i="1" dirty="0">
                <a:cs typeface="Arial"/>
              </a:rPr>
              <a:t>Crystal field and magnetism</a:t>
            </a:r>
            <a:endParaRPr lang="en-US" sz="1800" dirty="0" smtClean="0">
              <a:cs typeface="Arial"/>
            </a:endParaRPr>
          </a:p>
          <a:p>
            <a:pPr lvl="1">
              <a:buFont typeface="+mj-lt"/>
              <a:buAutoNum type="arabicPeriod"/>
            </a:pPr>
            <a:r>
              <a:rPr lang="en-US" sz="1600" dirty="0" smtClean="0">
                <a:cs typeface="Arial"/>
              </a:rPr>
              <a:t>Hamiltonian</a:t>
            </a:r>
            <a:endParaRPr lang="en-US" sz="1600" dirty="0">
              <a:cs typeface="Arial"/>
            </a:endParaRPr>
          </a:p>
          <a:p>
            <a:pPr lvl="1">
              <a:buFont typeface="+mj-lt"/>
              <a:buAutoNum type="arabicPeriod"/>
            </a:pPr>
            <a:r>
              <a:rPr lang="en-US" sz="1600" dirty="0">
                <a:cs typeface="Arial"/>
              </a:rPr>
              <a:t>Magnetic moment (spin and orbit)</a:t>
            </a:r>
          </a:p>
          <a:p>
            <a:pPr lvl="1">
              <a:buFont typeface="+mj-lt"/>
              <a:buAutoNum type="arabicPeriod"/>
            </a:pPr>
            <a:r>
              <a:rPr lang="en-US" sz="1600" dirty="0">
                <a:cs typeface="Arial"/>
              </a:rPr>
              <a:t>Zeeman effect / </a:t>
            </a:r>
            <a:r>
              <a:rPr lang="en-US" sz="1600" dirty="0" err="1">
                <a:cs typeface="Arial"/>
              </a:rPr>
              <a:t>paramagnetism</a:t>
            </a:r>
            <a:endParaRPr lang="en-US" sz="1600" dirty="0">
              <a:cs typeface="Arial"/>
            </a:endParaRPr>
          </a:p>
          <a:p>
            <a:pPr marL="800100" lvl="1" indent="-342900">
              <a:buAutoNum type="arabicPeriod"/>
            </a:pPr>
            <a:endParaRPr lang="en-US" sz="1600" dirty="0" smtClean="0">
              <a:latin typeface="Arial"/>
              <a:cs typeface="Arial"/>
            </a:endParaRPr>
          </a:p>
        </p:txBody>
      </p:sp>
      <p:sp>
        <p:nvSpPr>
          <p:cNvPr id="6" name="Espace réservé du pied de page 5"/>
          <p:cNvSpPr>
            <a:spLocks noGrp="1"/>
          </p:cNvSpPr>
          <p:nvPr>
            <p:ph type="ftr" sz="quarter" idx="11"/>
          </p:nvPr>
        </p:nvSpPr>
        <p:spPr/>
        <p:txBody>
          <a:bodyPr/>
          <a:lstStyle/>
          <a:p>
            <a:r>
              <a:rPr lang="en-US" smtClean="0"/>
              <a:t>Heidelberg 2019</a:t>
            </a:r>
            <a:endParaRPr lang="en-US"/>
          </a:p>
        </p:txBody>
      </p:sp>
      <p:sp>
        <p:nvSpPr>
          <p:cNvPr id="7" name="Espace réservé du numéro de diapositive 6"/>
          <p:cNvSpPr>
            <a:spLocks noGrp="1"/>
          </p:cNvSpPr>
          <p:nvPr>
            <p:ph type="sldNum" sz="quarter" idx="12"/>
          </p:nvPr>
        </p:nvSpPr>
        <p:spPr/>
        <p:txBody>
          <a:bodyPr/>
          <a:lstStyle/>
          <a:p>
            <a:fld id="{176E461C-690C-4845-9B04-7B257E2F9D58}" type="slidenum">
              <a:rPr lang="en-US" smtClean="0"/>
              <a:t>2</a:t>
            </a:fld>
            <a:endParaRPr lang="en-US"/>
          </a:p>
        </p:txBody>
      </p:sp>
    </p:spTree>
    <p:extLst>
      <p:ext uri="{BB962C8B-B14F-4D97-AF65-F5344CB8AC3E}">
        <p14:creationId xmlns:p14="http://schemas.microsoft.com/office/powerpoint/2010/main" val="104220734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63317"/>
            <a:ext cx="8229600" cy="1143000"/>
          </a:xfrm>
        </p:spPr>
        <p:txBody>
          <a:bodyPr tIns="0" bIns="0">
            <a:normAutofit/>
          </a:bodyPr>
          <a:lstStyle/>
          <a:p>
            <a:r>
              <a:rPr lang="en-US" sz="2400" b="1" i="1" dirty="0" smtClean="0">
                <a:solidFill>
                  <a:srgbClr val="0000FF"/>
                </a:solidFill>
                <a:latin typeface="Arial"/>
                <a:cs typeface="Arial"/>
              </a:rPr>
              <a:t>One electron function : Orbital</a:t>
            </a:r>
            <a:endParaRPr lang="en-US" sz="2400" b="1" i="1" dirty="0">
              <a:solidFill>
                <a:srgbClr val="0000FF"/>
              </a:solidFill>
              <a:latin typeface="Arial"/>
              <a:cs typeface="Arial"/>
            </a:endParaRPr>
          </a:p>
        </p:txBody>
      </p:sp>
      <p:grpSp>
        <p:nvGrpSpPr>
          <p:cNvPr id="4" name="Grouper 3"/>
          <p:cNvGrpSpPr/>
          <p:nvPr/>
        </p:nvGrpSpPr>
        <p:grpSpPr>
          <a:xfrm>
            <a:off x="409088" y="1169940"/>
            <a:ext cx="8277712" cy="1611298"/>
            <a:chOff x="457200" y="665368"/>
            <a:chExt cx="8277712" cy="1611298"/>
          </a:xfrm>
        </p:grpSpPr>
        <p:sp>
          <p:nvSpPr>
            <p:cNvPr id="12" name="ZoneTexte 11"/>
            <p:cNvSpPr txBox="1"/>
            <p:nvPr/>
          </p:nvSpPr>
          <p:spPr>
            <a:xfrm>
              <a:off x="457200" y="800608"/>
              <a:ext cx="2839239" cy="369332"/>
            </a:xfrm>
            <a:prstGeom prst="rect">
              <a:avLst/>
            </a:prstGeom>
            <a:noFill/>
          </p:spPr>
          <p:txBody>
            <a:bodyPr wrap="none" rtlCol="0">
              <a:spAutoFit/>
            </a:bodyPr>
            <a:lstStyle/>
            <a:p>
              <a:pPr marL="285750" indent="-285750">
                <a:buFont typeface="Wingdings" charset="2"/>
                <a:buChar char="Ø"/>
              </a:pPr>
              <a:r>
                <a:rPr lang="en-US" dirty="0" smtClean="0"/>
                <a:t>Basis of atomic orbitals</a:t>
              </a:r>
              <a:endParaRPr lang="en-US" dirty="0"/>
            </a:p>
          </p:txBody>
        </p:sp>
        <p:sp>
          <p:nvSpPr>
            <p:cNvPr id="13" name="Accolade ouvrante 12"/>
            <p:cNvSpPr/>
            <p:nvPr/>
          </p:nvSpPr>
          <p:spPr>
            <a:xfrm rot="16200000">
              <a:off x="5635820" y="1051542"/>
              <a:ext cx="158755" cy="79381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4" name="Rectangle 13"/>
            <p:cNvSpPr/>
            <p:nvPr/>
          </p:nvSpPr>
          <p:spPr>
            <a:xfrm>
              <a:off x="5233671" y="1586364"/>
              <a:ext cx="928860" cy="276999"/>
            </a:xfrm>
            <a:prstGeom prst="rect">
              <a:avLst/>
            </a:prstGeom>
          </p:spPr>
          <p:txBody>
            <a:bodyPr wrap="none">
              <a:spAutoFit/>
            </a:bodyPr>
            <a:lstStyle/>
            <a:p>
              <a:r>
                <a:rPr lang="en-US" baseline="30000" smtClean="0"/>
                <a:t>Radial part</a:t>
              </a:r>
              <a:endParaRPr lang="en-US"/>
            </a:p>
          </p:txBody>
        </p:sp>
        <p:sp>
          <p:nvSpPr>
            <p:cNvPr id="28" name="Accolade ouvrante 27"/>
            <p:cNvSpPr/>
            <p:nvPr/>
          </p:nvSpPr>
          <p:spPr>
            <a:xfrm rot="16200000">
              <a:off x="6781484" y="1200443"/>
              <a:ext cx="100218" cy="98546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4" name="Rectangle 33"/>
            <p:cNvSpPr/>
            <p:nvPr/>
          </p:nvSpPr>
          <p:spPr>
            <a:xfrm>
              <a:off x="6288493" y="1815001"/>
              <a:ext cx="1595309" cy="461665"/>
            </a:xfrm>
            <a:prstGeom prst="rect">
              <a:avLst/>
            </a:prstGeom>
          </p:spPr>
          <p:txBody>
            <a:bodyPr wrap="none">
              <a:spAutoFit/>
            </a:bodyPr>
            <a:lstStyle/>
            <a:p>
              <a:r>
                <a:rPr lang="en-US" baseline="30000" smtClean="0"/>
                <a:t>Angular part</a:t>
              </a:r>
            </a:p>
            <a:p>
              <a:r>
                <a:rPr lang="en-US" baseline="30000" smtClean="0"/>
                <a:t>Spherical harmonics</a:t>
              </a:r>
              <a:endParaRPr lang="en-US"/>
            </a:p>
          </p:txBody>
        </p:sp>
        <p:sp>
          <p:nvSpPr>
            <p:cNvPr id="36" name="Accolade ouvrante 35"/>
            <p:cNvSpPr/>
            <p:nvPr/>
          </p:nvSpPr>
          <p:spPr>
            <a:xfrm rot="16200000">
              <a:off x="7878513" y="1092372"/>
              <a:ext cx="158755" cy="79381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7" name="Rectangle 36"/>
            <p:cNvSpPr/>
            <p:nvPr/>
          </p:nvSpPr>
          <p:spPr>
            <a:xfrm>
              <a:off x="7521724" y="1615854"/>
              <a:ext cx="800595" cy="276999"/>
            </a:xfrm>
            <a:prstGeom prst="rect">
              <a:avLst/>
            </a:prstGeom>
          </p:spPr>
          <p:txBody>
            <a:bodyPr wrap="none">
              <a:spAutoFit/>
            </a:bodyPr>
            <a:lstStyle/>
            <a:p>
              <a:r>
                <a:rPr lang="en-US" baseline="30000" smtClean="0"/>
                <a:t>Spin part</a:t>
              </a:r>
              <a:endParaRPr lang="en-US"/>
            </a:p>
          </p:txBody>
        </p:sp>
        <p:pic>
          <p:nvPicPr>
            <p:cNvPr id="23" name="Image 22" descr="phi_i(_mathbf_r_.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934" y="665368"/>
              <a:ext cx="5130978" cy="628630"/>
            </a:xfrm>
            <a:prstGeom prst="rect">
              <a:avLst/>
            </a:prstGeom>
          </p:spPr>
        </p:pic>
        <p:pic>
          <p:nvPicPr>
            <p:cNvPr id="24" name="Image 23" descr="R_n_i_ell_i_(r)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450" y="1815001"/>
              <a:ext cx="1585680" cy="367838"/>
            </a:xfrm>
            <a:prstGeom prst="rect">
              <a:avLst/>
            </a:prstGeom>
          </p:spPr>
        </p:pic>
      </p:grpSp>
      <p:sp>
        <p:nvSpPr>
          <p:cNvPr id="3" name="Espace réservé du pied de page 2"/>
          <p:cNvSpPr>
            <a:spLocks noGrp="1"/>
          </p:cNvSpPr>
          <p:nvPr>
            <p:ph type="ftr" sz="quarter" idx="11"/>
          </p:nvPr>
        </p:nvSpPr>
        <p:spPr>
          <a:xfrm>
            <a:off x="5467554" y="6499667"/>
            <a:ext cx="2895600" cy="365125"/>
          </a:xfrm>
        </p:spPr>
        <p:txBody>
          <a:bodyPr/>
          <a:lstStyle/>
          <a:p>
            <a:r>
              <a:rPr lang="en-US" smtClean="0"/>
              <a:t>Heidelberg 2019</a:t>
            </a:r>
            <a:endParaRPr lang="en-US"/>
          </a:p>
        </p:txBody>
      </p:sp>
      <p:sp>
        <p:nvSpPr>
          <p:cNvPr id="6" name="Espace réservé du numéro de diapositive 5"/>
          <p:cNvSpPr>
            <a:spLocks noGrp="1"/>
          </p:cNvSpPr>
          <p:nvPr>
            <p:ph type="sldNum" sz="quarter" idx="12"/>
          </p:nvPr>
        </p:nvSpPr>
        <p:spPr>
          <a:xfrm>
            <a:off x="6553200" y="6499667"/>
            <a:ext cx="2133600" cy="365125"/>
          </a:xfrm>
        </p:spPr>
        <p:txBody>
          <a:bodyPr/>
          <a:lstStyle/>
          <a:p>
            <a:fld id="{176E461C-690C-4845-9B04-7B257E2F9D58}" type="slidenum">
              <a:rPr lang="en-US" smtClean="0"/>
              <a:t>20</a:t>
            </a:fld>
            <a:endParaRPr lang="en-US"/>
          </a:p>
        </p:txBody>
      </p:sp>
    </p:spTree>
    <p:extLst>
      <p:ext uri="{BB962C8B-B14F-4D97-AF65-F5344CB8AC3E}">
        <p14:creationId xmlns:p14="http://schemas.microsoft.com/office/powerpoint/2010/main" val="40107031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Orbital3d-fromQuan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8399" y="5259485"/>
            <a:ext cx="6326027" cy="1293056"/>
          </a:xfrm>
          <a:prstGeom prst="rect">
            <a:avLst/>
          </a:prstGeom>
        </p:spPr>
      </p:pic>
      <p:sp>
        <p:nvSpPr>
          <p:cNvPr id="2" name="Titre 1"/>
          <p:cNvSpPr>
            <a:spLocks noGrp="1"/>
          </p:cNvSpPr>
          <p:nvPr>
            <p:ph type="title"/>
          </p:nvPr>
        </p:nvSpPr>
        <p:spPr>
          <a:xfrm>
            <a:off x="457200" y="-267800"/>
            <a:ext cx="8229600" cy="1143000"/>
          </a:xfrm>
        </p:spPr>
        <p:txBody>
          <a:bodyPr tIns="0" bIns="0">
            <a:normAutofit/>
          </a:bodyPr>
          <a:lstStyle/>
          <a:p>
            <a:r>
              <a:rPr lang="en-US" sz="2400" b="1" i="1" smtClean="0">
                <a:solidFill>
                  <a:srgbClr val="0000FF"/>
                </a:solidFill>
                <a:latin typeface="Arial"/>
                <a:cs typeface="Arial"/>
              </a:rPr>
              <a:t>3d atomic orbitals</a:t>
            </a:r>
            <a:endParaRPr lang="en-US" sz="2400" b="1" i="1">
              <a:solidFill>
                <a:srgbClr val="0000FF"/>
              </a:solidFill>
              <a:latin typeface="Arial"/>
              <a:cs typeface="Arial"/>
            </a:endParaRPr>
          </a:p>
        </p:txBody>
      </p:sp>
      <p:sp>
        <p:nvSpPr>
          <p:cNvPr id="12" name="ZoneTexte 11"/>
          <p:cNvSpPr txBox="1"/>
          <p:nvPr/>
        </p:nvSpPr>
        <p:spPr>
          <a:xfrm>
            <a:off x="479154" y="669758"/>
            <a:ext cx="2839239" cy="369332"/>
          </a:xfrm>
          <a:prstGeom prst="rect">
            <a:avLst/>
          </a:prstGeom>
          <a:noFill/>
        </p:spPr>
        <p:txBody>
          <a:bodyPr wrap="none" rtlCol="0">
            <a:spAutoFit/>
          </a:bodyPr>
          <a:lstStyle/>
          <a:p>
            <a:pPr marL="285750" indent="-285750">
              <a:buFont typeface="Wingdings" charset="2"/>
              <a:buChar char="Ø"/>
            </a:pPr>
            <a:r>
              <a:rPr lang="en-US" dirty="0" smtClean="0"/>
              <a:t>Basis of atomic orbitals</a:t>
            </a:r>
            <a:endParaRPr lang="en-US" dirty="0"/>
          </a:p>
        </p:txBody>
      </p:sp>
      <p:sp>
        <p:nvSpPr>
          <p:cNvPr id="18" name="ZoneTexte 17"/>
          <p:cNvSpPr txBox="1"/>
          <p:nvPr/>
        </p:nvSpPr>
        <p:spPr>
          <a:xfrm>
            <a:off x="457200" y="1215922"/>
            <a:ext cx="7875169" cy="615553"/>
          </a:xfrm>
          <a:prstGeom prst="rect">
            <a:avLst/>
          </a:prstGeom>
          <a:noFill/>
        </p:spPr>
        <p:txBody>
          <a:bodyPr wrap="square" rtlCol="0">
            <a:spAutoFit/>
          </a:bodyPr>
          <a:lstStyle/>
          <a:p>
            <a:pPr marL="285750" indent="-285750">
              <a:buFont typeface="Wingdings" charset="2"/>
              <a:buChar char="Ø"/>
            </a:pPr>
            <a:r>
              <a:rPr lang="en-US" dirty="0" smtClean="0"/>
              <a:t>3d </a:t>
            </a:r>
            <a:r>
              <a:rPr lang="en-US" dirty="0" smtClean="0"/>
              <a:t>shells </a:t>
            </a:r>
            <a:r>
              <a:rPr lang="en-US" dirty="0" smtClean="0"/>
              <a:t>: n</a:t>
            </a:r>
            <a:r>
              <a:rPr lang="en-US" dirty="0" smtClean="0"/>
              <a:t>=3, </a:t>
            </a:r>
            <a:r>
              <a:rPr lang="en-US" sz="2000" dirty="0" smtClean="0">
                <a:latin typeface="MT Extra" charset="2"/>
                <a:cs typeface="MT Extra" charset="2"/>
              </a:rPr>
              <a:t>l</a:t>
            </a:r>
            <a:r>
              <a:rPr lang="en-US" dirty="0" smtClean="0"/>
              <a:t>=2		2</a:t>
            </a:r>
            <a:r>
              <a:rPr lang="en-US" dirty="0" smtClean="0">
                <a:latin typeface="MT Extra" charset="2"/>
                <a:cs typeface="MT Extra" charset="2"/>
              </a:rPr>
              <a:t>l</a:t>
            </a:r>
            <a:r>
              <a:rPr lang="en-US" dirty="0" smtClean="0"/>
              <a:t>+1=5 basis functions ( -2 ≤ </a:t>
            </a:r>
            <a:r>
              <a:rPr lang="en-US" dirty="0" smtClean="0">
                <a:latin typeface="MT Extra" charset="2"/>
                <a:cs typeface="MT Extra" charset="2"/>
              </a:rPr>
              <a:t>l</a:t>
            </a:r>
            <a:r>
              <a:rPr lang="en-US" dirty="0" smtClean="0"/>
              <a:t> ≤ 2 )</a:t>
            </a:r>
          </a:p>
          <a:p>
            <a:endParaRPr lang="en-US" sz="1400" dirty="0">
              <a:solidFill>
                <a:srgbClr val="FF0000"/>
              </a:solidFill>
            </a:endParaRPr>
          </a:p>
        </p:txBody>
      </p:sp>
      <p:pic>
        <p:nvPicPr>
          <p:cNvPr id="23" name="Image 22" descr="phi_i(_mathbf_r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5888" y="617780"/>
            <a:ext cx="3603167" cy="441447"/>
          </a:xfrm>
          <a:prstGeom prst="rect">
            <a:avLst/>
          </a:prstGeom>
        </p:spPr>
      </p:pic>
      <p:grpSp>
        <p:nvGrpSpPr>
          <p:cNvPr id="40" name="Grouper 39"/>
          <p:cNvGrpSpPr/>
          <p:nvPr/>
        </p:nvGrpSpPr>
        <p:grpSpPr>
          <a:xfrm>
            <a:off x="1132769" y="1898736"/>
            <a:ext cx="6009655" cy="1149581"/>
            <a:chOff x="1895028" y="4401788"/>
            <a:chExt cx="6483615" cy="1275111"/>
          </a:xfrm>
        </p:grpSpPr>
        <p:pic>
          <p:nvPicPr>
            <p:cNvPr id="41" name="Image 40"/>
            <p:cNvPicPr>
              <a:picLocks noChangeAspect="1"/>
            </p:cNvPicPr>
            <p:nvPr/>
          </p:nvPicPr>
          <p:blipFill>
            <a:blip r:embed="rId5"/>
            <a:stretch>
              <a:fillRect/>
            </a:stretch>
          </p:blipFill>
          <p:spPr>
            <a:xfrm>
              <a:off x="1895028" y="4401788"/>
              <a:ext cx="1296723" cy="1275111"/>
            </a:xfrm>
            <a:prstGeom prst="rect">
              <a:avLst/>
            </a:prstGeom>
          </p:spPr>
        </p:pic>
        <p:pic>
          <p:nvPicPr>
            <p:cNvPr id="42" name="Image 41"/>
            <p:cNvPicPr>
              <a:picLocks noChangeAspect="1"/>
            </p:cNvPicPr>
            <p:nvPr/>
          </p:nvPicPr>
          <p:blipFill>
            <a:blip r:embed="rId6"/>
            <a:stretch>
              <a:fillRect/>
            </a:stretch>
          </p:blipFill>
          <p:spPr>
            <a:xfrm>
              <a:off x="3191751" y="4401788"/>
              <a:ext cx="1296723" cy="1275111"/>
            </a:xfrm>
            <a:prstGeom prst="rect">
              <a:avLst/>
            </a:prstGeom>
          </p:spPr>
        </p:pic>
        <p:pic>
          <p:nvPicPr>
            <p:cNvPr id="43" name="Image 42"/>
            <p:cNvPicPr>
              <a:picLocks noChangeAspect="1"/>
            </p:cNvPicPr>
            <p:nvPr/>
          </p:nvPicPr>
          <p:blipFill>
            <a:blip r:embed="rId7"/>
            <a:stretch>
              <a:fillRect/>
            </a:stretch>
          </p:blipFill>
          <p:spPr>
            <a:xfrm>
              <a:off x="4488474" y="4401788"/>
              <a:ext cx="1296723" cy="1275111"/>
            </a:xfrm>
            <a:prstGeom prst="rect">
              <a:avLst/>
            </a:prstGeom>
          </p:spPr>
        </p:pic>
        <p:pic>
          <p:nvPicPr>
            <p:cNvPr id="44" name="Image 43"/>
            <p:cNvPicPr>
              <a:picLocks noChangeAspect="1"/>
            </p:cNvPicPr>
            <p:nvPr/>
          </p:nvPicPr>
          <p:blipFill>
            <a:blip r:embed="rId8"/>
            <a:stretch>
              <a:fillRect/>
            </a:stretch>
          </p:blipFill>
          <p:spPr>
            <a:xfrm>
              <a:off x="5785197" y="4401788"/>
              <a:ext cx="1296723" cy="1275111"/>
            </a:xfrm>
            <a:prstGeom prst="rect">
              <a:avLst/>
            </a:prstGeom>
          </p:spPr>
        </p:pic>
        <p:pic>
          <p:nvPicPr>
            <p:cNvPr id="45" name="Image 44"/>
            <p:cNvPicPr>
              <a:picLocks noChangeAspect="1"/>
            </p:cNvPicPr>
            <p:nvPr/>
          </p:nvPicPr>
          <p:blipFill>
            <a:blip r:embed="rId9"/>
            <a:stretch>
              <a:fillRect/>
            </a:stretch>
          </p:blipFill>
          <p:spPr>
            <a:xfrm>
              <a:off x="7081920" y="4401788"/>
              <a:ext cx="1296723" cy="1275111"/>
            </a:xfrm>
            <a:prstGeom prst="rect">
              <a:avLst/>
            </a:prstGeom>
          </p:spPr>
        </p:pic>
      </p:grpSp>
      <p:pic>
        <p:nvPicPr>
          <p:cNvPr id="49" name="Image 48"/>
          <p:cNvPicPr>
            <a:picLocks noChangeAspect="1"/>
          </p:cNvPicPr>
          <p:nvPr/>
        </p:nvPicPr>
        <p:blipFill>
          <a:blip r:embed="rId10"/>
          <a:stretch>
            <a:fillRect/>
          </a:stretch>
        </p:blipFill>
        <p:spPr>
          <a:xfrm>
            <a:off x="2801812" y="3515516"/>
            <a:ext cx="3873500" cy="1765300"/>
          </a:xfrm>
          <a:prstGeom prst="rect">
            <a:avLst/>
          </a:prstGeom>
        </p:spPr>
      </p:pic>
      <p:sp>
        <p:nvSpPr>
          <p:cNvPr id="17" name="ZoneTexte 16"/>
          <p:cNvSpPr txBox="1"/>
          <p:nvPr/>
        </p:nvSpPr>
        <p:spPr>
          <a:xfrm>
            <a:off x="457200" y="3068369"/>
            <a:ext cx="6901241" cy="646331"/>
          </a:xfrm>
          <a:prstGeom prst="rect">
            <a:avLst/>
          </a:prstGeom>
          <a:noFill/>
        </p:spPr>
        <p:txBody>
          <a:bodyPr wrap="square" rtlCol="0">
            <a:spAutoFit/>
          </a:bodyPr>
          <a:lstStyle/>
          <a:p>
            <a:pPr marL="285750" indent="-285750">
              <a:buFont typeface="Wingdings" charset="2"/>
              <a:buChar char="Ø"/>
            </a:pPr>
            <a:r>
              <a:rPr lang="en-US" b="1" dirty="0" smtClean="0">
                <a:solidFill>
                  <a:srgbClr val="0000FF"/>
                </a:solidFill>
              </a:rPr>
              <a:t>3d orbitals </a:t>
            </a:r>
            <a:r>
              <a:rPr lang="en-US" dirty="0" smtClean="0"/>
              <a:t>are real functions, </a:t>
            </a:r>
            <a:r>
              <a:rPr lang="en-US" dirty="0" smtClean="0"/>
              <a:t>linear combination of </a:t>
            </a:r>
          </a:p>
          <a:p>
            <a:endParaRPr lang="en-US" dirty="0"/>
          </a:p>
        </p:txBody>
      </p:sp>
      <p:grpSp>
        <p:nvGrpSpPr>
          <p:cNvPr id="4" name="Grouper 3"/>
          <p:cNvGrpSpPr/>
          <p:nvPr/>
        </p:nvGrpSpPr>
        <p:grpSpPr>
          <a:xfrm>
            <a:off x="619250" y="4978684"/>
            <a:ext cx="1575906" cy="1573857"/>
            <a:chOff x="1132769" y="4978684"/>
            <a:chExt cx="1575906" cy="1573857"/>
          </a:xfrm>
        </p:grpSpPr>
        <p:sp>
          <p:nvSpPr>
            <p:cNvPr id="53" name="ZoneTexte 52"/>
            <p:cNvSpPr txBox="1"/>
            <p:nvPr/>
          </p:nvSpPr>
          <p:spPr>
            <a:xfrm>
              <a:off x="1132769" y="6174899"/>
              <a:ext cx="274434" cy="307777"/>
            </a:xfrm>
            <a:prstGeom prst="rect">
              <a:avLst/>
            </a:prstGeom>
            <a:noFill/>
          </p:spPr>
          <p:txBody>
            <a:bodyPr wrap="none" rtlCol="0">
              <a:spAutoFit/>
            </a:bodyPr>
            <a:lstStyle/>
            <a:p>
              <a:r>
                <a:rPr lang="en-US" sz="1400" smtClean="0"/>
                <a:t>x</a:t>
              </a:r>
              <a:endParaRPr lang="en-US" sz="1400"/>
            </a:p>
          </p:txBody>
        </p:sp>
        <p:sp>
          <p:nvSpPr>
            <p:cNvPr id="54" name="ZoneTexte 53"/>
            <p:cNvSpPr txBox="1"/>
            <p:nvPr/>
          </p:nvSpPr>
          <p:spPr>
            <a:xfrm>
              <a:off x="2334700" y="5967725"/>
              <a:ext cx="300082" cy="307777"/>
            </a:xfrm>
            <a:prstGeom prst="rect">
              <a:avLst/>
            </a:prstGeom>
            <a:noFill/>
          </p:spPr>
          <p:txBody>
            <a:bodyPr wrap="none" rtlCol="0">
              <a:spAutoFit/>
            </a:bodyPr>
            <a:lstStyle/>
            <a:p>
              <a:r>
                <a:rPr lang="en-US" sz="1400" smtClean="0"/>
                <a:t>y</a:t>
              </a:r>
              <a:endParaRPr lang="en-US" sz="1400"/>
            </a:p>
          </p:txBody>
        </p:sp>
        <p:sp>
          <p:nvSpPr>
            <p:cNvPr id="55" name="ZoneTexte 54"/>
            <p:cNvSpPr txBox="1"/>
            <p:nvPr/>
          </p:nvSpPr>
          <p:spPr>
            <a:xfrm flipH="1">
              <a:off x="1407203" y="4978684"/>
              <a:ext cx="274434" cy="307777"/>
            </a:xfrm>
            <a:prstGeom prst="rect">
              <a:avLst/>
            </a:prstGeom>
            <a:noFill/>
          </p:spPr>
          <p:txBody>
            <a:bodyPr wrap="square" rtlCol="0">
              <a:spAutoFit/>
            </a:bodyPr>
            <a:lstStyle/>
            <a:p>
              <a:r>
                <a:rPr lang="en-US" sz="1400" smtClean="0"/>
                <a:t>z</a:t>
              </a:r>
              <a:endParaRPr lang="en-US" sz="1400"/>
            </a:p>
          </p:txBody>
        </p:sp>
        <p:cxnSp>
          <p:nvCxnSpPr>
            <p:cNvPr id="58" name="Connecteur droit avec flèche 57"/>
            <p:cNvCxnSpPr/>
            <p:nvPr/>
          </p:nvCxnSpPr>
          <p:spPr>
            <a:xfrm flipH="1">
              <a:off x="1192488" y="6262405"/>
              <a:ext cx="429430" cy="29013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0" name="Connecteur droit avec flèche 59"/>
            <p:cNvCxnSpPr/>
            <p:nvPr/>
          </p:nvCxnSpPr>
          <p:spPr>
            <a:xfrm>
              <a:off x="1621918" y="6262405"/>
              <a:ext cx="1086757" cy="1309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67" name="Connecteur droit avec flèche 66"/>
            <p:cNvCxnSpPr/>
            <p:nvPr/>
          </p:nvCxnSpPr>
          <p:spPr>
            <a:xfrm flipV="1">
              <a:off x="1649259" y="5132573"/>
              <a:ext cx="0" cy="1129832"/>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sp>
        <p:nvSpPr>
          <p:cNvPr id="7" name="Espace réservé du pied de page 6"/>
          <p:cNvSpPr>
            <a:spLocks noGrp="1"/>
          </p:cNvSpPr>
          <p:nvPr>
            <p:ph type="ftr" sz="quarter" idx="11"/>
          </p:nvPr>
        </p:nvSpPr>
        <p:spPr/>
        <p:txBody>
          <a:bodyPr/>
          <a:lstStyle/>
          <a:p>
            <a:r>
              <a:rPr lang="en-US" smtClean="0"/>
              <a:t>Heidelberg 2019</a:t>
            </a:r>
            <a:endParaRPr lang="en-US"/>
          </a:p>
        </p:txBody>
      </p:sp>
      <p:sp>
        <p:nvSpPr>
          <p:cNvPr id="8" name="Espace réservé du numéro de diapositive 7"/>
          <p:cNvSpPr>
            <a:spLocks noGrp="1"/>
          </p:cNvSpPr>
          <p:nvPr>
            <p:ph type="sldNum" sz="quarter" idx="12"/>
          </p:nvPr>
        </p:nvSpPr>
        <p:spPr/>
        <p:txBody>
          <a:bodyPr/>
          <a:lstStyle/>
          <a:p>
            <a:fld id="{176E461C-690C-4845-9B04-7B257E2F9D58}" type="slidenum">
              <a:rPr lang="en-US" smtClean="0"/>
              <a:t>21</a:t>
            </a:fld>
            <a:endParaRPr lang="en-US"/>
          </a:p>
        </p:txBody>
      </p:sp>
      <p:pic>
        <p:nvPicPr>
          <p:cNvPr id="26" name="Image 25" descr="Y_2,m_(_theta,_p.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36631" y="1590175"/>
            <a:ext cx="3384550" cy="241300"/>
          </a:xfrm>
          <a:prstGeom prst="rect">
            <a:avLst/>
          </a:prstGeom>
        </p:spPr>
      </p:pic>
      <p:pic>
        <p:nvPicPr>
          <p:cNvPr id="5" name="Image 4" descr="Y_2,m_(_theta,_p.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25266" y="3068370"/>
            <a:ext cx="1421041" cy="359997"/>
          </a:xfrm>
          <a:prstGeom prst="rect">
            <a:avLst/>
          </a:prstGeom>
        </p:spPr>
      </p:pic>
    </p:spTree>
    <p:extLst>
      <p:ext uri="{BB962C8B-B14F-4D97-AF65-F5344CB8AC3E}">
        <p14:creationId xmlns:p14="http://schemas.microsoft.com/office/powerpoint/2010/main" val="4199999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7800"/>
            <a:ext cx="8229600" cy="1143000"/>
          </a:xfrm>
        </p:spPr>
        <p:txBody>
          <a:bodyPr tIns="0" bIns="0">
            <a:normAutofit/>
          </a:bodyPr>
          <a:lstStyle/>
          <a:p>
            <a:r>
              <a:rPr lang="en-US" sz="2400" b="1" i="1" dirty="0" smtClean="0">
                <a:solidFill>
                  <a:srgbClr val="0000FF"/>
                </a:solidFill>
                <a:latin typeface="Arial"/>
                <a:cs typeface="Arial"/>
              </a:rPr>
              <a:t>O</a:t>
            </a:r>
            <a:r>
              <a:rPr lang="en-US" sz="2400" b="1" i="1" baseline="-25000" dirty="0" smtClean="0">
                <a:solidFill>
                  <a:srgbClr val="0000FF"/>
                </a:solidFill>
                <a:latin typeface="Arial"/>
                <a:cs typeface="Arial"/>
              </a:rPr>
              <a:t>h</a:t>
            </a:r>
            <a:r>
              <a:rPr lang="en-US" sz="2400" b="1" i="1" dirty="0" smtClean="0">
                <a:solidFill>
                  <a:srgbClr val="0000FF"/>
                </a:solidFill>
                <a:latin typeface="Arial"/>
                <a:cs typeface="Arial"/>
              </a:rPr>
              <a:t> crystal field splitting of 3d electron</a:t>
            </a:r>
            <a:endParaRPr lang="en-US" sz="2400" b="1" i="1" dirty="0">
              <a:solidFill>
                <a:srgbClr val="0000FF"/>
              </a:solidFill>
              <a:latin typeface="Arial"/>
              <a:cs typeface="Arial"/>
            </a:endParaRPr>
          </a:p>
        </p:txBody>
      </p:sp>
      <p:grpSp>
        <p:nvGrpSpPr>
          <p:cNvPr id="7" name="Grouper 6"/>
          <p:cNvGrpSpPr/>
          <p:nvPr/>
        </p:nvGrpSpPr>
        <p:grpSpPr>
          <a:xfrm>
            <a:off x="2922588" y="2531708"/>
            <a:ext cx="4060775" cy="175436"/>
            <a:chOff x="512947" y="4505052"/>
            <a:chExt cx="4060775" cy="175436"/>
          </a:xfrm>
        </p:grpSpPr>
        <p:pic>
          <p:nvPicPr>
            <p:cNvPr id="27" name="Picture 16"/>
            <p:cNvPicPr>
              <a:picLocks noChangeAspect="1"/>
            </p:cNvPicPr>
            <p:nvPr/>
          </p:nvPicPr>
          <p:blipFill>
            <a:blip r:embed="rId3"/>
            <a:stretch>
              <a:fillRect/>
            </a:stretch>
          </p:blipFill>
          <p:spPr>
            <a:xfrm>
              <a:off x="512947" y="4511669"/>
              <a:ext cx="869805" cy="144968"/>
            </a:xfrm>
            <a:prstGeom prst="rect">
              <a:avLst/>
            </a:prstGeom>
          </p:spPr>
        </p:pic>
        <p:pic>
          <p:nvPicPr>
            <p:cNvPr id="28" name="Picture 20"/>
            <p:cNvPicPr>
              <a:picLocks noChangeAspect="1"/>
            </p:cNvPicPr>
            <p:nvPr/>
          </p:nvPicPr>
          <p:blipFill>
            <a:blip r:embed="rId4"/>
            <a:stretch>
              <a:fillRect/>
            </a:stretch>
          </p:blipFill>
          <p:spPr>
            <a:xfrm>
              <a:off x="1823215" y="4514239"/>
              <a:ext cx="381974" cy="146913"/>
            </a:xfrm>
            <a:prstGeom prst="rect">
              <a:avLst/>
            </a:prstGeom>
          </p:spPr>
        </p:pic>
        <p:pic>
          <p:nvPicPr>
            <p:cNvPr id="29" name="Picture 21"/>
            <p:cNvPicPr>
              <a:picLocks noChangeAspect="1"/>
            </p:cNvPicPr>
            <p:nvPr/>
          </p:nvPicPr>
          <p:blipFill>
            <a:blip r:embed="rId5"/>
            <a:stretch>
              <a:fillRect/>
            </a:stretch>
          </p:blipFill>
          <p:spPr>
            <a:xfrm>
              <a:off x="2648141" y="4505052"/>
              <a:ext cx="265780" cy="158202"/>
            </a:xfrm>
            <a:prstGeom prst="rect">
              <a:avLst/>
            </a:prstGeom>
          </p:spPr>
        </p:pic>
        <p:pic>
          <p:nvPicPr>
            <p:cNvPr id="30" name="Picture 22"/>
            <p:cNvPicPr>
              <a:picLocks noChangeAspect="1"/>
            </p:cNvPicPr>
            <p:nvPr/>
          </p:nvPicPr>
          <p:blipFill>
            <a:blip r:embed="rId6"/>
            <a:stretch>
              <a:fillRect/>
            </a:stretch>
          </p:blipFill>
          <p:spPr>
            <a:xfrm>
              <a:off x="3464419" y="4511669"/>
              <a:ext cx="283616" cy="168819"/>
            </a:xfrm>
            <a:prstGeom prst="rect">
              <a:avLst/>
            </a:prstGeom>
          </p:spPr>
        </p:pic>
        <p:pic>
          <p:nvPicPr>
            <p:cNvPr id="31" name="Picture 26"/>
            <p:cNvPicPr>
              <a:picLocks noChangeAspect="1"/>
            </p:cNvPicPr>
            <p:nvPr/>
          </p:nvPicPr>
          <p:blipFill>
            <a:blip r:embed="rId7"/>
            <a:stretch>
              <a:fillRect/>
            </a:stretch>
          </p:blipFill>
          <p:spPr>
            <a:xfrm>
              <a:off x="4293441" y="4512661"/>
              <a:ext cx="280281" cy="166834"/>
            </a:xfrm>
            <a:prstGeom prst="rect">
              <a:avLst/>
            </a:prstGeom>
          </p:spPr>
        </p:pic>
      </p:grpSp>
      <p:pic>
        <p:nvPicPr>
          <p:cNvPr id="3" name="Image 2" descr="left(_begin_arra.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3452" y="2816479"/>
            <a:ext cx="4184964" cy="749015"/>
          </a:xfrm>
          <a:prstGeom prst="rect">
            <a:avLst/>
          </a:prstGeom>
        </p:spPr>
      </p:pic>
      <p:sp>
        <p:nvSpPr>
          <p:cNvPr id="9" name="ZoneTexte 8"/>
          <p:cNvSpPr txBox="1"/>
          <p:nvPr/>
        </p:nvSpPr>
        <p:spPr>
          <a:xfrm>
            <a:off x="270368" y="1462237"/>
            <a:ext cx="1967205" cy="338554"/>
          </a:xfrm>
          <a:prstGeom prst="rect">
            <a:avLst/>
          </a:prstGeom>
          <a:noFill/>
        </p:spPr>
        <p:txBody>
          <a:bodyPr wrap="none" rtlCol="0">
            <a:spAutoFit/>
          </a:bodyPr>
          <a:lstStyle/>
          <a:p>
            <a:pPr marL="342900" indent="-342900">
              <a:buFont typeface="+mj-lt"/>
              <a:buAutoNum type="arabicParenR"/>
            </a:pPr>
            <a:r>
              <a:rPr lang="fr-FR" sz="1600" dirty="0" smtClean="0"/>
              <a:t>Matrix </a:t>
            </a:r>
            <a:r>
              <a:rPr lang="fr-FR" sz="1600" dirty="0" err="1" smtClean="0"/>
              <a:t>elements</a:t>
            </a:r>
            <a:endParaRPr lang="fr-FR" sz="1600" dirty="0"/>
          </a:p>
        </p:txBody>
      </p:sp>
      <p:pic>
        <p:nvPicPr>
          <p:cNvPr id="13" name="Image 12" descr="langle_Y_ell_1,m.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322" y="1799466"/>
            <a:ext cx="6759677" cy="345844"/>
          </a:xfrm>
          <a:prstGeom prst="rect">
            <a:avLst/>
          </a:prstGeom>
        </p:spPr>
      </p:pic>
      <p:sp>
        <p:nvSpPr>
          <p:cNvPr id="16" name="ZoneTexte 15"/>
          <p:cNvSpPr txBox="1"/>
          <p:nvPr/>
        </p:nvSpPr>
        <p:spPr>
          <a:xfrm>
            <a:off x="270368" y="3769032"/>
            <a:ext cx="1915909" cy="338554"/>
          </a:xfrm>
          <a:prstGeom prst="rect">
            <a:avLst/>
          </a:prstGeom>
          <a:noFill/>
        </p:spPr>
        <p:txBody>
          <a:bodyPr wrap="none" rtlCol="0">
            <a:spAutoFit/>
          </a:bodyPr>
          <a:lstStyle/>
          <a:p>
            <a:pPr marL="342900" indent="-342900">
              <a:buFont typeface="+mj-lt"/>
              <a:buAutoNum type="arabicParenR" startAt="2"/>
            </a:pPr>
            <a:r>
              <a:rPr lang="en-US" sz="1600" smtClean="0"/>
              <a:t>Diagonalization</a:t>
            </a:r>
            <a:endParaRPr lang="en-US" sz="1600"/>
          </a:p>
        </p:txBody>
      </p:sp>
      <p:sp>
        <p:nvSpPr>
          <p:cNvPr id="20" name="ZoneTexte 19"/>
          <p:cNvSpPr txBox="1"/>
          <p:nvPr/>
        </p:nvSpPr>
        <p:spPr>
          <a:xfrm>
            <a:off x="868308" y="3039183"/>
            <a:ext cx="2215144" cy="307777"/>
          </a:xfrm>
          <a:prstGeom prst="rect">
            <a:avLst/>
          </a:prstGeom>
          <a:noFill/>
        </p:spPr>
        <p:txBody>
          <a:bodyPr wrap="none" rtlCol="0">
            <a:spAutoFit/>
          </a:bodyPr>
          <a:lstStyle/>
          <a:p>
            <a:r>
              <a:rPr lang="fr-FR" sz="1400" dirty="0" smtClean="0"/>
              <a:t>CF matrix in {Y</a:t>
            </a:r>
            <a:r>
              <a:rPr lang="fr-FR" sz="1400" baseline="-25000" dirty="0" smtClean="0"/>
              <a:t>2,m</a:t>
            </a:r>
            <a:r>
              <a:rPr lang="fr-FR" sz="1400" dirty="0"/>
              <a:t>}</a:t>
            </a:r>
            <a:r>
              <a:rPr lang="fr-FR" sz="1400" dirty="0" smtClean="0"/>
              <a:t> basis=</a:t>
            </a:r>
            <a:endParaRPr lang="fr-FR" sz="1400" dirty="0"/>
          </a:p>
        </p:txBody>
      </p:sp>
      <p:pic>
        <p:nvPicPr>
          <p:cNvPr id="22" name="Image 21" descr="d_x^2-y^2_qquad_.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08823" y="4137033"/>
            <a:ext cx="4164867" cy="261630"/>
          </a:xfrm>
          <a:prstGeom prst="rect">
            <a:avLst/>
          </a:prstGeom>
        </p:spPr>
      </p:pic>
      <p:pic>
        <p:nvPicPr>
          <p:cNvPr id="32" name="Image 31" descr="left(_begin_arra.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9212" y="4472405"/>
            <a:ext cx="5193574" cy="899999"/>
          </a:xfrm>
          <a:prstGeom prst="rect">
            <a:avLst/>
          </a:prstGeom>
        </p:spPr>
      </p:pic>
      <p:grpSp>
        <p:nvGrpSpPr>
          <p:cNvPr id="6" name="Grouper 5"/>
          <p:cNvGrpSpPr/>
          <p:nvPr/>
        </p:nvGrpSpPr>
        <p:grpSpPr>
          <a:xfrm>
            <a:off x="1102791" y="5509428"/>
            <a:ext cx="6356475" cy="914400"/>
            <a:chOff x="1102791" y="5509428"/>
            <a:chExt cx="6356475" cy="914400"/>
          </a:xfrm>
        </p:grpSpPr>
        <p:sp>
          <p:nvSpPr>
            <p:cNvPr id="5" name="Rectangle à coins arrondis 4"/>
            <p:cNvSpPr/>
            <p:nvPr/>
          </p:nvSpPr>
          <p:spPr>
            <a:xfrm>
              <a:off x="1102791" y="5509428"/>
              <a:ext cx="6356475" cy="9144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4" name="ZoneTexte 23"/>
            <p:cNvSpPr txBox="1"/>
            <p:nvPr/>
          </p:nvSpPr>
          <p:spPr>
            <a:xfrm>
              <a:off x="1172043" y="5509428"/>
              <a:ext cx="6287223" cy="646331"/>
            </a:xfrm>
            <a:prstGeom prst="rect">
              <a:avLst/>
            </a:prstGeom>
            <a:noFill/>
          </p:spPr>
          <p:txBody>
            <a:bodyPr wrap="none" rtlCol="0">
              <a:spAutoFit/>
            </a:bodyPr>
            <a:lstStyle/>
            <a:p>
              <a:r>
                <a:rPr lang="fr-FR" i="1" dirty="0" smtClean="0"/>
                <a:t>O</a:t>
              </a:r>
              <a:r>
                <a:rPr lang="fr-FR" i="1" baseline="-25000" dirty="0" smtClean="0"/>
                <a:t>h</a:t>
              </a:r>
              <a:r>
                <a:rPr lang="fr-FR" dirty="0" smtClean="0"/>
                <a:t> </a:t>
              </a:r>
              <a:r>
                <a:rPr lang="fr-FR" dirty="0" err="1" smtClean="0"/>
                <a:t>crystal</a:t>
              </a:r>
              <a:r>
                <a:rPr lang="fr-FR" dirty="0" smtClean="0"/>
                <a:t> </a:t>
              </a:r>
              <a:r>
                <a:rPr lang="fr-FR" dirty="0" err="1" smtClean="0"/>
                <a:t>field</a:t>
              </a:r>
              <a:r>
                <a:rPr lang="fr-FR" dirty="0" smtClean="0"/>
                <a:t> </a:t>
              </a:r>
              <a:r>
                <a:rPr lang="fr-FR" dirty="0" err="1" smtClean="0"/>
                <a:t>splits</a:t>
              </a:r>
              <a:r>
                <a:rPr lang="fr-FR" dirty="0" smtClean="0"/>
                <a:t> </a:t>
              </a:r>
              <a:r>
                <a:rPr lang="fr-FR" dirty="0" smtClean="0"/>
                <a:t>the </a:t>
              </a:r>
              <a:r>
                <a:rPr lang="fr-FR" i="1" dirty="0" smtClean="0"/>
                <a:t>d</a:t>
              </a:r>
              <a:r>
                <a:rPr lang="fr-FR" dirty="0" smtClean="0"/>
                <a:t> </a:t>
              </a:r>
              <a:r>
                <a:rPr lang="fr-FR" dirty="0" err="1" smtClean="0"/>
                <a:t>orbitals</a:t>
              </a:r>
              <a:r>
                <a:rPr lang="fr-FR" dirty="0" smtClean="0"/>
                <a:t> in </a:t>
              </a:r>
              <a:r>
                <a:rPr lang="fr-FR" dirty="0" err="1" smtClean="0"/>
                <a:t>two</a:t>
              </a:r>
              <a:r>
                <a:rPr lang="fr-FR" dirty="0" smtClean="0"/>
                <a:t> groups of </a:t>
              </a:r>
              <a:r>
                <a:rPr lang="fr-FR" dirty="0" err="1" smtClean="0"/>
                <a:t>orbitals</a:t>
              </a:r>
              <a:endParaRPr lang="fr-FR" dirty="0" smtClean="0"/>
            </a:p>
            <a:p>
              <a:endParaRPr lang="fr-FR" dirty="0" smtClean="0"/>
            </a:p>
          </p:txBody>
        </p:sp>
        <p:pic>
          <p:nvPicPr>
            <p:cNvPr id="33" name="Image 32" descr="$_d_x^2-y^2_,_d_.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25067" y="5991358"/>
              <a:ext cx="4074262" cy="323997"/>
            </a:xfrm>
            <a:prstGeom prst="rect">
              <a:avLst/>
            </a:prstGeom>
          </p:spPr>
        </p:pic>
      </p:grpSp>
      <p:sp>
        <p:nvSpPr>
          <p:cNvPr id="34" name="Espace réservé du pied de page 33"/>
          <p:cNvSpPr>
            <a:spLocks noGrp="1"/>
          </p:cNvSpPr>
          <p:nvPr>
            <p:ph type="ftr" sz="quarter" idx="11"/>
          </p:nvPr>
        </p:nvSpPr>
        <p:spPr>
          <a:xfrm>
            <a:off x="5540909" y="6492875"/>
            <a:ext cx="2895600" cy="365125"/>
          </a:xfrm>
        </p:spPr>
        <p:txBody>
          <a:bodyPr/>
          <a:lstStyle/>
          <a:p>
            <a:r>
              <a:rPr lang="fr-FR" smtClean="0"/>
              <a:t>Heidelberg 2019</a:t>
            </a:r>
            <a:endParaRPr lang="fr-FR" dirty="0"/>
          </a:p>
        </p:txBody>
      </p:sp>
      <p:sp>
        <p:nvSpPr>
          <p:cNvPr id="35" name="Espace réservé du numéro de diapositive 34"/>
          <p:cNvSpPr>
            <a:spLocks noGrp="1"/>
          </p:cNvSpPr>
          <p:nvPr>
            <p:ph type="sldNum" sz="quarter" idx="12"/>
          </p:nvPr>
        </p:nvSpPr>
        <p:spPr/>
        <p:txBody>
          <a:bodyPr/>
          <a:lstStyle/>
          <a:p>
            <a:fld id="{176E461C-690C-4845-9B04-7B257E2F9D58}" type="slidenum">
              <a:rPr lang="fr-FR" smtClean="0"/>
              <a:t>22</a:t>
            </a:fld>
            <a:endParaRPr lang="fr-FR"/>
          </a:p>
        </p:txBody>
      </p:sp>
      <p:pic>
        <p:nvPicPr>
          <p:cNvPr id="36" name="Image 35" descr="H_CF^O_h_&amp;=_A_0,.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47180" y="872180"/>
            <a:ext cx="7249641" cy="431999"/>
          </a:xfrm>
          <a:prstGeom prst="rect">
            <a:avLst/>
          </a:prstGeom>
        </p:spPr>
      </p:pic>
      <p:sp>
        <p:nvSpPr>
          <p:cNvPr id="8" name="Flèche vers la droite 7"/>
          <p:cNvSpPr/>
          <p:nvPr/>
        </p:nvSpPr>
        <p:spPr>
          <a:xfrm>
            <a:off x="796161" y="5676893"/>
            <a:ext cx="223051" cy="22745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794209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6696"/>
            <a:ext cx="8229600" cy="1143000"/>
          </a:xfrm>
        </p:spPr>
        <p:txBody>
          <a:bodyPr tIns="0" bIns="0">
            <a:normAutofit/>
          </a:bodyPr>
          <a:lstStyle/>
          <a:p>
            <a:r>
              <a:rPr lang="en-US" sz="2400" b="1" i="1" dirty="0" smtClean="0">
                <a:solidFill>
                  <a:srgbClr val="0000FF"/>
                </a:solidFill>
                <a:latin typeface="Arial"/>
                <a:cs typeface="Arial"/>
              </a:rPr>
              <a:t>O</a:t>
            </a:r>
            <a:r>
              <a:rPr lang="en-US" sz="2400" b="1" i="1" baseline="-25000" dirty="0" smtClean="0">
                <a:solidFill>
                  <a:srgbClr val="0000FF"/>
                </a:solidFill>
                <a:latin typeface="Arial"/>
                <a:cs typeface="Arial"/>
              </a:rPr>
              <a:t>h</a:t>
            </a:r>
            <a:r>
              <a:rPr lang="en-US" sz="2400" b="1" i="1" dirty="0" smtClean="0">
                <a:solidFill>
                  <a:srgbClr val="0000FF"/>
                </a:solidFill>
                <a:latin typeface="Arial"/>
                <a:cs typeface="Arial"/>
              </a:rPr>
              <a:t> Crystal field splitting of 3d electron</a:t>
            </a:r>
            <a:br>
              <a:rPr lang="en-US" sz="2400" b="1" i="1" dirty="0" smtClean="0">
                <a:solidFill>
                  <a:srgbClr val="0000FF"/>
                </a:solidFill>
                <a:latin typeface="Arial"/>
                <a:cs typeface="Arial"/>
              </a:rPr>
            </a:br>
            <a:r>
              <a:rPr lang="en-US" sz="2400" b="1" i="1" dirty="0" smtClean="0">
                <a:solidFill>
                  <a:srgbClr val="0000FF"/>
                </a:solidFill>
                <a:latin typeface="Arial"/>
                <a:cs typeface="Arial"/>
              </a:rPr>
              <a:t>Use of group symmetry</a:t>
            </a:r>
            <a:endParaRPr lang="en-US" sz="2400" b="1" i="1" dirty="0">
              <a:solidFill>
                <a:srgbClr val="0000FF"/>
              </a:solidFill>
              <a:latin typeface="Arial"/>
              <a:cs typeface="Arial"/>
            </a:endParaRPr>
          </a:p>
        </p:txBody>
      </p:sp>
      <p:pic>
        <p:nvPicPr>
          <p:cNvPr id="19" name="Image 18"/>
          <p:cNvPicPr>
            <a:picLocks noChangeAspect="1"/>
          </p:cNvPicPr>
          <p:nvPr/>
        </p:nvPicPr>
        <p:blipFill>
          <a:blip r:embed="rId3"/>
          <a:stretch>
            <a:fillRect/>
          </a:stretch>
        </p:blipFill>
        <p:spPr>
          <a:xfrm>
            <a:off x="270387" y="924136"/>
            <a:ext cx="6350000" cy="3987800"/>
          </a:xfrm>
          <a:prstGeom prst="rect">
            <a:avLst/>
          </a:prstGeom>
        </p:spPr>
      </p:pic>
      <p:sp>
        <p:nvSpPr>
          <p:cNvPr id="4" name="Rectangle à coins arrondis 3"/>
          <p:cNvSpPr/>
          <p:nvPr/>
        </p:nvSpPr>
        <p:spPr>
          <a:xfrm>
            <a:off x="5186516" y="2543267"/>
            <a:ext cx="1155290" cy="229419"/>
          </a:xfrm>
          <a:prstGeom prst="roundRect">
            <a:avLst/>
          </a:prstGeom>
          <a:solidFill>
            <a:schemeClr val="accent6">
              <a:alpha val="1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21" name="Rectangle à coins arrondis 20"/>
          <p:cNvSpPr/>
          <p:nvPr/>
        </p:nvSpPr>
        <p:spPr>
          <a:xfrm>
            <a:off x="5276645" y="3097151"/>
            <a:ext cx="999613" cy="229419"/>
          </a:xfrm>
          <a:prstGeom prst="roundRect">
            <a:avLst/>
          </a:prstGeom>
          <a:solidFill>
            <a:schemeClr val="accent6">
              <a:alpha val="1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cxnSp>
        <p:nvCxnSpPr>
          <p:cNvPr id="11" name="Connecteur droit avec flèche 10"/>
          <p:cNvCxnSpPr/>
          <p:nvPr/>
        </p:nvCxnSpPr>
        <p:spPr>
          <a:xfrm flipH="1" flipV="1">
            <a:off x="6423742" y="2621925"/>
            <a:ext cx="688258" cy="245807"/>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26" name="Connecteur droit avec flèche 25"/>
          <p:cNvCxnSpPr/>
          <p:nvPr/>
        </p:nvCxnSpPr>
        <p:spPr>
          <a:xfrm flipH="1">
            <a:off x="6431936" y="2892313"/>
            <a:ext cx="688258" cy="319548"/>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pic>
        <p:nvPicPr>
          <p:cNvPr id="17" name="Image 16" descr="d_x^2-y^2_,_d_z^.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8353" y="3165408"/>
            <a:ext cx="2386951" cy="719999"/>
          </a:xfrm>
          <a:prstGeom prst="rect">
            <a:avLst/>
          </a:prstGeom>
        </p:spPr>
      </p:pic>
      <p:sp>
        <p:nvSpPr>
          <p:cNvPr id="18" name="ZoneTexte 17"/>
          <p:cNvSpPr txBox="1"/>
          <p:nvPr/>
        </p:nvSpPr>
        <p:spPr>
          <a:xfrm>
            <a:off x="662039" y="5018462"/>
            <a:ext cx="7316839" cy="917678"/>
          </a:xfrm>
          <a:prstGeom prst="rect">
            <a:avLst/>
          </a:prstGeom>
          <a:noFill/>
          <a:ln w="34925" cap="rnd">
            <a:solidFill>
              <a:srgbClr val="FF0000"/>
            </a:solidFill>
            <a:round/>
          </a:ln>
        </p:spPr>
        <p:txBody>
          <a:bodyPr wrap="square" rtlCol="0">
            <a:noAutofit/>
          </a:bodyPr>
          <a:lstStyle/>
          <a:p>
            <a:pPr marL="285750" indent="-285750">
              <a:buFont typeface="Wingdings" charset="2"/>
              <a:buChar char="Ø"/>
            </a:pPr>
            <a:r>
              <a:rPr lang="en-US" dirty="0" smtClean="0"/>
              <a:t>From the </a:t>
            </a:r>
            <a:r>
              <a:rPr lang="en-US" i="1" dirty="0" smtClean="0"/>
              <a:t>Oh</a:t>
            </a:r>
            <a:r>
              <a:rPr lang="en-US" dirty="0" smtClean="0"/>
              <a:t> group properties, one could have guessed the splitting of the d orbitals</a:t>
            </a:r>
          </a:p>
          <a:p>
            <a:pPr marL="285750" indent="-285750">
              <a:buFont typeface="Wingdings" charset="2"/>
              <a:buChar char="Ø"/>
            </a:pPr>
            <a:r>
              <a:rPr lang="en-US" dirty="0" smtClean="0">
                <a:solidFill>
                  <a:srgbClr val="FF0000"/>
                </a:solidFill>
              </a:rPr>
              <a:t>d orbitals are called </a:t>
            </a:r>
            <a:r>
              <a:rPr lang="en-US" i="1" dirty="0" err="1" smtClean="0">
                <a:solidFill>
                  <a:srgbClr val="FF0000"/>
                </a:solidFill>
              </a:rPr>
              <a:t>e</a:t>
            </a:r>
            <a:r>
              <a:rPr lang="en-US" i="1" baseline="-25000" dirty="0" err="1" smtClean="0">
                <a:solidFill>
                  <a:srgbClr val="FF0000"/>
                </a:solidFill>
              </a:rPr>
              <a:t>g</a:t>
            </a:r>
            <a:r>
              <a:rPr lang="en-US" i="1" baseline="-25000" dirty="0" smtClean="0">
                <a:solidFill>
                  <a:srgbClr val="FF0000"/>
                </a:solidFill>
              </a:rPr>
              <a:t> </a:t>
            </a:r>
            <a:r>
              <a:rPr lang="en-US" dirty="0" smtClean="0">
                <a:solidFill>
                  <a:srgbClr val="FF0000"/>
                </a:solidFill>
              </a:rPr>
              <a:t>and</a:t>
            </a:r>
            <a:r>
              <a:rPr lang="en-US" i="1" dirty="0" smtClean="0">
                <a:solidFill>
                  <a:srgbClr val="FF0000"/>
                </a:solidFill>
              </a:rPr>
              <a:t> t</a:t>
            </a:r>
            <a:r>
              <a:rPr lang="en-US" i="1" baseline="-25000" dirty="0" smtClean="0">
                <a:solidFill>
                  <a:srgbClr val="FF0000"/>
                </a:solidFill>
              </a:rPr>
              <a:t>2g  </a:t>
            </a:r>
            <a:r>
              <a:rPr lang="en-US" dirty="0" smtClean="0">
                <a:solidFill>
                  <a:srgbClr val="FF0000"/>
                </a:solidFill>
              </a:rPr>
              <a:t>*</a:t>
            </a:r>
          </a:p>
          <a:p>
            <a:endParaRPr lang="en-US" dirty="0"/>
          </a:p>
        </p:txBody>
      </p:sp>
      <p:sp>
        <p:nvSpPr>
          <p:cNvPr id="23" name="Espace réservé du pied de page 22"/>
          <p:cNvSpPr>
            <a:spLocks noGrp="1"/>
          </p:cNvSpPr>
          <p:nvPr>
            <p:ph type="ftr" sz="quarter" idx="11"/>
          </p:nvPr>
        </p:nvSpPr>
        <p:spPr/>
        <p:txBody>
          <a:bodyPr/>
          <a:lstStyle/>
          <a:p>
            <a:r>
              <a:rPr lang="fr-FR" smtClean="0"/>
              <a:t>Heidelberg 2019</a:t>
            </a:r>
            <a:endParaRPr lang="fr-FR" dirty="0"/>
          </a:p>
        </p:txBody>
      </p:sp>
      <p:sp>
        <p:nvSpPr>
          <p:cNvPr id="25" name="Espace réservé du numéro de diapositive 24"/>
          <p:cNvSpPr>
            <a:spLocks noGrp="1"/>
          </p:cNvSpPr>
          <p:nvPr>
            <p:ph type="sldNum" sz="quarter" idx="12"/>
          </p:nvPr>
        </p:nvSpPr>
        <p:spPr/>
        <p:txBody>
          <a:bodyPr/>
          <a:lstStyle/>
          <a:p>
            <a:fld id="{176E461C-690C-4845-9B04-7B257E2F9D58}" type="slidenum">
              <a:rPr lang="fr-FR" smtClean="0"/>
              <a:t>23</a:t>
            </a:fld>
            <a:endParaRPr lang="fr-FR"/>
          </a:p>
        </p:txBody>
      </p:sp>
      <p:sp>
        <p:nvSpPr>
          <p:cNvPr id="35" name="ZoneTexte 34"/>
          <p:cNvSpPr txBox="1"/>
          <p:nvPr/>
        </p:nvSpPr>
        <p:spPr>
          <a:xfrm>
            <a:off x="596491" y="6071419"/>
            <a:ext cx="7187380" cy="461665"/>
          </a:xfrm>
          <a:prstGeom prst="rect">
            <a:avLst/>
          </a:prstGeom>
          <a:noFill/>
        </p:spPr>
        <p:txBody>
          <a:bodyPr wrap="square" rtlCol="0" anchor="t" anchorCtr="0">
            <a:noAutofit/>
          </a:bodyPr>
          <a:lstStyle/>
          <a:p>
            <a:r>
              <a:rPr lang="en-US" sz="1200" baseline="30000" dirty="0" smtClean="0">
                <a:solidFill>
                  <a:srgbClr val="FF0000"/>
                </a:solidFill>
              </a:rPr>
              <a:t>(*)</a:t>
            </a:r>
            <a:r>
              <a:rPr lang="fr-FR" sz="1200" dirty="0" smtClean="0"/>
              <a:t>N.B. : </a:t>
            </a:r>
            <a:r>
              <a:rPr lang="fr-FR" sz="1200" dirty="0" err="1" smtClean="0"/>
              <a:t>lower</a:t>
            </a:r>
            <a:r>
              <a:rPr lang="fr-FR" sz="1200" dirty="0" smtClean="0"/>
              <a:t> case </a:t>
            </a:r>
            <a:r>
              <a:rPr lang="fr-FR" sz="1200" dirty="0" err="1" smtClean="0"/>
              <a:t>letter</a:t>
            </a:r>
            <a:r>
              <a:rPr lang="fr-FR" sz="1200" dirty="0" smtClean="0"/>
              <a:t> </a:t>
            </a:r>
            <a:r>
              <a:rPr lang="fr-FR" sz="1200" dirty="0"/>
              <a:t>(</a:t>
            </a:r>
            <a:r>
              <a:rPr lang="en-US" sz="1200" i="1" dirty="0" err="1">
                <a:solidFill>
                  <a:srgbClr val="FF0000"/>
                </a:solidFill>
              </a:rPr>
              <a:t>e</a:t>
            </a:r>
            <a:r>
              <a:rPr lang="en-US" sz="1200" i="1" baseline="-25000" dirty="0" err="1">
                <a:solidFill>
                  <a:srgbClr val="FF0000"/>
                </a:solidFill>
              </a:rPr>
              <a:t>g</a:t>
            </a:r>
            <a:r>
              <a:rPr lang="en-US" sz="1200" i="1" baseline="-25000" dirty="0">
                <a:solidFill>
                  <a:srgbClr val="FF0000"/>
                </a:solidFill>
              </a:rPr>
              <a:t> </a:t>
            </a:r>
            <a:r>
              <a:rPr lang="en-US" sz="1200" dirty="0">
                <a:solidFill>
                  <a:srgbClr val="FF0000"/>
                </a:solidFill>
              </a:rPr>
              <a:t>and</a:t>
            </a:r>
            <a:r>
              <a:rPr lang="en-US" sz="1200" i="1" dirty="0">
                <a:solidFill>
                  <a:srgbClr val="FF0000"/>
                </a:solidFill>
              </a:rPr>
              <a:t> t</a:t>
            </a:r>
            <a:r>
              <a:rPr lang="en-US" sz="1200" i="1" baseline="-25000" dirty="0">
                <a:solidFill>
                  <a:srgbClr val="FF0000"/>
                </a:solidFill>
              </a:rPr>
              <a:t>2g</a:t>
            </a:r>
            <a:r>
              <a:rPr lang="en-US" sz="1200" dirty="0" smtClean="0"/>
              <a:t>)</a:t>
            </a:r>
            <a:r>
              <a:rPr lang="en-US" sz="1200" i="1" baseline="-25000" dirty="0" smtClean="0">
                <a:solidFill>
                  <a:srgbClr val="FF0000"/>
                </a:solidFill>
              </a:rPr>
              <a:t> </a:t>
            </a:r>
            <a:r>
              <a:rPr lang="fr-FR" sz="1200" dirty="0" smtClean="0"/>
              <a:t>for one </a:t>
            </a:r>
            <a:r>
              <a:rPr lang="fr-FR" sz="1200" dirty="0" err="1" smtClean="0"/>
              <a:t>electron</a:t>
            </a:r>
            <a:endParaRPr lang="fr-FR" sz="1200" dirty="0"/>
          </a:p>
        </p:txBody>
      </p:sp>
    </p:spTree>
    <p:extLst>
      <p:ext uri="{BB962C8B-B14F-4D97-AF65-F5344CB8AC3E}">
        <p14:creationId xmlns:p14="http://schemas.microsoft.com/office/powerpoint/2010/main" val="40774219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6696"/>
            <a:ext cx="8229600" cy="1143000"/>
          </a:xfrm>
        </p:spPr>
        <p:txBody>
          <a:bodyPr tIns="0" bIns="0">
            <a:normAutofit/>
          </a:bodyPr>
          <a:lstStyle/>
          <a:p>
            <a:r>
              <a:rPr lang="en-US" sz="2400" b="1" i="1" dirty="0" smtClean="0">
                <a:solidFill>
                  <a:srgbClr val="0000FF"/>
                </a:solidFill>
                <a:latin typeface="Arial"/>
                <a:cs typeface="Arial"/>
              </a:rPr>
              <a:t>O</a:t>
            </a:r>
            <a:r>
              <a:rPr lang="en-US" sz="2400" b="1" i="1" baseline="-25000" dirty="0" smtClean="0">
                <a:solidFill>
                  <a:srgbClr val="0000FF"/>
                </a:solidFill>
                <a:latin typeface="Arial"/>
                <a:cs typeface="Arial"/>
              </a:rPr>
              <a:t>h</a:t>
            </a:r>
            <a:r>
              <a:rPr lang="en-US" sz="2400" b="1" i="1" dirty="0" smtClean="0">
                <a:solidFill>
                  <a:srgbClr val="0000FF"/>
                </a:solidFill>
                <a:latin typeface="Arial"/>
                <a:cs typeface="Arial"/>
              </a:rPr>
              <a:t> Crystal field splitting of 3d electron</a:t>
            </a:r>
            <a:br>
              <a:rPr lang="en-US" sz="2400" b="1" i="1" dirty="0" smtClean="0">
                <a:solidFill>
                  <a:srgbClr val="0000FF"/>
                </a:solidFill>
                <a:latin typeface="Arial"/>
                <a:cs typeface="Arial"/>
              </a:rPr>
            </a:br>
            <a:r>
              <a:rPr lang="en-US" sz="2400" b="1" i="1" dirty="0" smtClean="0">
                <a:solidFill>
                  <a:srgbClr val="0000FF"/>
                </a:solidFill>
                <a:latin typeface="Arial"/>
                <a:cs typeface="Arial"/>
              </a:rPr>
              <a:t>Parameters</a:t>
            </a:r>
            <a:endParaRPr lang="en-US" sz="2400" b="1" i="1" dirty="0">
              <a:solidFill>
                <a:srgbClr val="0000FF"/>
              </a:solidFill>
              <a:latin typeface="Arial"/>
              <a:cs typeface="Arial"/>
            </a:endParaRPr>
          </a:p>
        </p:txBody>
      </p:sp>
      <p:pic>
        <p:nvPicPr>
          <p:cNvPr id="49" name="Picture 2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5044" y="5202949"/>
            <a:ext cx="5135690" cy="1353673"/>
          </a:xfrm>
          <a:prstGeom prst="rect">
            <a:avLst/>
          </a:prstGeom>
        </p:spPr>
      </p:pic>
      <p:sp>
        <p:nvSpPr>
          <p:cNvPr id="8" name="ZoneTexte 7"/>
          <p:cNvSpPr txBox="1"/>
          <p:nvPr/>
        </p:nvSpPr>
        <p:spPr>
          <a:xfrm>
            <a:off x="303610" y="936370"/>
            <a:ext cx="2089334" cy="338554"/>
          </a:xfrm>
          <a:prstGeom prst="rect">
            <a:avLst/>
          </a:prstGeom>
          <a:noFill/>
        </p:spPr>
        <p:txBody>
          <a:bodyPr wrap="none" rtlCol="0">
            <a:spAutoFit/>
          </a:bodyPr>
          <a:lstStyle/>
          <a:p>
            <a:r>
              <a:rPr lang="fr-FR" sz="1600" dirty="0" err="1" smtClean="0"/>
              <a:t>From</a:t>
            </a:r>
            <a:r>
              <a:rPr lang="fr-FR" sz="1600" dirty="0"/>
              <a:t> </a:t>
            </a:r>
            <a:r>
              <a:rPr lang="fr-FR" sz="1600" dirty="0" err="1" smtClean="0"/>
              <a:t>diagonalization</a:t>
            </a:r>
            <a:endParaRPr lang="fr-FR" sz="1600" dirty="0"/>
          </a:p>
        </p:txBody>
      </p:sp>
      <p:pic>
        <p:nvPicPr>
          <p:cNvPr id="51" name="Picture 79"/>
          <p:cNvPicPr>
            <a:picLocks noChangeAspect="1"/>
          </p:cNvPicPr>
          <p:nvPr/>
        </p:nvPicPr>
        <p:blipFill>
          <a:blip r:embed="rId4"/>
          <a:stretch>
            <a:fillRect/>
          </a:stretch>
        </p:blipFill>
        <p:spPr>
          <a:xfrm>
            <a:off x="612477" y="4275126"/>
            <a:ext cx="891343" cy="243786"/>
          </a:xfrm>
          <a:prstGeom prst="rect">
            <a:avLst/>
          </a:prstGeom>
        </p:spPr>
      </p:pic>
      <p:sp>
        <p:nvSpPr>
          <p:cNvPr id="52" name="TextBox 80"/>
          <p:cNvSpPr txBox="1"/>
          <p:nvPr/>
        </p:nvSpPr>
        <p:spPr>
          <a:xfrm>
            <a:off x="1529566" y="4228012"/>
            <a:ext cx="2095445" cy="307777"/>
          </a:xfrm>
          <a:prstGeom prst="rect">
            <a:avLst/>
          </a:prstGeom>
          <a:noFill/>
        </p:spPr>
        <p:txBody>
          <a:bodyPr wrap="none" rtlCol="0">
            <a:spAutoFit/>
          </a:bodyPr>
          <a:lstStyle/>
          <a:p>
            <a:r>
              <a:rPr lang="en-US" sz="1400" dirty="0" smtClean="0">
                <a:latin typeface="Century Gothic" charset="0"/>
                <a:ea typeface="Century Gothic" charset="0"/>
                <a:cs typeface="Century Gothic" charset="0"/>
              </a:rPr>
              <a:t>adjustable parameter</a:t>
            </a:r>
            <a:endParaRPr lang="en-US" sz="1400" dirty="0">
              <a:latin typeface="Century Gothic" charset="0"/>
              <a:ea typeface="Century Gothic" charset="0"/>
              <a:cs typeface="Century Gothic" charset="0"/>
            </a:endParaRPr>
          </a:p>
        </p:txBody>
      </p:sp>
      <p:grpSp>
        <p:nvGrpSpPr>
          <p:cNvPr id="56" name="Grouper 55"/>
          <p:cNvGrpSpPr/>
          <p:nvPr/>
        </p:nvGrpSpPr>
        <p:grpSpPr>
          <a:xfrm>
            <a:off x="302122" y="1527491"/>
            <a:ext cx="6958093" cy="2746795"/>
            <a:chOff x="900250" y="1449653"/>
            <a:chExt cx="6958093" cy="2746795"/>
          </a:xfrm>
        </p:grpSpPr>
        <p:grpSp>
          <p:nvGrpSpPr>
            <p:cNvPr id="9" name="Grouper 8"/>
            <p:cNvGrpSpPr/>
            <p:nvPr/>
          </p:nvGrpSpPr>
          <p:grpSpPr>
            <a:xfrm>
              <a:off x="900250" y="2214993"/>
              <a:ext cx="2247922" cy="1353514"/>
              <a:chOff x="2615665" y="1800522"/>
              <a:chExt cx="2247922" cy="1353514"/>
            </a:xfrm>
          </p:grpSpPr>
          <p:grpSp>
            <p:nvGrpSpPr>
              <p:cNvPr id="15" name="Group 81"/>
              <p:cNvGrpSpPr/>
              <p:nvPr/>
            </p:nvGrpSpPr>
            <p:grpSpPr>
              <a:xfrm>
                <a:off x="2615665" y="1800522"/>
                <a:ext cx="2247922" cy="1353514"/>
                <a:chOff x="6152107" y="4584153"/>
                <a:chExt cx="2247922" cy="1353514"/>
              </a:xfrm>
            </p:grpSpPr>
            <p:grpSp>
              <p:nvGrpSpPr>
                <p:cNvPr id="16" name="Group 74"/>
                <p:cNvGrpSpPr/>
                <p:nvPr/>
              </p:nvGrpSpPr>
              <p:grpSpPr>
                <a:xfrm>
                  <a:off x="6152107" y="4584153"/>
                  <a:ext cx="2247922" cy="1353514"/>
                  <a:chOff x="6134869" y="4645525"/>
                  <a:chExt cx="2247922" cy="1353514"/>
                </a:xfrm>
              </p:grpSpPr>
              <p:cxnSp>
                <p:nvCxnSpPr>
                  <p:cNvPr id="29" name="Straight Connector 33"/>
                  <p:cNvCxnSpPr/>
                  <p:nvPr/>
                </p:nvCxnSpPr>
                <p:spPr>
                  <a:xfrm>
                    <a:off x="6136357" y="5484738"/>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34"/>
                  <p:cNvCxnSpPr/>
                  <p:nvPr/>
                </p:nvCxnSpPr>
                <p:spPr>
                  <a:xfrm>
                    <a:off x="6134870" y="5501200"/>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5"/>
                  <p:cNvCxnSpPr/>
                  <p:nvPr/>
                </p:nvCxnSpPr>
                <p:spPr>
                  <a:xfrm>
                    <a:off x="6134869" y="5522972"/>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6"/>
                  <p:cNvCxnSpPr/>
                  <p:nvPr/>
                </p:nvCxnSpPr>
                <p:spPr>
                  <a:xfrm>
                    <a:off x="6135403" y="5539436"/>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7"/>
                  <p:cNvCxnSpPr/>
                  <p:nvPr/>
                </p:nvCxnSpPr>
                <p:spPr>
                  <a:xfrm>
                    <a:off x="6134874" y="5561210"/>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9"/>
                  <p:cNvCxnSpPr/>
                  <p:nvPr/>
                </p:nvCxnSpPr>
                <p:spPr>
                  <a:xfrm flipV="1">
                    <a:off x="6800756" y="4757456"/>
                    <a:ext cx="343459" cy="765516"/>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40"/>
                  <p:cNvCxnSpPr/>
                  <p:nvPr/>
                </p:nvCxnSpPr>
                <p:spPr>
                  <a:xfrm>
                    <a:off x="6802888" y="5522971"/>
                    <a:ext cx="341327" cy="3970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42"/>
                  <p:cNvCxnSpPr/>
                  <p:nvPr/>
                </p:nvCxnSpPr>
                <p:spPr>
                  <a:xfrm>
                    <a:off x="7174482" y="4729774"/>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43"/>
                  <p:cNvCxnSpPr/>
                  <p:nvPr/>
                </p:nvCxnSpPr>
                <p:spPr>
                  <a:xfrm>
                    <a:off x="7176181" y="4749422"/>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44"/>
                  <p:cNvCxnSpPr/>
                  <p:nvPr/>
                </p:nvCxnSpPr>
                <p:spPr>
                  <a:xfrm>
                    <a:off x="7163331" y="5943665"/>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45"/>
                  <p:cNvCxnSpPr/>
                  <p:nvPr/>
                </p:nvCxnSpPr>
                <p:spPr>
                  <a:xfrm>
                    <a:off x="7163332" y="5907774"/>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6"/>
                  <p:cNvCxnSpPr/>
                  <p:nvPr/>
                </p:nvCxnSpPr>
                <p:spPr>
                  <a:xfrm>
                    <a:off x="7163331" y="5926360"/>
                    <a:ext cx="64677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2" name="Picture 56"/>
                  <p:cNvPicPr>
                    <a:picLocks noChangeAspect="1"/>
                  </p:cNvPicPr>
                  <p:nvPr/>
                </p:nvPicPr>
                <p:blipFill>
                  <a:blip r:embed="rId5"/>
                  <a:stretch>
                    <a:fillRect/>
                  </a:stretch>
                </p:blipFill>
                <p:spPr>
                  <a:xfrm>
                    <a:off x="7217161" y="5586067"/>
                    <a:ext cx="336905" cy="121507"/>
                  </a:xfrm>
                  <a:prstGeom prst="rect">
                    <a:avLst/>
                  </a:prstGeom>
                </p:spPr>
              </p:pic>
              <p:pic>
                <p:nvPicPr>
                  <p:cNvPr id="43" name="Picture 58"/>
                  <p:cNvPicPr>
                    <a:picLocks noChangeAspect="1"/>
                  </p:cNvPicPr>
                  <p:nvPr/>
                </p:nvPicPr>
                <p:blipFill>
                  <a:blip r:embed="rId6"/>
                  <a:stretch>
                    <a:fillRect/>
                  </a:stretch>
                </p:blipFill>
                <p:spPr>
                  <a:xfrm>
                    <a:off x="7204608" y="5089035"/>
                    <a:ext cx="349458" cy="126034"/>
                  </a:xfrm>
                  <a:prstGeom prst="rect">
                    <a:avLst/>
                  </a:prstGeom>
                </p:spPr>
              </p:pic>
              <p:cxnSp>
                <p:nvCxnSpPr>
                  <p:cNvPr id="44" name="Straight Arrow Connector 60"/>
                  <p:cNvCxnSpPr/>
                  <p:nvPr/>
                </p:nvCxnSpPr>
                <p:spPr>
                  <a:xfrm flipV="1">
                    <a:off x="7167791" y="4779426"/>
                    <a:ext cx="0" cy="709362"/>
                  </a:xfrm>
                  <a:prstGeom prst="straightConnector1">
                    <a:avLst/>
                  </a:prstGeom>
                  <a:ln w="28575" cmpd="sng">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61"/>
                  <p:cNvCxnSpPr/>
                  <p:nvPr/>
                </p:nvCxnSpPr>
                <p:spPr>
                  <a:xfrm flipH="1">
                    <a:off x="7169915" y="5522971"/>
                    <a:ext cx="0" cy="325626"/>
                  </a:xfrm>
                  <a:prstGeom prst="straightConnector1">
                    <a:avLst/>
                  </a:prstGeom>
                  <a:ln w="28575" cmpd="sng">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65"/>
                  <p:cNvPicPr>
                    <a:picLocks noChangeAspect="1"/>
                  </p:cNvPicPr>
                  <p:nvPr/>
                </p:nvPicPr>
                <p:blipFill>
                  <a:blip r:embed="rId7"/>
                  <a:stretch>
                    <a:fillRect/>
                  </a:stretch>
                </p:blipFill>
                <p:spPr>
                  <a:xfrm>
                    <a:off x="6234236" y="5274912"/>
                    <a:ext cx="448035" cy="143601"/>
                  </a:xfrm>
                  <a:prstGeom prst="rect">
                    <a:avLst/>
                  </a:prstGeom>
                </p:spPr>
              </p:pic>
              <p:pic>
                <p:nvPicPr>
                  <p:cNvPr id="47" name="Picture 66"/>
                  <p:cNvPicPr>
                    <a:picLocks noChangeAspect="1"/>
                  </p:cNvPicPr>
                  <p:nvPr/>
                </p:nvPicPr>
                <p:blipFill>
                  <a:blip r:embed="rId8"/>
                  <a:stretch>
                    <a:fillRect/>
                  </a:stretch>
                </p:blipFill>
                <p:spPr>
                  <a:xfrm>
                    <a:off x="7878078" y="4645525"/>
                    <a:ext cx="492533" cy="168498"/>
                  </a:xfrm>
                  <a:prstGeom prst="rect">
                    <a:avLst/>
                  </a:prstGeom>
                </p:spPr>
              </p:pic>
              <p:pic>
                <p:nvPicPr>
                  <p:cNvPr id="48" name="Picture 67"/>
                  <p:cNvPicPr>
                    <a:picLocks noChangeAspect="1"/>
                  </p:cNvPicPr>
                  <p:nvPr/>
                </p:nvPicPr>
                <p:blipFill>
                  <a:blip r:embed="rId9"/>
                  <a:stretch>
                    <a:fillRect/>
                  </a:stretch>
                </p:blipFill>
                <p:spPr>
                  <a:xfrm>
                    <a:off x="7878078" y="5840936"/>
                    <a:ext cx="504713" cy="158103"/>
                  </a:xfrm>
                  <a:prstGeom prst="rect">
                    <a:avLst/>
                  </a:prstGeom>
                </p:spPr>
              </p:pic>
            </p:grpSp>
            <p:pic>
              <p:nvPicPr>
                <p:cNvPr id="27" name="Picture 76"/>
                <p:cNvPicPr>
                  <a:picLocks noChangeAspect="1"/>
                </p:cNvPicPr>
                <p:nvPr/>
              </p:nvPicPr>
              <p:blipFill>
                <a:blip r:embed="rId10"/>
                <a:stretch>
                  <a:fillRect/>
                </a:stretch>
              </p:blipFill>
              <p:spPr>
                <a:xfrm>
                  <a:off x="7827340" y="5257538"/>
                  <a:ext cx="342618" cy="137047"/>
                </a:xfrm>
                <a:prstGeom prst="rect">
                  <a:avLst/>
                </a:prstGeom>
              </p:spPr>
            </p:pic>
          </p:grpSp>
          <p:cxnSp>
            <p:nvCxnSpPr>
              <p:cNvPr id="50" name="Straight Arrow Connector 60"/>
              <p:cNvCxnSpPr/>
              <p:nvPr/>
            </p:nvCxnSpPr>
            <p:spPr>
              <a:xfrm flipV="1">
                <a:off x="4201650" y="1954706"/>
                <a:ext cx="0" cy="1056759"/>
              </a:xfrm>
              <a:prstGeom prst="straightConnector1">
                <a:avLst/>
              </a:prstGeom>
              <a:ln w="28575" cmpd="sng">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pic>
          <p:nvPicPr>
            <p:cNvPr id="10" name="Image 9"/>
            <p:cNvPicPr>
              <a:picLocks noChangeAspect="1"/>
            </p:cNvPicPr>
            <p:nvPr/>
          </p:nvPicPr>
          <p:blipFill>
            <a:blip r:embed="rId11"/>
            <a:stretch>
              <a:fillRect/>
            </a:stretch>
          </p:blipFill>
          <p:spPr>
            <a:xfrm>
              <a:off x="3386471" y="2756450"/>
              <a:ext cx="1203524" cy="1439998"/>
            </a:xfrm>
            <a:prstGeom prst="rect">
              <a:avLst/>
            </a:prstGeom>
          </p:spPr>
        </p:pic>
        <p:pic>
          <p:nvPicPr>
            <p:cNvPr id="12" name="Image 11"/>
            <p:cNvPicPr>
              <a:picLocks noChangeAspect="1"/>
            </p:cNvPicPr>
            <p:nvPr/>
          </p:nvPicPr>
          <p:blipFill>
            <a:blip r:embed="rId12"/>
            <a:stretch>
              <a:fillRect/>
            </a:stretch>
          </p:blipFill>
          <p:spPr>
            <a:xfrm>
              <a:off x="4589995" y="2699473"/>
              <a:ext cx="1620753" cy="1440000"/>
            </a:xfrm>
            <a:prstGeom prst="rect">
              <a:avLst/>
            </a:prstGeom>
          </p:spPr>
        </p:pic>
        <p:pic>
          <p:nvPicPr>
            <p:cNvPr id="53" name="Image 52"/>
            <p:cNvPicPr>
              <a:picLocks noChangeAspect="1"/>
            </p:cNvPicPr>
            <p:nvPr/>
          </p:nvPicPr>
          <p:blipFill>
            <a:blip r:embed="rId13"/>
            <a:stretch>
              <a:fillRect/>
            </a:stretch>
          </p:blipFill>
          <p:spPr>
            <a:xfrm>
              <a:off x="6182744" y="2699473"/>
              <a:ext cx="1675599" cy="1440000"/>
            </a:xfrm>
            <a:prstGeom prst="rect">
              <a:avLst/>
            </a:prstGeom>
          </p:spPr>
        </p:pic>
        <p:pic>
          <p:nvPicPr>
            <p:cNvPr id="54" name="Image 53"/>
            <p:cNvPicPr>
              <a:picLocks noChangeAspect="1"/>
            </p:cNvPicPr>
            <p:nvPr/>
          </p:nvPicPr>
          <p:blipFill>
            <a:blip r:embed="rId14"/>
            <a:stretch>
              <a:fillRect/>
            </a:stretch>
          </p:blipFill>
          <p:spPr>
            <a:xfrm>
              <a:off x="3282745" y="1449653"/>
              <a:ext cx="1366154" cy="1440000"/>
            </a:xfrm>
            <a:prstGeom prst="rect">
              <a:avLst/>
            </a:prstGeom>
          </p:spPr>
        </p:pic>
        <p:pic>
          <p:nvPicPr>
            <p:cNvPr id="55" name="Image 54"/>
            <p:cNvPicPr>
              <a:picLocks noChangeAspect="1"/>
            </p:cNvPicPr>
            <p:nvPr/>
          </p:nvPicPr>
          <p:blipFill>
            <a:blip r:embed="rId15"/>
            <a:stretch>
              <a:fillRect/>
            </a:stretch>
          </p:blipFill>
          <p:spPr>
            <a:xfrm>
              <a:off x="4739149" y="1449653"/>
              <a:ext cx="1340552" cy="1440000"/>
            </a:xfrm>
            <a:prstGeom prst="rect">
              <a:avLst/>
            </a:prstGeom>
          </p:spPr>
        </p:pic>
      </p:grpSp>
      <p:sp>
        <p:nvSpPr>
          <p:cNvPr id="57" name="ZoneTexte 56"/>
          <p:cNvSpPr txBox="1"/>
          <p:nvPr/>
        </p:nvSpPr>
        <p:spPr>
          <a:xfrm>
            <a:off x="5621611" y="2118955"/>
            <a:ext cx="2408833" cy="276999"/>
          </a:xfrm>
          <a:prstGeom prst="rect">
            <a:avLst/>
          </a:prstGeom>
          <a:noFill/>
        </p:spPr>
        <p:txBody>
          <a:bodyPr wrap="none" rtlCol="0">
            <a:spAutoFit/>
          </a:bodyPr>
          <a:lstStyle/>
          <a:p>
            <a:r>
              <a:rPr lang="en-US" sz="1200" dirty="0" smtClean="0"/>
              <a:t>Towards the ligand : destabilized </a:t>
            </a:r>
            <a:endParaRPr lang="en-US" sz="1200" dirty="0"/>
          </a:p>
        </p:txBody>
      </p:sp>
      <p:sp>
        <p:nvSpPr>
          <p:cNvPr id="58" name="ZoneTexte 57"/>
          <p:cNvSpPr txBox="1"/>
          <p:nvPr/>
        </p:nvSpPr>
        <p:spPr>
          <a:xfrm>
            <a:off x="7364899" y="2929211"/>
            <a:ext cx="1553355" cy="461665"/>
          </a:xfrm>
          <a:prstGeom prst="rect">
            <a:avLst/>
          </a:prstGeom>
          <a:noFill/>
        </p:spPr>
        <p:txBody>
          <a:bodyPr wrap="none" rtlCol="0">
            <a:spAutoFit/>
          </a:bodyPr>
          <a:lstStyle/>
          <a:p>
            <a:r>
              <a:rPr lang="en-US" sz="1200" dirty="0" smtClean="0"/>
              <a:t>Towards the ligand :</a:t>
            </a:r>
          </a:p>
          <a:p>
            <a:r>
              <a:rPr lang="en-US" sz="1200" dirty="0" smtClean="0"/>
              <a:t>stabilized </a:t>
            </a:r>
            <a:endParaRPr lang="en-US" sz="1200" dirty="0"/>
          </a:p>
        </p:txBody>
      </p:sp>
      <p:sp>
        <p:nvSpPr>
          <p:cNvPr id="59" name="ZoneTexte 58"/>
          <p:cNvSpPr txBox="1"/>
          <p:nvPr/>
        </p:nvSpPr>
        <p:spPr>
          <a:xfrm>
            <a:off x="303610" y="4833572"/>
            <a:ext cx="7780728" cy="338554"/>
          </a:xfrm>
          <a:prstGeom prst="rect">
            <a:avLst/>
          </a:prstGeom>
          <a:noFill/>
        </p:spPr>
        <p:txBody>
          <a:bodyPr wrap="none" rtlCol="0">
            <a:spAutoFit/>
          </a:bodyPr>
          <a:lstStyle/>
          <a:p>
            <a:r>
              <a:rPr lang="en-US" sz="1600" dirty="0" smtClean="0"/>
              <a:t>In QUANTY, the </a:t>
            </a:r>
            <a:r>
              <a:rPr lang="en-US" sz="1600" dirty="0" err="1" smtClean="0"/>
              <a:t>A</a:t>
            </a:r>
            <a:r>
              <a:rPr lang="en-US" sz="1600" baseline="-25000" dirty="0" err="1" smtClean="0"/>
              <a:t>k,m</a:t>
            </a:r>
            <a:r>
              <a:rPr lang="en-US" sz="1600" dirty="0" smtClean="0"/>
              <a:t> are defined in function the orbital energies </a:t>
            </a:r>
            <a:r>
              <a:rPr lang="en-US" sz="1600" dirty="0" smtClean="0"/>
              <a:t>(can </a:t>
            </a:r>
            <a:r>
              <a:rPr lang="en-US" sz="1600" dirty="0" smtClean="0"/>
              <a:t>be modified) </a:t>
            </a:r>
            <a:endParaRPr lang="en-US" sz="1600" dirty="0"/>
          </a:p>
        </p:txBody>
      </p:sp>
      <p:sp>
        <p:nvSpPr>
          <p:cNvPr id="60" name="Espace réservé du pied de page 59"/>
          <p:cNvSpPr>
            <a:spLocks noGrp="1"/>
          </p:cNvSpPr>
          <p:nvPr>
            <p:ph type="ftr" sz="quarter" idx="11"/>
          </p:nvPr>
        </p:nvSpPr>
        <p:spPr/>
        <p:txBody>
          <a:bodyPr/>
          <a:lstStyle/>
          <a:p>
            <a:r>
              <a:rPr lang="fr-FR" smtClean="0"/>
              <a:t>Heidelberg 2019</a:t>
            </a:r>
            <a:endParaRPr lang="fr-FR"/>
          </a:p>
        </p:txBody>
      </p:sp>
      <p:sp>
        <p:nvSpPr>
          <p:cNvPr id="61" name="Espace réservé du numéro de diapositive 60"/>
          <p:cNvSpPr>
            <a:spLocks noGrp="1"/>
          </p:cNvSpPr>
          <p:nvPr>
            <p:ph type="sldNum" sz="quarter" idx="12"/>
          </p:nvPr>
        </p:nvSpPr>
        <p:spPr/>
        <p:txBody>
          <a:bodyPr/>
          <a:lstStyle/>
          <a:p>
            <a:fld id="{176E461C-690C-4845-9B04-7B257E2F9D58}" type="slidenum">
              <a:rPr lang="fr-FR" smtClean="0"/>
              <a:t>24</a:t>
            </a:fld>
            <a:endParaRPr lang="fr-FR"/>
          </a:p>
        </p:txBody>
      </p:sp>
      <p:pic>
        <p:nvPicPr>
          <p:cNvPr id="62" name="Image 61" descr="E_e_g_=&amp;_A_0,0_+.pdf"/>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25011" y="949753"/>
            <a:ext cx="3209878" cy="612000"/>
          </a:xfrm>
          <a:prstGeom prst="rect">
            <a:avLst/>
          </a:prstGeom>
        </p:spPr>
      </p:pic>
    </p:spTree>
    <p:extLst>
      <p:ext uri="{BB962C8B-B14F-4D97-AF65-F5344CB8AC3E}">
        <p14:creationId xmlns:p14="http://schemas.microsoft.com/office/powerpoint/2010/main" val="275715895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7800"/>
            <a:ext cx="8229600" cy="1143000"/>
          </a:xfrm>
        </p:spPr>
        <p:txBody>
          <a:bodyPr tIns="0" bIns="0">
            <a:normAutofit/>
          </a:bodyPr>
          <a:lstStyle/>
          <a:p>
            <a:r>
              <a:rPr lang="en-US" sz="2400" b="1" i="1" dirty="0" smtClean="0">
                <a:solidFill>
                  <a:srgbClr val="0000FF"/>
                </a:solidFill>
                <a:latin typeface="Arial"/>
                <a:cs typeface="Arial"/>
              </a:rPr>
              <a:t>Tetragonal (D</a:t>
            </a:r>
            <a:r>
              <a:rPr lang="en-US" sz="2400" b="1" i="1" baseline="-25000" dirty="0" smtClean="0">
                <a:solidFill>
                  <a:srgbClr val="0000FF"/>
                </a:solidFill>
                <a:latin typeface="Arial"/>
                <a:cs typeface="Arial"/>
              </a:rPr>
              <a:t>4h</a:t>
            </a:r>
            <a:r>
              <a:rPr lang="en-US" sz="2400" b="1" i="1" dirty="0" smtClean="0">
                <a:solidFill>
                  <a:srgbClr val="0000FF"/>
                </a:solidFill>
                <a:latin typeface="Arial"/>
                <a:cs typeface="Arial"/>
              </a:rPr>
              <a:t>) crystal field splitting of 3d electron</a:t>
            </a:r>
            <a:endParaRPr lang="en-US" sz="2400" b="1" i="1" dirty="0">
              <a:solidFill>
                <a:srgbClr val="0000FF"/>
              </a:solidFill>
              <a:latin typeface="Arial"/>
              <a:cs typeface="Arial"/>
            </a:endParaRPr>
          </a:p>
        </p:txBody>
      </p:sp>
      <p:pic>
        <p:nvPicPr>
          <p:cNvPr id="23" name="Picture 26"/>
          <p:cNvPicPr>
            <a:picLocks noChangeAspect="1" noChangeArrowheads="1"/>
          </p:cNvPicPr>
          <p:nvPr/>
        </p:nvPicPr>
        <p:blipFill rotWithShape="1">
          <a:blip r:embed="rId3">
            <a:extLst>
              <a:ext uri="{28A0092B-C50C-407E-A947-70E740481C1C}">
                <a14:useLocalDpi xmlns:a14="http://schemas.microsoft.com/office/drawing/2010/main" val="0"/>
              </a:ext>
            </a:extLst>
          </a:blip>
          <a:srcRect r="73806"/>
          <a:stretch/>
        </p:blipFill>
        <p:spPr bwMode="auto">
          <a:xfrm>
            <a:off x="653845" y="885135"/>
            <a:ext cx="1124155" cy="18949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1668" t="54956" r="57992" b="9089"/>
          <a:stretch/>
        </p:blipFill>
        <p:spPr bwMode="auto">
          <a:xfrm>
            <a:off x="2215228" y="1335549"/>
            <a:ext cx="1208087" cy="1138902"/>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457200" y="2780096"/>
            <a:ext cx="1853431" cy="830997"/>
          </a:xfrm>
          <a:prstGeom prst="rect">
            <a:avLst/>
          </a:prstGeom>
          <a:noFill/>
        </p:spPr>
        <p:txBody>
          <a:bodyPr wrap="none" rtlCol="0">
            <a:spAutoFit/>
          </a:bodyPr>
          <a:lstStyle/>
          <a:p>
            <a:pPr algn="ctr"/>
            <a:r>
              <a:rPr lang="en-US" sz="1600" smtClean="0"/>
              <a:t>Elongated</a:t>
            </a:r>
          </a:p>
          <a:p>
            <a:r>
              <a:rPr lang="en-US" sz="1600" smtClean="0"/>
              <a:t>or compressed </a:t>
            </a:r>
            <a:r>
              <a:rPr lang="en-US" sz="1600" i="1" smtClean="0"/>
              <a:t>O</a:t>
            </a:r>
            <a:r>
              <a:rPr lang="en-US" sz="1600" i="1" baseline="-25000" smtClean="0"/>
              <a:t>h</a:t>
            </a:r>
          </a:p>
          <a:p>
            <a:r>
              <a:rPr lang="en-US" sz="1600" smtClean="0"/>
              <a:t>along C</a:t>
            </a:r>
            <a:r>
              <a:rPr lang="en-US" sz="1600" baseline="-25000" smtClean="0"/>
              <a:t>4</a:t>
            </a:r>
            <a:r>
              <a:rPr lang="en-US" sz="1600" smtClean="0"/>
              <a:t> axis</a:t>
            </a:r>
            <a:endParaRPr lang="en-US" sz="1600"/>
          </a:p>
        </p:txBody>
      </p:sp>
      <p:sp>
        <p:nvSpPr>
          <p:cNvPr id="6" name="ZoneTexte 5"/>
          <p:cNvSpPr txBox="1"/>
          <p:nvPr/>
        </p:nvSpPr>
        <p:spPr>
          <a:xfrm>
            <a:off x="2215228" y="2610819"/>
            <a:ext cx="1786193" cy="338554"/>
          </a:xfrm>
          <a:prstGeom prst="rect">
            <a:avLst/>
          </a:prstGeom>
          <a:noFill/>
        </p:spPr>
        <p:txBody>
          <a:bodyPr wrap="square" rtlCol="0">
            <a:spAutoFit/>
          </a:bodyPr>
          <a:lstStyle/>
          <a:p>
            <a:r>
              <a:rPr lang="en-US" sz="1600" smtClean="0"/>
              <a:t>Square planar</a:t>
            </a:r>
            <a:endParaRPr lang="en-US" sz="1600"/>
          </a:p>
        </p:txBody>
      </p:sp>
      <p:sp>
        <p:nvSpPr>
          <p:cNvPr id="10" name="Rectangle 9"/>
          <p:cNvSpPr/>
          <p:nvPr/>
        </p:nvSpPr>
        <p:spPr>
          <a:xfrm>
            <a:off x="1778000" y="1150883"/>
            <a:ext cx="551354" cy="369332"/>
          </a:xfrm>
          <a:prstGeom prst="rect">
            <a:avLst/>
          </a:prstGeom>
        </p:spPr>
        <p:txBody>
          <a:bodyPr wrap="none">
            <a:spAutoFit/>
          </a:bodyPr>
          <a:lstStyle/>
          <a:p>
            <a:r>
              <a:rPr lang="en-US" b="1" i="1" dirty="0">
                <a:solidFill>
                  <a:srgbClr val="0000FF"/>
                </a:solidFill>
                <a:cs typeface="Arial"/>
              </a:rPr>
              <a:t>D</a:t>
            </a:r>
            <a:r>
              <a:rPr lang="en-US" b="1" i="1" baseline="-25000" dirty="0">
                <a:solidFill>
                  <a:srgbClr val="0000FF"/>
                </a:solidFill>
                <a:cs typeface="Arial"/>
              </a:rPr>
              <a:t>4h</a:t>
            </a:r>
            <a:endParaRPr lang="fr-FR" dirty="0"/>
          </a:p>
        </p:txBody>
      </p:sp>
      <p:pic>
        <p:nvPicPr>
          <p:cNvPr id="11" name="Image 10"/>
          <p:cNvPicPr>
            <a:picLocks noChangeAspect="1"/>
          </p:cNvPicPr>
          <p:nvPr/>
        </p:nvPicPr>
        <p:blipFill>
          <a:blip r:embed="rId5"/>
          <a:stretch>
            <a:fillRect/>
          </a:stretch>
        </p:blipFill>
        <p:spPr>
          <a:xfrm>
            <a:off x="3883321" y="875199"/>
            <a:ext cx="5038224" cy="3787773"/>
          </a:xfrm>
          <a:prstGeom prst="rect">
            <a:avLst/>
          </a:prstGeom>
        </p:spPr>
      </p:pic>
      <p:sp>
        <p:nvSpPr>
          <p:cNvPr id="36" name="Rectangle à coins arrondis 35"/>
          <p:cNvSpPr/>
          <p:nvPr/>
        </p:nvSpPr>
        <p:spPr>
          <a:xfrm>
            <a:off x="8070644" y="1838977"/>
            <a:ext cx="712839" cy="229419"/>
          </a:xfrm>
          <a:prstGeom prst="roundRect">
            <a:avLst/>
          </a:prstGeom>
          <a:solidFill>
            <a:schemeClr val="accent6">
              <a:alpha val="1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37" name="Rectangle à coins arrondis 36"/>
          <p:cNvSpPr/>
          <p:nvPr/>
        </p:nvSpPr>
        <p:spPr>
          <a:xfrm>
            <a:off x="8101153" y="2392861"/>
            <a:ext cx="616783" cy="229419"/>
          </a:xfrm>
          <a:prstGeom prst="roundRect">
            <a:avLst/>
          </a:prstGeom>
          <a:solidFill>
            <a:schemeClr val="accent6">
              <a:alpha val="1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cxnSp>
        <p:nvCxnSpPr>
          <p:cNvPr id="39" name="Connecteur droit avec flèche 38"/>
          <p:cNvCxnSpPr/>
          <p:nvPr/>
        </p:nvCxnSpPr>
        <p:spPr>
          <a:xfrm flipV="1">
            <a:off x="2515419" y="3178793"/>
            <a:ext cx="5918612" cy="1909401"/>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40" name="Rectangle à coins arrondis 39"/>
          <p:cNvSpPr/>
          <p:nvPr/>
        </p:nvSpPr>
        <p:spPr>
          <a:xfrm>
            <a:off x="8113250" y="2665386"/>
            <a:ext cx="616783" cy="229419"/>
          </a:xfrm>
          <a:prstGeom prst="roundRect">
            <a:avLst/>
          </a:prstGeom>
          <a:solidFill>
            <a:schemeClr val="accent6">
              <a:alpha val="1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41" name="Rectangle à coins arrondis 40"/>
          <p:cNvSpPr/>
          <p:nvPr/>
        </p:nvSpPr>
        <p:spPr>
          <a:xfrm>
            <a:off x="8121444" y="2949373"/>
            <a:ext cx="616783" cy="229419"/>
          </a:xfrm>
          <a:prstGeom prst="roundRect">
            <a:avLst/>
          </a:prstGeom>
          <a:solidFill>
            <a:schemeClr val="accent6">
              <a:alpha val="1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fr-FR"/>
          </a:p>
        </p:txBody>
      </p:sp>
      <p:sp>
        <p:nvSpPr>
          <p:cNvPr id="19" name="ZoneTexte 18"/>
          <p:cNvSpPr txBox="1"/>
          <p:nvPr/>
        </p:nvSpPr>
        <p:spPr>
          <a:xfrm>
            <a:off x="1031721" y="5088194"/>
            <a:ext cx="6626108" cy="369332"/>
          </a:xfrm>
          <a:prstGeom prst="rect">
            <a:avLst/>
          </a:prstGeom>
          <a:noFill/>
        </p:spPr>
        <p:txBody>
          <a:bodyPr wrap="none" rtlCol="0">
            <a:spAutoFit/>
          </a:bodyPr>
          <a:lstStyle/>
          <a:p>
            <a:r>
              <a:rPr lang="en-US" dirty="0" smtClean="0"/>
              <a:t>From the D4h table, one can predict the 3d splitting in 4 groups</a:t>
            </a:r>
            <a:endParaRPr lang="en-US" dirty="0"/>
          </a:p>
        </p:txBody>
      </p:sp>
      <p:pic>
        <p:nvPicPr>
          <p:cNvPr id="42" name="Image 41" descr="d_z^2_&amp;_in_a_1g_.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59722" y="5449334"/>
            <a:ext cx="1649892" cy="1231262"/>
          </a:xfrm>
          <a:prstGeom prst="rect">
            <a:avLst/>
          </a:prstGeom>
        </p:spPr>
      </p:pic>
      <p:sp>
        <p:nvSpPr>
          <p:cNvPr id="43" name="Espace réservé du pied de page 42"/>
          <p:cNvSpPr>
            <a:spLocks noGrp="1"/>
          </p:cNvSpPr>
          <p:nvPr>
            <p:ph type="ftr" sz="quarter" idx="11"/>
          </p:nvPr>
        </p:nvSpPr>
        <p:spPr/>
        <p:txBody>
          <a:bodyPr/>
          <a:lstStyle/>
          <a:p>
            <a:r>
              <a:rPr lang="fr-FR" smtClean="0"/>
              <a:t>Heidelberg 2019</a:t>
            </a:r>
            <a:endParaRPr lang="fr-FR"/>
          </a:p>
        </p:txBody>
      </p:sp>
      <p:sp>
        <p:nvSpPr>
          <p:cNvPr id="44" name="Espace réservé du numéro de diapositive 43"/>
          <p:cNvSpPr>
            <a:spLocks noGrp="1"/>
          </p:cNvSpPr>
          <p:nvPr>
            <p:ph type="sldNum" sz="quarter" idx="12"/>
          </p:nvPr>
        </p:nvSpPr>
        <p:spPr/>
        <p:txBody>
          <a:bodyPr/>
          <a:lstStyle/>
          <a:p>
            <a:fld id="{176E461C-690C-4845-9B04-7B257E2F9D58}" type="slidenum">
              <a:rPr lang="fr-FR" smtClean="0"/>
              <a:t>25</a:t>
            </a:fld>
            <a:endParaRPr lang="fr-FR"/>
          </a:p>
        </p:txBody>
      </p:sp>
    </p:spTree>
    <p:extLst>
      <p:ext uri="{BB962C8B-B14F-4D97-AF65-F5344CB8AC3E}">
        <p14:creationId xmlns:p14="http://schemas.microsoft.com/office/powerpoint/2010/main" val="258461073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7800"/>
            <a:ext cx="8229600" cy="1143000"/>
          </a:xfrm>
        </p:spPr>
        <p:txBody>
          <a:bodyPr tIns="0" bIns="0">
            <a:normAutofit/>
          </a:bodyPr>
          <a:lstStyle/>
          <a:p>
            <a:r>
              <a:rPr lang="en-US" sz="2400" b="1" i="1" dirty="0" smtClean="0">
                <a:solidFill>
                  <a:srgbClr val="0000FF"/>
                </a:solidFill>
                <a:latin typeface="Arial"/>
                <a:cs typeface="Arial"/>
              </a:rPr>
              <a:t>Tetragonal (D</a:t>
            </a:r>
            <a:r>
              <a:rPr lang="en-US" sz="2400" b="1" i="1" baseline="-25000" dirty="0" smtClean="0">
                <a:solidFill>
                  <a:srgbClr val="0000FF"/>
                </a:solidFill>
                <a:latin typeface="Arial"/>
                <a:cs typeface="Arial"/>
              </a:rPr>
              <a:t>4h</a:t>
            </a:r>
            <a:r>
              <a:rPr lang="en-US" sz="2400" b="1" i="1" dirty="0" smtClean="0">
                <a:solidFill>
                  <a:srgbClr val="0000FF"/>
                </a:solidFill>
                <a:latin typeface="Arial"/>
                <a:cs typeface="Arial"/>
              </a:rPr>
              <a:t>) crystal field splitting of 3d electron</a:t>
            </a:r>
            <a:endParaRPr lang="en-US" sz="2400" b="1" i="1" dirty="0">
              <a:solidFill>
                <a:srgbClr val="0000FF"/>
              </a:solidFill>
              <a:latin typeface="Arial"/>
              <a:cs typeface="Arial"/>
            </a:endParaRPr>
          </a:p>
        </p:txBody>
      </p:sp>
      <p:sp>
        <p:nvSpPr>
          <p:cNvPr id="9" name="ZoneTexte 8"/>
          <p:cNvSpPr txBox="1"/>
          <p:nvPr/>
        </p:nvSpPr>
        <p:spPr>
          <a:xfrm>
            <a:off x="270368" y="1721453"/>
            <a:ext cx="5978720" cy="584776"/>
          </a:xfrm>
          <a:prstGeom prst="rect">
            <a:avLst/>
          </a:prstGeom>
          <a:noFill/>
        </p:spPr>
        <p:txBody>
          <a:bodyPr wrap="none" rtlCol="0">
            <a:spAutoFit/>
          </a:bodyPr>
          <a:lstStyle/>
          <a:p>
            <a:r>
              <a:rPr lang="en-US" sz="1600" dirty="0" smtClean="0"/>
              <a:t>The CF matrix is diagonal in the {d} basis and the energies are :</a:t>
            </a:r>
          </a:p>
          <a:p>
            <a:endParaRPr lang="en-US" sz="1600" dirty="0"/>
          </a:p>
        </p:txBody>
      </p:sp>
      <p:sp>
        <p:nvSpPr>
          <p:cNvPr id="34" name="Espace réservé du pied de page 33"/>
          <p:cNvSpPr>
            <a:spLocks noGrp="1"/>
          </p:cNvSpPr>
          <p:nvPr>
            <p:ph type="ftr" sz="quarter" idx="11"/>
          </p:nvPr>
        </p:nvSpPr>
        <p:spPr>
          <a:xfrm>
            <a:off x="5966990" y="6492875"/>
            <a:ext cx="2895600" cy="365125"/>
          </a:xfrm>
        </p:spPr>
        <p:txBody>
          <a:bodyPr/>
          <a:lstStyle/>
          <a:p>
            <a:r>
              <a:rPr lang="fr-FR" smtClean="0"/>
              <a:t>Heidelberg 2019</a:t>
            </a:r>
            <a:endParaRPr lang="fr-FR" dirty="0"/>
          </a:p>
        </p:txBody>
      </p:sp>
      <p:sp>
        <p:nvSpPr>
          <p:cNvPr id="35" name="Espace réservé du numéro de diapositive 34"/>
          <p:cNvSpPr>
            <a:spLocks noGrp="1"/>
          </p:cNvSpPr>
          <p:nvPr>
            <p:ph type="sldNum" sz="quarter" idx="12"/>
          </p:nvPr>
        </p:nvSpPr>
        <p:spPr/>
        <p:txBody>
          <a:bodyPr/>
          <a:lstStyle/>
          <a:p>
            <a:fld id="{176E461C-690C-4845-9B04-7B257E2F9D58}" type="slidenum">
              <a:rPr lang="fr-FR" smtClean="0"/>
              <a:t>26</a:t>
            </a:fld>
            <a:endParaRPr lang="fr-FR"/>
          </a:p>
        </p:txBody>
      </p:sp>
      <p:pic>
        <p:nvPicPr>
          <p:cNvPr id="8" name="Image 7" descr="H_CF^D_4h_=A_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459" y="731201"/>
            <a:ext cx="6028741" cy="287997"/>
          </a:xfrm>
          <a:prstGeom prst="rect">
            <a:avLst/>
          </a:prstGeom>
        </p:spPr>
      </p:pic>
      <p:grpSp>
        <p:nvGrpSpPr>
          <p:cNvPr id="21" name="Grouper 20"/>
          <p:cNvGrpSpPr/>
          <p:nvPr/>
        </p:nvGrpSpPr>
        <p:grpSpPr>
          <a:xfrm>
            <a:off x="270368" y="2146835"/>
            <a:ext cx="9234401" cy="1008000"/>
            <a:chOff x="270368" y="1969555"/>
            <a:chExt cx="9234401" cy="1008000"/>
          </a:xfrm>
        </p:grpSpPr>
        <p:pic>
          <p:nvPicPr>
            <p:cNvPr id="11" name="Image 10" descr="E_a_1g_&amp;=&amp;6D_q_-.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368" y="1969555"/>
              <a:ext cx="3158727" cy="1008000"/>
            </a:xfrm>
            <a:prstGeom prst="rect">
              <a:avLst/>
            </a:prstGeom>
          </p:spPr>
        </p:pic>
        <p:pic>
          <p:nvPicPr>
            <p:cNvPr id="14" name="Image 13" descr="A_0,0_&amp;=&amp;1∕5_(_E.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1124" y="1969555"/>
              <a:ext cx="4733645" cy="1008000"/>
            </a:xfrm>
            <a:prstGeom prst="rect">
              <a:avLst/>
            </a:prstGeom>
          </p:spPr>
        </p:pic>
        <p:sp>
          <p:nvSpPr>
            <p:cNvPr id="15" name="ZoneTexte 14"/>
            <p:cNvSpPr txBox="1"/>
            <p:nvPr/>
          </p:nvSpPr>
          <p:spPr>
            <a:xfrm>
              <a:off x="3883025" y="2318774"/>
              <a:ext cx="607984" cy="369332"/>
            </a:xfrm>
            <a:prstGeom prst="rect">
              <a:avLst/>
            </a:prstGeom>
            <a:noFill/>
          </p:spPr>
          <p:txBody>
            <a:bodyPr wrap="none" rtlCol="0">
              <a:spAutoFit/>
            </a:bodyPr>
            <a:lstStyle/>
            <a:p>
              <a:r>
                <a:rPr lang="fr-FR" dirty="0" err="1" smtClean="0"/>
                <a:t>with</a:t>
              </a:r>
              <a:endParaRPr lang="fr-FR" dirty="0"/>
            </a:p>
          </p:txBody>
        </p:sp>
      </p:grpSp>
      <p:sp>
        <p:nvSpPr>
          <p:cNvPr id="17" name="ZoneTexte 16"/>
          <p:cNvSpPr txBox="1"/>
          <p:nvPr/>
        </p:nvSpPr>
        <p:spPr>
          <a:xfrm>
            <a:off x="119428" y="3743657"/>
            <a:ext cx="8743162" cy="434259"/>
          </a:xfrm>
          <a:prstGeom prst="rect">
            <a:avLst/>
          </a:prstGeom>
          <a:noFill/>
        </p:spPr>
        <p:txBody>
          <a:bodyPr wrap="square" rtlCol="0">
            <a:noAutofit/>
          </a:bodyPr>
          <a:lstStyle/>
          <a:p>
            <a:r>
              <a:rPr lang="fr-FR" sz="1000" dirty="0" smtClean="0"/>
              <a:t>The relation </a:t>
            </a:r>
            <a:r>
              <a:rPr lang="fr-FR" sz="1000" dirty="0" err="1" smtClean="0"/>
              <a:t>with</a:t>
            </a:r>
            <a:r>
              <a:rPr lang="fr-FR" sz="1000" dirty="0" smtClean="0"/>
              <a:t> </a:t>
            </a:r>
            <a:r>
              <a:rPr lang="fr-FR" sz="1000" dirty="0" err="1" smtClean="0"/>
              <a:t>Dq,Ds,Dt</a:t>
            </a:r>
            <a:r>
              <a:rPr lang="fr-FR" sz="1000" dirty="0" smtClean="0"/>
              <a:t> </a:t>
            </a:r>
            <a:r>
              <a:rPr lang="fr-FR" sz="1000" dirty="0" err="1" smtClean="0"/>
              <a:t>can</a:t>
            </a:r>
            <a:r>
              <a:rPr lang="fr-FR" sz="1000" dirty="0" smtClean="0"/>
              <a:t> </a:t>
            </a:r>
            <a:r>
              <a:rPr lang="fr-FR" sz="1000" dirty="0" err="1" smtClean="0"/>
              <a:t>be</a:t>
            </a:r>
            <a:r>
              <a:rPr lang="fr-FR" sz="1000" dirty="0" smtClean="0"/>
              <a:t> </a:t>
            </a:r>
            <a:r>
              <a:rPr lang="fr-FR" sz="1000" dirty="0" err="1" smtClean="0"/>
              <a:t>found</a:t>
            </a:r>
            <a:r>
              <a:rPr lang="fr-FR" sz="1000" dirty="0" smtClean="0"/>
              <a:t> in the book of </a:t>
            </a:r>
            <a:r>
              <a:rPr lang="fr-FR" sz="1000" dirty="0" err="1" smtClean="0"/>
              <a:t>König&amp;Kremer</a:t>
            </a:r>
            <a:r>
              <a:rPr lang="fr-FR" sz="1000" dirty="0" smtClean="0"/>
              <a:t> « Ligand </a:t>
            </a:r>
            <a:r>
              <a:rPr lang="fr-FR" sz="1000" dirty="0" err="1" smtClean="0"/>
              <a:t>field</a:t>
            </a:r>
            <a:r>
              <a:rPr lang="fr-FR" sz="1000" dirty="0" smtClean="0"/>
              <a:t>. </a:t>
            </a:r>
            <a:r>
              <a:rPr lang="fr-FR" sz="1000" dirty="0" err="1" smtClean="0"/>
              <a:t>Energy</a:t>
            </a:r>
            <a:r>
              <a:rPr lang="fr-FR" sz="1000" dirty="0" smtClean="0"/>
              <a:t> </a:t>
            </a:r>
            <a:r>
              <a:rPr lang="fr-FR" sz="1000" dirty="0" err="1" smtClean="0"/>
              <a:t>diagram</a:t>
            </a:r>
            <a:r>
              <a:rPr lang="fr-FR" sz="1000" dirty="0" smtClean="0"/>
              <a:t> »</a:t>
            </a:r>
            <a:endParaRPr lang="fr-FR" sz="1000" dirty="0"/>
          </a:p>
        </p:txBody>
      </p:sp>
    </p:spTree>
    <p:extLst>
      <p:ext uri="{BB962C8B-B14F-4D97-AF65-F5344CB8AC3E}">
        <p14:creationId xmlns:p14="http://schemas.microsoft.com/office/powerpoint/2010/main" val="11085567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7800"/>
            <a:ext cx="8229600" cy="1143000"/>
          </a:xfrm>
        </p:spPr>
        <p:txBody>
          <a:bodyPr tIns="0" bIns="0">
            <a:normAutofit/>
          </a:bodyPr>
          <a:lstStyle/>
          <a:p>
            <a:r>
              <a:rPr lang="en-US" sz="2400" b="1" i="1" dirty="0" smtClean="0">
                <a:solidFill>
                  <a:srgbClr val="0000FF"/>
                </a:solidFill>
                <a:latin typeface="Arial"/>
                <a:cs typeface="Arial"/>
              </a:rPr>
              <a:t>Tetragonal (D</a:t>
            </a:r>
            <a:r>
              <a:rPr lang="en-US" sz="2400" b="1" i="1" baseline="-25000" dirty="0" smtClean="0">
                <a:solidFill>
                  <a:srgbClr val="0000FF"/>
                </a:solidFill>
                <a:latin typeface="Arial"/>
                <a:cs typeface="Arial"/>
              </a:rPr>
              <a:t>4h</a:t>
            </a:r>
            <a:r>
              <a:rPr lang="en-US" sz="2400" b="1" i="1" dirty="0" smtClean="0">
                <a:solidFill>
                  <a:srgbClr val="0000FF"/>
                </a:solidFill>
                <a:latin typeface="Arial"/>
                <a:cs typeface="Arial"/>
              </a:rPr>
              <a:t>) crystal field splitting of 3d electron</a:t>
            </a:r>
            <a:endParaRPr lang="en-US" sz="2400" b="1" i="1" dirty="0">
              <a:solidFill>
                <a:srgbClr val="0000FF"/>
              </a:solidFill>
              <a:latin typeface="Arial"/>
              <a:cs typeface="Arial"/>
            </a:endParaRPr>
          </a:p>
        </p:txBody>
      </p:sp>
      <p:sp>
        <p:nvSpPr>
          <p:cNvPr id="34" name="Espace réservé du pied de page 33"/>
          <p:cNvSpPr>
            <a:spLocks noGrp="1"/>
          </p:cNvSpPr>
          <p:nvPr>
            <p:ph type="ftr" sz="quarter" idx="11"/>
          </p:nvPr>
        </p:nvSpPr>
        <p:spPr>
          <a:xfrm>
            <a:off x="5966990" y="6492875"/>
            <a:ext cx="2895600" cy="365125"/>
          </a:xfrm>
        </p:spPr>
        <p:txBody>
          <a:bodyPr/>
          <a:lstStyle/>
          <a:p>
            <a:r>
              <a:rPr lang="fr-FR" smtClean="0"/>
              <a:t>Heidelberg 2019</a:t>
            </a:r>
            <a:endParaRPr lang="fr-FR" dirty="0"/>
          </a:p>
        </p:txBody>
      </p:sp>
      <p:sp>
        <p:nvSpPr>
          <p:cNvPr id="35" name="Espace réservé du numéro de diapositive 34"/>
          <p:cNvSpPr>
            <a:spLocks noGrp="1"/>
          </p:cNvSpPr>
          <p:nvPr>
            <p:ph type="sldNum" sz="quarter" idx="12"/>
          </p:nvPr>
        </p:nvSpPr>
        <p:spPr/>
        <p:txBody>
          <a:bodyPr/>
          <a:lstStyle/>
          <a:p>
            <a:fld id="{176E461C-690C-4845-9B04-7B257E2F9D58}" type="slidenum">
              <a:rPr lang="fr-FR" smtClean="0"/>
              <a:t>27</a:t>
            </a:fld>
            <a:endParaRPr lang="fr-FR"/>
          </a:p>
        </p:txBody>
      </p:sp>
      <p:pic>
        <p:nvPicPr>
          <p:cNvPr id="8" name="Image 7" descr="H_CF^D_4h_=A_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459" y="820997"/>
            <a:ext cx="6028741" cy="287997"/>
          </a:xfrm>
          <a:prstGeom prst="rect">
            <a:avLst/>
          </a:prstGeom>
        </p:spPr>
      </p:pic>
      <p:grpSp>
        <p:nvGrpSpPr>
          <p:cNvPr id="13" name="Grouper 12"/>
          <p:cNvGrpSpPr/>
          <p:nvPr/>
        </p:nvGrpSpPr>
        <p:grpSpPr>
          <a:xfrm>
            <a:off x="963721" y="1543896"/>
            <a:ext cx="7440837" cy="3699949"/>
            <a:chOff x="39573" y="1506285"/>
            <a:chExt cx="7440837" cy="3699949"/>
          </a:xfrm>
        </p:grpSpPr>
        <p:pic>
          <p:nvPicPr>
            <p:cNvPr id="27" name="Image 26"/>
            <p:cNvPicPr>
              <a:picLocks noChangeAspect="1"/>
            </p:cNvPicPr>
            <p:nvPr/>
          </p:nvPicPr>
          <p:blipFill>
            <a:blip r:embed="rId4"/>
            <a:stretch>
              <a:fillRect/>
            </a:stretch>
          </p:blipFill>
          <p:spPr>
            <a:xfrm flipH="1">
              <a:off x="1278127" y="4241295"/>
              <a:ext cx="790962" cy="679748"/>
            </a:xfrm>
            <a:prstGeom prst="rect">
              <a:avLst/>
            </a:prstGeom>
          </p:spPr>
        </p:pic>
        <p:pic>
          <p:nvPicPr>
            <p:cNvPr id="22" name="Image 21"/>
            <p:cNvPicPr>
              <a:picLocks noChangeAspect="1"/>
            </p:cNvPicPr>
            <p:nvPr/>
          </p:nvPicPr>
          <p:blipFill>
            <a:blip r:embed="rId5"/>
            <a:stretch>
              <a:fillRect/>
            </a:stretch>
          </p:blipFill>
          <p:spPr>
            <a:xfrm flipH="1">
              <a:off x="39573" y="4241294"/>
              <a:ext cx="568120" cy="679747"/>
            </a:xfrm>
            <a:prstGeom prst="rect">
              <a:avLst/>
            </a:prstGeom>
          </p:spPr>
        </p:pic>
        <p:pic>
          <p:nvPicPr>
            <p:cNvPr id="24" name="Image 23"/>
            <p:cNvPicPr>
              <a:picLocks noChangeAspect="1"/>
            </p:cNvPicPr>
            <p:nvPr/>
          </p:nvPicPr>
          <p:blipFill>
            <a:blip r:embed="rId6"/>
            <a:stretch>
              <a:fillRect/>
            </a:stretch>
          </p:blipFill>
          <p:spPr>
            <a:xfrm flipH="1">
              <a:off x="567237" y="4237042"/>
              <a:ext cx="769856" cy="683999"/>
            </a:xfrm>
            <a:prstGeom prst="rect">
              <a:avLst/>
            </a:prstGeom>
          </p:spPr>
        </p:pic>
        <p:sp>
          <p:nvSpPr>
            <p:cNvPr id="6" name="Rectangle à coins arrondis 5"/>
            <p:cNvSpPr/>
            <p:nvPr/>
          </p:nvSpPr>
          <p:spPr>
            <a:xfrm>
              <a:off x="4657930" y="4504247"/>
              <a:ext cx="374757" cy="157409"/>
            </a:xfrm>
            <a:prstGeom prst="round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2" name="Grouper 11"/>
            <p:cNvGrpSpPr/>
            <p:nvPr/>
          </p:nvGrpSpPr>
          <p:grpSpPr>
            <a:xfrm>
              <a:off x="1806540" y="1506285"/>
              <a:ext cx="4326536" cy="3699949"/>
              <a:chOff x="1806540" y="1506285"/>
              <a:chExt cx="4326536" cy="3699949"/>
            </a:xfrm>
          </p:grpSpPr>
          <p:pic>
            <p:nvPicPr>
              <p:cNvPr id="19" name="Image 18"/>
              <p:cNvPicPr>
                <a:picLocks noChangeAspect="1"/>
              </p:cNvPicPr>
              <p:nvPr/>
            </p:nvPicPr>
            <p:blipFill rotWithShape="1">
              <a:blip r:embed="rId7"/>
              <a:srcRect t="7686"/>
              <a:stretch/>
            </p:blipFill>
            <p:spPr>
              <a:xfrm>
                <a:off x="1806540" y="1832797"/>
                <a:ext cx="4172018" cy="3373437"/>
              </a:xfrm>
              <a:prstGeom prst="rect">
                <a:avLst/>
              </a:prstGeom>
            </p:spPr>
          </p:pic>
          <p:sp>
            <p:nvSpPr>
              <p:cNvPr id="23" name="ZoneTexte 22"/>
              <p:cNvSpPr txBox="1"/>
              <p:nvPr/>
            </p:nvSpPr>
            <p:spPr>
              <a:xfrm>
                <a:off x="2297468" y="3239983"/>
                <a:ext cx="675185" cy="338554"/>
              </a:xfrm>
              <a:prstGeom prst="rect">
                <a:avLst/>
              </a:prstGeom>
              <a:solidFill>
                <a:schemeClr val="bg1"/>
              </a:solidFill>
            </p:spPr>
            <p:txBody>
              <a:bodyPr wrap="none" rtlCol="0">
                <a:spAutoFit/>
              </a:bodyPr>
              <a:lstStyle/>
              <a:p>
                <a:r>
                  <a:rPr lang="fr-FR" sz="1600" dirty="0" smtClean="0"/>
                  <a:t>10Dq</a:t>
                </a:r>
                <a:endParaRPr lang="fr-FR" sz="1600" dirty="0"/>
              </a:p>
            </p:txBody>
          </p:sp>
          <p:sp>
            <p:nvSpPr>
              <p:cNvPr id="36" name="ZoneTexte 35"/>
              <p:cNvSpPr txBox="1"/>
              <p:nvPr/>
            </p:nvSpPr>
            <p:spPr>
              <a:xfrm>
                <a:off x="3856111" y="3055317"/>
                <a:ext cx="675185" cy="338554"/>
              </a:xfrm>
              <a:prstGeom prst="rect">
                <a:avLst/>
              </a:prstGeom>
              <a:solidFill>
                <a:schemeClr val="bg1"/>
              </a:solidFill>
            </p:spPr>
            <p:txBody>
              <a:bodyPr wrap="none" rtlCol="0">
                <a:spAutoFit/>
              </a:bodyPr>
              <a:lstStyle/>
              <a:p>
                <a:r>
                  <a:rPr lang="fr-FR" sz="1600" dirty="0" smtClean="0"/>
                  <a:t>10Dq</a:t>
                </a:r>
                <a:endParaRPr lang="fr-FR" sz="1600" dirty="0"/>
              </a:p>
            </p:txBody>
          </p:sp>
          <p:sp>
            <p:nvSpPr>
              <p:cNvPr id="37" name="ZoneTexte 36"/>
              <p:cNvSpPr txBox="1"/>
              <p:nvPr/>
            </p:nvSpPr>
            <p:spPr>
              <a:xfrm>
                <a:off x="4428697" y="1506285"/>
                <a:ext cx="1704379" cy="338554"/>
              </a:xfrm>
              <a:prstGeom prst="rect">
                <a:avLst/>
              </a:prstGeom>
              <a:solidFill>
                <a:schemeClr val="bg1"/>
              </a:solidFill>
            </p:spPr>
            <p:txBody>
              <a:bodyPr wrap="none" rtlCol="0">
                <a:spAutoFit/>
              </a:bodyPr>
              <a:lstStyle/>
              <a:p>
                <a:r>
                  <a:rPr lang="fr-FR" sz="1600" b="1" dirty="0" smtClean="0">
                    <a:solidFill>
                      <a:srgbClr val="0000FF"/>
                    </a:solidFill>
                  </a:rPr>
                  <a:t>D</a:t>
                </a:r>
                <a:r>
                  <a:rPr lang="fr-FR" sz="1600" b="1" baseline="-25000" dirty="0" smtClean="0">
                    <a:solidFill>
                      <a:srgbClr val="0000FF"/>
                    </a:solidFill>
                  </a:rPr>
                  <a:t>4h </a:t>
                </a:r>
                <a:r>
                  <a:rPr lang="fr-FR" sz="1600" b="1" dirty="0" smtClean="0">
                    <a:solidFill>
                      <a:srgbClr val="0000FF"/>
                    </a:solidFill>
                  </a:rPr>
                  <a:t>(</a:t>
                </a:r>
                <a:r>
                  <a:rPr lang="fr-FR" sz="1600" b="1" dirty="0" err="1" smtClean="0">
                    <a:solidFill>
                      <a:srgbClr val="0000FF"/>
                    </a:solidFill>
                  </a:rPr>
                  <a:t>elongation</a:t>
                </a:r>
                <a:r>
                  <a:rPr lang="fr-FR" sz="1600" b="1" dirty="0" smtClean="0">
                    <a:solidFill>
                      <a:srgbClr val="0000FF"/>
                    </a:solidFill>
                  </a:rPr>
                  <a:t>)</a:t>
                </a:r>
                <a:endParaRPr lang="fr-FR" sz="1600" b="1" dirty="0">
                  <a:solidFill>
                    <a:srgbClr val="0000FF"/>
                  </a:solidFill>
                </a:endParaRPr>
              </a:p>
            </p:txBody>
          </p:sp>
          <p:sp>
            <p:nvSpPr>
              <p:cNvPr id="38" name="ZoneTexte 37"/>
              <p:cNvSpPr txBox="1"/>
              <p:nvPr/>
            </p:nvSpPr>
            <p:spPr>
              <a:xfrm>
                <a:off x="1973231" y="1506285"/>
                <a:ext cx="427821" cy="338554"/>
              </a:xfrm>
              <a:prstGeom prst="rect">
                <a:avLst/>
              </a:prstGeom>
              <a:solidFill>
                <a:schemeClr val="bg1"/>
              </a:solidFill>
            </p:spPr>
            <p:txBody>
              <a:bodyPr wrap="none" rtlCol="0">
                <a:spAutoFit/>
              </a:bodyPr>
              <a:lstStyle/>
              <a:p>
                <a:r>
                  <a:rPr lang="fr-FR" sz="1600" b="1" dirty="0" smtClean="0">
                    <a:solidFill>
                      <a:srgbClr val="0000FF"/>
                    </a:solidFill>
                  </a:rPr>
                  <a:t>O</a:t>
                </a:r>
                <a:r>
                  <a:rPr lang="fr-FR" sz="1600" b="1" baseline="-25000" dirty="0" smtClean="0">
                    <a:solidFill>
                      <a:srgbClr val="0000FF"/>
                    </a:solidFill>
                  </a:rPr>
                  <a:t>h</a:t>
                </a:r>
                <a:endParaRPr lang="fr-FR" sz="1600" b="1" baseline="-25000" dirty="0">
                  <a:solidFill>
                    <a:srgbClr val="0000FF"/>
                  </a:solidFill>
                </a:endParaRPr>
              </a:p>
            </p:txBody>
          </p:sp>
          <p:pic>
            <p:nvPicPr>
              <p:cNvPr id="25" name="Image 24" descr="2D_s_-_6D_t.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47183" y="2703358"/>
                <a:ext cx="745063" cy="141699"/>
              </a:xfrm>
              <a:prstGeom prst="rect">
                <a:avLst/>
              </a:prstGeom>
              <a:solidFill>
                <a:srgbClr val="FFFFFF"/>
              </a:solidFill>
            </p:spPr>
          </p:pic>
          <p:pic>
            <p:nvPicPr>
              <p:cNvPr id="26" name="Image 25" descr="2D_s_-_D_t.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7182" y="2196083"/>
                <a:ext cx="673534" cy="143997"/>
              </a:xfrm>
              <a:prstGeom prst="rect">
                <a:avLst/>
              </a:prstGeom>
              <a:solidFill>
                <a:srgbClr val="FFFFFF"/>
              </a:solidFill>
            </p:spPr>
          </p:pic>
          <p:pic>
            <p:nvPicPr>
              <p:cNvPr id="39" name="Image 38" descr="2D_s_-_D_t.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57930" y="4157345"/>
                <a:ext cx="662786" cy="141699"/>
              </a:xfrm>
              <a:prstGeom prst="rect">
                <a:avLst/>
              </a:prstGeom>
              <a:solidFill>
                <a:srgbClr val="FFFFFF"/>
              </a:solidFill>
            </p:spPr>
          </p:pic>
          <p:pic>
            <p:nvPicPr>
              <p:cNvPr id="41" name="Image 40" descr="-_D_s_+_4D_t.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9087" y="4519957"/>
                <a:ext cx="781629" cy="141699"/>
              </a:xfrm>
              <a:prstGeom prst="rect">
                <a:avLst/>
              </a:prstGeom>
              <a:solidFill>
                <a:srgbClr val="FFFFFF"/>
              </a:solidFill>
            </p:spPr>
          </p:pic>
        </p:grpSp>
        <p:pic>
          <p:nvPicPr>
            <p:cNvPr id="28" name="Image 27"/>
            <p:cNvPicPr>
              <a:picLocks noChangeAspect="1"/>
            </p:cNvPicPr>
            <p:nvPr/>
          </p:nvPicPr>
          <p:blipFill>
            <a:blip r:embed="rId12"/>
            <a:stretch>
              <a:fillRect/>
            </a:stretch>
          </p:blipFill>
          <p:spPr>
            <a:xfrm flipH="1">
              <a:off x="78279" y="2268894"/>
              <a:ext cx="648921" cy="683999"/>
            </a:xfrm>
            <a:prstGeom prst="rect">
              <a:avLst/>
            </a:prstGeom>
          </p:spPr>
        </p:pic>
        <p:pic>
          <p:nvPicPr>
            <p:cNvPr id="29" name="Image 28"/>
            <p:cNvPicPr>
              <a:picLocks noChangeAspect="1"/>
            </p:cNvPicPr>
            <p:nvPr/>
          </p:nvPicPr>
          <p:blipFill>
            <a:blip r:embed="rId13"/>
            <a:stretch>
              <a:fillRect/>
            </a:stretch>
          </p:blipFill>
          <p:spPr>
            <a:xfrm flipH="1">
              <a:off x="674187" y="2268894"/>
              <a:ext cx="636759" cy="683999"/>
            </a:xfrm>
            <a:prstGeom prst="rect">
              <a:avLst/>
            </a:prstGeom>
          </p:spPr>
        </p:pic>
        <p:pic>
          <p:nvPicPr>
            <p:cNvPr id="30" name="Image 29"/>
            <p:cNvPicPr>
              <a:picLocks noChangeAspect="1"/>
            </p:cNvPicPr>
            <p:nvPr/>
          </p:nvPicPr>
          <p:blipFill>
            <a:blip r:embed="rId13"/>
            <a:stretch>
              <a:fillRect/>
            </a:stretch>
          </p:blipFill>
          <p:spPr>
            <a:xfrm flipH="1">
              <a:off x="6234820" y="2709872"/>
              <a:ext cx="636759" cy="683999"/>
            </a:xfrm>
            <a:prstGeom prst="rect">
              <a:avLst/>
            </a:prstGeom>
          </p:spPr>
        </p:pic>
        <p:pic>
          <p:nvPicPr>
            <p:cNvPr id="31" name="Image 30"/>
            <p:cNvPicPr>
              <a:picLocks noChangeAspect="1"/>
            </p:cNvPicPr>
            <p:nvPr/>
          </p:nvPicPr>
          <p:blipFill>
            <a:blip r:embed="rId12"/>
            <a:stretch>
              <a:fillRect/>
            </a:stretch>
          </p:blipFill>
          <p:spPr>
            <a:xfrm flipH="1">
              <a:off x="6234820" y="1737295"/>
              <a:ext cx="648921" cy="683999"/>
            </a:xfrm>
            <a:prstGeom prst="rect">
              <a:avLst/>
            </a:prstGeom>
          </p:spPr>
        </p:pic>
        <p:pic>
          <p:nvPicPr>
            <p:cNvPr id="40" name="Image 39"/>
            <p:cNvPicPr>
              <a:picLocks noChangeAspect="1"/>
            </p:cNvPicPr>
            <p:nvPr/>
          </p:nvPicPr>
          <p:blipFill>
            <a:blip r:embed="rId5"/>
            <a:stretch>
              <a:fillRect/>
            </a:stretch>
          </p:blipFill>
          <p:spPr>
            <a:xfrm flipH="1">
              <a:off x="6303459" y="3635144"/>
              <a:ext cx="568120" cy="679747"/>
            </a:xfrm>
            <a:prstGeom prst="rect">
              <a:avLst/>
            </a:prstGeom>
          </p:spPr>
        </p:pic>
        <p:pic>
          <p:nvPicPr>
            <p:cNvPr id="42" name="Image 41"/>
            <p:cNvPicPr>
              <a:picLocks noChangeAspect="1"/>
            </p:cNvPicPr>
            <p:nvPr/>
          </p:nvPicPr>
          <p:blipFill>
            <a:blip r:embed="rId4"/>
            <a:stretch>
              <a:fillRect/>
            </a:stretch>
          </p:blipFill>
          <p:spPr>
            <a:xfrm flipH="1">
              <a:off x="6689448" y="4389442"/>
              <a:ext cx="790962" cy="679748"/>
            </a:xfrm>
            <a:prstGeom prst="rect">
              <a:avLst/>
            </a:prstGeom>
          </p:spPr>
        </p:pic>
        <p:pic>
          <p:nvPicPr>
            <p:cNvPr id="43" name="Image 42"/>
            <p:cNvPicPr>
              <a:picLocks noChangeAspect="1"/>
            </p:cNvPicPr>
            <p:nvPr/>
          </p:nvPicPr>
          <p:blipFill>
            <a:blip r:embed="rId6"/>
            <a:stretch>
              <a:fillRect/>
            </a:stretch>
          </p:blipFill>
          <p:spPr>
            <a:xfrm flipH="1">
              <a:off x="5978558" y="4385189"/>
              <a:ext cx="769856" cy="683999"/>
            </a:xfrm>
            <a:prstGeom prst="rect">
              <a:avLst/>
            </a:prstGeom>
          </p:spPr>
        </p:pic>
      </p:grpSp>
    </p:spTree>
    <p:extLst>
      <p:ext uri="{BB962C8B-B14F-4D97-AF65-F5344CB8AC3E}">
        <p14:creationId xmlns:p14="http://schemas.microsoft.com/office/powerpoint/2010/main" val="2869069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7800"/>
            <a:ext cx="8229600" cy="1143000"/>
          </a:xfrm>
        </p:spPr>
        <p:txBody>
          <a:bodyPr tIns="0" bIns="0">
            <a:normAutofit/>
          </a:bodyPr>
          <a:lstStyle/>
          <a:p>
            <a:r>
              <a:rPr lang="en-US" sz="2400" b="1" i="1" dirty="0" smtClean="0">
                <a:solidFill>
                  <a:srgbClr val="0000FF"/>
                </a:solidFill>
                <a:latin typeface="Arial"/>
                <a:cs typeface="Arial"/>
              </a:rPr>
              <a:t>Crystal field </a:t>
            </a:r>
            <a:r>
              <a:rPr lang="en-US" sz="2400" b="1" i="1" dirty="0" err="1" smtClean="0">
                <a:solidFill>
                  <a:srgbClr val="0000FF"/>
                </a:solidFill>
                <a:latin typeface="Arial"/>
                <a:cs typeface="Arial"/>
              </a:rPr>
              <a:t>hamiltonian</a:t>
            </a:r>
            <a:r>
              <a:rPr lang="en-US" sz="2400" b="1" i="1" dirty="0" smtClean="0">
                <a:solidFill>
                  <a:srgbClr val="0000FF"/>
                </a:solidFill>
                <a:latin typeface="Arial"/>
                <a:cs typeface="Arial"/>
              </a:rPr>
              <a:t> in </a:t>
            </a:r>
            <a:r>
              <a:rPr lang="en-US" sz="2400" b="1" i="1" dirty="0" smtClean="0">
                <a:solidFill>
                  <a:srgbClr val="0000FF"/>
                </a:solidFill>
                <a:latin typeface="Arial"/>
                <a:cs typeface="Arial"/>
              </a:rPr>
              <a:t>QUANTY</a:t>
            </a:r>
            <a:endParaRPr lang="en-US" sz="2400" b="1" i="1" dirty="0">
              <a:solidFill>
                <a:srgbClr val="0000FF"/>
              </a:solidFill>
              <a:latin typeface="Arial"/>
              <a:cs typeface="Arial"/>
            </a:endParaRPr>
          </a:p>
        </p:txBody>
      </p:sp>
      <p:sp>
        <p:nvSpPr>
          <p:cNvPr id="3" name="Rectangle 2"/>
          <p:cNvSpPr/>
          <p:nvPr/>
        </p:nvSpPr>
        <p:spPr>
          <a:xfrm>
            <a:off x="1084130" y="1476249"/>
            <a:ext cx="6858000" cy="461665"/>
          </a:xfrm>
          <a:prstGeom prst="rect">
            <a:avLst/>
          </a:prstGeom>
          <a:ln>
            <a:solidFill>
              <a:srgbClr val="4F81BD"/>
            </a:solidFill>
          </a:ln>
        </p:spPr>
        <p:txBody>
          <a:bodyPr wrap="square">
            <a:spAutoFit/>
          </a:bodyPr>
          <a:lstStyle/>
          <a:p>
            <a:r>
              <a:rPr lang="fr-FR" sz="1200" dirty="0" err="1">
                <a:latin typeface="Courier"/>
                <a:cs typeface="Courier"/>
              </a:rPr>
              <a:t>Akm</a:t>
            </a:r>
            <a:r>
              <a:rPr lang="fr-FR" sz="1200" dirty="0">
                <a:latin typeface="Courier"/>
                <a:cs typeface="Courier"/>
              </a:rPr>
              <a:t> = </a:t>
            </a:r>
            <a:r>
              <a:rPr lang="fr-FR" sz="1200" dirty="0" err="1" smtClean="0">
                <a:latin typeface="Courier"/>
                <a:cs typeface="Courier"/>
              </a:rPr>
              <a:t>PotentialExpandedOnYlm</a:t>
            </a:r>
            <a:r>
              <a:rPr lang="fr-FR" sz="1200" dirty="0">
                <a:latin typeface="Courier"/>
                <a:cs typeface="Courier"/>
              </a:rPr>
              <a:t>("Oh",2,{0.6,-0.4});</a:t>
            </a:r>
          </a:p>
          <a:p>
            <a:r>
              <a:rPr lang="fr-FR" sz="1200" dirty="0" err="1">
                <a:latin typeface="Courier"/>
                <a:cs typeface="Courier"/>
              </a:rPr>
              <a:t>OpptenDq</a:t>
            </a:r>
            <a:r>
              <a:rPr lang="fr-FR" sz="1200" dirty="0">
                <a:latin typeface="Courier"/>
                <a:cs typeface="Courier"/>
              </a:rPr>
              <a:t> = </a:t>
            </a:r>
            <a:r>
              <a:rPr lang="fr-FR" sz="1200" dirty="0" err="1" smtClean="0">
                <a:latin typeface="Courier"/>
                <a:cs typeface="Courier"/>
              </a:rPr>
              <a:t>NewOperator</a:t>
            </a:r>
            <a:r>
              <a:rPr lang="fr-FR" sz="1200" dirty="0">
                <a:latin typeface="Courier"/>
                <a:cs typeface="Courier"/>
              </a:rPr>
              <a:t>("CF", </a:t>
            </a:r>
            <a:r>
              <a:rPr lang="fr-FR" sz="1200" dirty="0" err="1">
                <a:latin typeface="Courier"/>
                <a:cs typeface="Courier"/>
              </a:rPr>
              <a:t>NFermion</a:t>
            </a:r>
            <a:r>
              <a:rPr lang="fr-FR" sz="1200" dirty="0">
                <a:latin typeface="Courier"/>
                <a:cs typeface="Courier"/>
              </a:rPr>
              <a:t>, </a:t>
            </a:r>
            <a:r>
              <a:rPr lang="fr-FR" sz="1200" dirty="0" err="1">
                <a:latin typeface="Courier"/>
                <a:cs typeface="Courier"/>
              </a:rPr>
              <a:t>dIndexUp</a:t>
            </a:r>
            <a:r>
              <a:rPr lang="fr-FR" sz="1200" dirty="0">
                <a:latin typeface="Courier"/>
                <a:cs typeface="Courier"/>
              </a:rPr>
              <a:t>, </a:t>
            </a:r>
            <a:r>
              <a:rPr lang="fr-FR" sz="1200" dirty="0" err="1">
                <a:latin typeface="Courier"/>
                <a:cs typeface="Courier"/>
              </a:rPr>
              <a:t>dIndexDn</a:t>
            </a:r>
            <a:r>
              <a:rPr lang="fr-FR" sz="1200" dirty="0">
                <a:latin typeface="Courier"/>
                <a:cs typeface="Courier"/>
              </a:rPr>
              <a:t>, </a:t>
            </a:r>
            <a:r>
              <a:rPr lang="fr-FR" sz="1200" dirty="0" err="1">
                <a:latin typeface="Courier"/>
                <a:cs typeface="Courier"/>
              </a:rPr>
              <a:t>Akm</a:t>
            </a:r>
            <a:r>
              <a:rPr lang="fr-FR" sz="1200" dirty="0">
                <a:latin typeface="Courier"/>
                <a:cs typeface="Courier"/>
              </a:rPr>
              <a:t>);</a:t>
            </a:r>
          </a:p>
        </p:txBody>
      </p:sp>
      <p:pic>
        <p:nvPicPr>
          <p:cNvPr id="22" name="Picture 24"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2095" y="2385131"/>
            <a:ext cx="4242372" cy="1118211"/>
          </a:xfrm>
          <a:prstGeom prst="rect">
            <a:avLst/>
          </a:prstGeom>
        </p:spPr>
      </p:pic>
      <p:sp>
        <p:nvSpPr>
          <p:cNvPr id="4" name="Rectangle 3"/>
          <p:cNvSpPr/>
          <p:nvPr/>
        </p:nvSpPr>
        <p:spPr>
          <a:xfrm>
            <a:off x="1084130" y="1462580"/>
            <a:ext cx="6477000" cy="553550"/>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ZoneTexte 5"/>
          <p:cNvSpPr txBox="1"/>
          <p:nvPr/>
        </p:nvSpPr>
        <p:spPr>
          <a:xfrm>
            <a:off x="1202095" y="2047887"/>
            <a:ext cx="2619890" cy="307777"/>
          </a:xfrm>
          <a:prstGeom prst="rect">
            <a:avLst/>
          </a:prstGeom>
          <a:noFill/>
        </p:spPr>
        <p:txBody>
          <a:bodyPr wrap="none" rtlCol="0">
            <a:spAutoFit/>
          </a:bodyPr>
          <a:lstStyle/>
          <a:p>
            <a:r>
              <a:rPr lang="en-US" sz="1400" dirty="0" smtClean="0"/>
              <a:t>The Oh potential is defined by:</a:t>
            </a:r>
            <a:endParaRPr lang="en-US" sz="1400" dirty="0"/>
          </a:p>
        </p:txBody>
      </p:sp>
      <p:sp>
        <p:nvSpPr>
          <p:cNvPr id="7" name="ZoneTexte 6"/>
          <p:cNvSpPr txBox="1"/>
          <p:nvPr/>
        </p:nvSpPr>
        <p:spPr>
          <a:xfrm>
            <a:off x="457200" y="1065686"/>
            <a:ext cx="2971562" cy="369332"/>
          </a:xfrm>
          <a:prstGeom prst="rect">
            <a:avLst/>
          </a:prstGeom>
          <a:noFill/>
        </p:spPr>
        <p:txBody>
          <a:bodyPr wrap="none" rtlCol="0">
            <a:spAutoFit/>
          </a:bodyPr>
          <a:lstStyle/>
          <a:p>
            <a:r>
              <a:rPr lang="en-US" dirty="0" smtClean="0"/>
              <a:t>1) Pre-defined CF potential </a:t>
            </a:r>
            <a:endParaRPr lang="en-US" dirty="0"/>
          </a:p>
        </p:txBody>
      </p:sp>
      <p:sp>
        <p:nvSpPr>
          <p:cNvPr id="27" name="ZoneTexte 26"/>
          <p:cNvSpPr txBox="1"/>
          <p:nvPr/>
        </p:nvSpPr>
        <p:spPr>
          <a:xfrm>
            <a:off x="609600" y="3641669"/>
            <a:ext cx="3685624" cy="369332"/>
          </a:xfrm>
          <a:prstGeom prst="rect">
            <a:avLst/>
          </a:prstGeom>
          <a:noFill/>
        </p:spPr>
        <p:txBody>
          <a:bodyPr wrap="none" rtlCol="0">
            <a:spAutoFit/>
          </a:bodyPr>
          <a:lstStyle/>
          <a:p>
            <a:r>
              <a:rPr lang="en-US" dirty="0" smtClean="0"/>
              <a:t>1) User made CF potential: </a:t>
            </a:r>
            <a:r>
              <a:rPr lang="en-US" dirty="0" err="1" smtClean="0"/>
              <a:t>Akm</a:t>
            </a:r>
            <a:r>
              <a:rPr lang="en-US" dirty="0" smtClean="0"/>
              <a:t>=</a:t>
            </a:r>
            <a:endParaRPr lang="en-US" dirty="0"/>
          </a:p>
        </p:txBody>
      </p:sp>
      <p:sp>
        <p:nvSpPr>
          <p:cNvPr id="30" name="Rectangle 29"/>
          <p:cNvSpPr/>
          <p:nvPr/>
        </p:nvSpPr>
        <p:spPr>
          <a:xfrm>
            <a:off x="1084130" y="4107550"/>
            <a:ext cx="6858000" cy="461665"/>
          </a:xfrm>
          <a:prstGeom prst="rect">
            <a:avLst/>
          </a:prstGeom>
        </p:spPr>
        <p:txBody>
          <a:bodyPr wrap="square">
            <a:spAutoFit/>
          </a:bodyPr>
          <a:lstStyle/>
          <a:p>
            <a:r>
              <a:rPr lang="en-US" sz="1200" dirty="0" err="1" smtClean="0">
                <a:latin typeface="Courier"/>
                <a:cs typeface="Courier"/>
              </a:rPr>
              <a:t>Akm</a:t>
            </a:r>
            <a:r>
              <a:rPr lang="en-US" sz="1200" dirty="0" smtClean="0">
                <a:latin typeface="Courier"/>
                <a:cs typeface="Courier"/>
              </a:rPr>
              <a:t> </a:t>
            </a:r>
            <a:r>
              <a:rPr lang="en-US" sz="1200" dirty="0">
                <a:latin typeface="Courier"/>
                <a:cs typeface="Courier"/>
              </a:rPr>
              <a:t>= {</a:t>
            </a:r>
            <a:r>
              <a:rPr lang="en-US" sz="1200" dirty="0" smtClean="0">
                <a:latin typeface="Courier"/>
                <a:cs typeface="Courier"/>
              </a:rPr>
              <a:t>{4,0,21/10}</a:t>
            </a:r>
            <a:r>
              <a:rPr lang="en-US" sz="1200" dirty="0">
                <a:latin typeface="Courier"/>
                <a:cs typeface="Courier"/>
              </a:rPr>
              <a:t>,</a:t>
            </a:r>
            <a:r>
              <a:rPr lang="en-US" sz="1200" dirty="0" smtClean="0">
                <a:latin typeface="Courier"/>
                <a:cs typeface="Courier"/>
              </a:rPr>
              <a:t>{4,-4,21/10sqrt(5/14)},</a:t>
            </a:r>
            <a:r>
              <a:rPr lang="en-US" sz="1200" dirty="0">
                <a:latin typeface="Courier"/>
                <a:cs typeface="Courier"/>
              </a:rPr>
              <a:t> {</a:t>
            </a:r>
            <a:r>
              <a:rPr lang="en-US" sz="1200" dirty="0" smtClean="0">
                <a:latin typeface="Courier"/>
                <a:cs typeface="Courier"/>
              </a:rPr>
              <a:t>4,4,21/10sqrt</a:t>
            </a:r>
            <a:r>
              <a:rPr lang="en-US" sz="1200" dirty="0">
                <a:latin typeface="Courier"/>
                <a:cs typeface="Courier"/>
              </a:rPr>
              <a:t>(5/14)}</a:t>
            </a:r>
            <a:r>
              <a:rPr lang="en-US" sz="1200" dirty="0" smtClean="0">
                <a:latin typeface="Courier"/>
                <a:cs typeface="Courier"/>
              </a:rPr>
              <a:t>}</a:t>
            </a:r>
            <a:r>
              <a:rPr lang="fr-FR" sz="1200" dirty="0" smtClean="0">
                <a:latin typeface="Courier"/>
                <a:cs typeface="Courier"/>
              </a:rPr>
              <a:t>;</a:t>
            </a:r>
            <a:endParaRPr lang="fr-FR" sz="1200" dirty="0">
              <a:latin typeface="Courier"/>
              <a:cs typeface="Courier"/>
            </a:endParaRPr>
          </a:p>
          <a:p>
            <a:r>
              <a:rPr lang="fr-FR" sz="1200" dirty="0" err="1">
                <a:latin typeface="Courier"/>
                <a:cs typeface="Courier"/>
              </a:rPr>
              <a:t>OpptenDq</a:t>
            </a:r>
            <a:r>
              <a:rPr lang="fr-FR" sz="1200" dirty="0">
                <a:latin typeface="Courier"/>
                <a:cs typeface="Courier"/>
              </a:rPr>
              <a:t> = </a:t>
            </a:r>
            <a:r>
              <a:rPr lang="fr-FR" sz="1200" dirty="0" err="1" smtClean="0">
                <a:latin typeface="Courier"/>
                <a:cs typeface="Courier"/>
              </a:rPr>
              <a:t>NewOperator</a:t>
            </a:r>
            <a:r>
              <a:rPr lang="fr-FR" sz="1200" dirty="0">
                <a:latin typeface="Courier"/>
                <a:cs typeface="Courier"/>
              </a:rPr>
              <a:t>("CF", </a:t>
            </a:r>
            <a:r>
              <a:rPr lang="fr-FR" sz="1200" dirty="0" err="1">
                <a:latin typeface="Courier"/>
                <a:cs typeface="Courier"/>
              </a:rPr>
              <a:t>NFermion</a:t>
            </a:r>
            <a:r>
              <a:rPr lang="fr-FR" sz="1200" dirty="0">
                <a:latin typeface="Courier"/>
                <a:cs typeface="Courier"/>
              </a:rPr>
              <a:t>, </a:t>
            </a:r>
            <a:r>
              <a:rPr lang="fr-FR" sz="1200" dirty="0" err="1">
                <a:latin typeface="Courier"/>
                <a:cs typeface="Courier"/>
              </a:rPr>
              <a:t>dIndexUp</a:t>
            </a:r>
            <a:r>
              <a:rPr lang="fr-FR" sz="1200" dirty="0">
                <a:latin typeface="Courier"/>
                <a:cs typeface="Courier"/>
              </a:rPr>
              <a:t>, </a:t>
            </a:r>
            <a:r>
              <a:rPr lang="fr-FR" sz="1200" dirty="0" err="1">
                <a:latin typeface="Courier"/>
                <a:cs typeface="Courier"/>
              </a:rPr>
              <a:t>dIndexDn</a:t>
            </a:r>
            <a:r>
              <a:rPr lang="fr-FR" sz="1200" dirty="0">
                <a:latin typeface="Courier"/>
                <a:cs typeface="Courier"/>
              </a:rPr>
              <a:t>, </a:t>
            </a:r>
            <a:r>
              <a:rPr lang="fr-FR" sz="1200" dirty="0" err="1">
                <a:latin typeface="Courier"/>
                <a:cs typeface="Courier"/>
              </a:rPr>
              <a:t>Akm</a:t>
            </a:r>
            <a:r>
              <a:rPr lang="fr-FR" sz="1200" dirty="0">
                <a:latin typeface="Courier"/>
                <a:cs typeface="Courier"/>
              </a:rPr>
              <a:t>);</a:t>
            </a:r>
          </a:p>
        </p:txBody>
      </p:sp>
      <p:sp>
        <p:nvSpPr>
          <p:cNvPr id="31" name="Rectangle 30"/>
          <p:cNvSpPr/>
          <p:nvPr/>
        </p:nvSpPr>
        <p:spPr>
          <a:xfrm>
            <a:off x="1084130" y="4093881"/>
            <a:ext cx="6477000" cy="553550"/>
          </a:xfrm>
          <a:prstGeom prst="rect">
            <a:avLst/>
          </a:prstGeom>
          <a:noFill/>
          <a:ln>
            <a:solidFill>
              <a:srgbClr val="4F81BD"/>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32" name="Image 31" descr="H_CF^O_h_&amp;=_A_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813" y="547533"/>
            <a:ext cx="7249641" cy="431999"/>
          </a:xfrm>
          <a:prstGeom prst="rect">
            <a:avLst/>
          </a:prstGeom>
        </p:spPr>
      </p:pic>
      <p:pic>
        <p:nvPicPr>
          <p:cNvPr id="12" name="Image 11" descr="k_1,m_1,A_k_1,m_.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7500" y="3715750"/>
            <a:ext cx="3382043" cy="215996"/>
          </a:xfrm>
          <a:prstGeom prst="rect">
            <a:avLst/>
          </a:prstGeom>
        </p:spPr>
      </p:pic>
      <p:sp>
        <p:nvSpPr>
          <p:cNvPr id="40" name="ZoneTexte 39"/>
          <p:cNvSpPr txBox="1"/>
          <p:nvPr/>
        </p:nvSpPr>
        <p:spPr>
          <a:xfrm>
            <a:off x="1084130" y="4807919"/>
            <a:ext cx="4156469" cy="523220"/>
          </a:xfrm>
          <a:prstGeom prst="rect">
            <a:avLst/>
          </a:prstGeom>
          <a:noFill/>
        </p:spPr>
        <p:txBody>
          <a:bodyPr wrap="none" rtlCol="0">
            <a:spAutoFit/>
          </a:bodyPr>
          <a:lstStyle/>
          <a:p>
            <a:r>
              <a:rPr lang="en-US" sz="1400" dirty="0" smtClean="0"/>
              <a:t>The parameter is 10Dq and the </a:t>
            </a:r>
            <a:r>
              <a:rPr lang="en-US" sz="1400" dirty="0" err="1" smtClean="0"/>
              <a:t>hamiltonian</a:t>
            </a:r>
            <a:r>
              <a:rPr lang="en-US" sz="1400" dirty="0" smtClean="0"/>
              <a:t> writes </a:t>
            </a:r>
          </a:p>
          <a:p>
            <a:endParaRPr lang="en-US" sz="1400" dirty="0"/>
          </a:p>
        </p:txBody>
      </p:sp>
      <p:pic>
        <p:nvPicPr>
          <p:cNvPr id="16" name="Image 15" descr="H_CF_=_10Dq*Oppt.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4066" y="4841788"/>
            <a:ext cx="2637781" cy="215997"/>
          </a:xfrm>
          <a:prstGeom prst="rect">
            <a:avLst/>
          </a:prstGeom>
        </p:spPr>
      </p:pic>
      <p:sp>
        <p:nvSpPr>
          <p:cNvPr id="5" name="Espace réservé du pied de page 4"/>
          <p:cNvSpPr>
            <a:spLocks noGrp="1"/>
          </p:cNvSpPr>
          <p:nvPr>
            <p:ph type="ftr" sz="quarter" idx="11"/>
          </p:nvPr>
        </p:nvSpPr>
        <p:spPr/>
        <p:txBody>
          <a:bodyPr/>
          <a:lstStyle/>
          <a:p>
            <a:r>
              <a:rPr lang="fr-FR" smtClean="0"/>
              <a:t>Heidelberg 2019</a:t>
            </a:r>
            <a:endParaRPr lang="fr-FR"/>
          </a:p>
        </p:txBody>
      </p:sp>
      <p:sp>
        <p:nvSpPr>
          <p:cNvPr id="8" name="Espace réservé du numéro de diapositive 7"/>
          <p:cNvSpPr>
            <a:spLocks noGrp="1"/>
          </p:cNvSpPr>
          <p:nvPr>
            <p:ph type="sldNum" sz="quarter" idx="12"/>
          </p:nvPr>
        </p:nvSpPr>
        <p:spPr/>
        <p:txBody>
          <a:bodyPr/>
          <a:lstStyle/>
          <a:p>
            <a:fld id="{176E461C-690C-4845-9B04-7B257E2F9D58}" type="slidenum">
              <a:rPr lang="fr-FR" smtClean="0"/>
              <a:t>28</a:t>
            </a:fld>
            <a:endParaRPr lang="fr-FR"/>
          </a:p>
        </p:txBody>
      </p:sp>
    </p:spTree>
    <p:extLst>
      <p:ext uri="{BB962C8B-B14F-4D97-AF65-F5344CB8AC3E}">
        <p14:creationId xmlns:p14="http://schemas.microsoft.com/office/powerpoint/2010/main" val="36100826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tIns="36000" bIns="36000">
            <a:normAutofit/>
          </a:bodyPr>
          <a:lstStyle/>
          <a:p>
            <a:r>
              <a:rPr lang="en-US" sz="2400" b="1" i="1" dirty="0" smtClean="0">
                <a:solidFill>
                  <a:srgbClr val="0000FF"/>
                </a:solidFill>
                <a:latin typeface="Arial"/>
                <a:cs typeface="Arial"/>
              </a:rPr>
              <a:t>Crystal field</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944033" y="1590675"/>
            <a:ext cx="6813550" cy="4902200"/>
          </a:xfrm>
        </p:spPr>
        <p:txBody>
          <a:bodyPr>
            <a:noAutofit/>
          </a:bodyPr>
          <a:lstStyle/>
          <a:p>
            <a:pPr>
              <a:buFont typeface="+mj-lt"/>
              <a:buAutoNum type="arabicPeriod"/>
            </a:pPr>
            <a:r>
              <a:rPr lang="en-US" sz="1800" dirty="0" smtClean="0">
                <a:solidFill>
                  <a:schemeClr val="bg1">
                    <a:lumMod val="75000"/>
                  </a:schemeClr>
                </a:solidFill>
                <a:latin typeface="Arial"/>
                <a:cs typeface="Arial"/>
              </a:rPr>
              <a:t>Introduction / Definition</a:t>
            </a:r>
          </a:p>
          <a:p>
            <a:pPr>
              <a:buFont typeface="+mj-lt"/>
              <a:buAutoNum type="arabicPeriod"/>
            </a:pPr>
            <a:r>
              <a:rPr lang="en-US" sz="1800" dirty="0" smtClean="0">
                <a:solidFill>
                  <a:schemeClr val="bg1">
                    <a:lumMod val="75000"/>
                  </a:schemeClr>
                </a:solidFill>
                <a:latin typeface="Arial"/>
                <a:cs typeface="Arial"/>
              </a:rPr>
              <a:t>One electron (3d electron)</a:t>
            </a:r>
          </a:p>
          <a:p>
            <a:pPr marL="0" indent="0">
              <a:buNone/>
            </a:pPr>
            <a:endParaRPr lang="en-US" sz="1800" dirty="0" smtClean="0">
              <a:latin typeface="Arial"/>
              <a:cs typeface="Arial"/>
            </a:endParaRPr>
          </a:p>
          <a:p>
            <a:pPr>
              <a:buFont typeface="+mj-lt"/>
              <a:buAutoNum type="arabicPeriod"/>
            </a:pPr>
            <a:r>
              <a:rPr lang="en-US" sz="1800" b="1" dirty="0" smtClean="0">
                <a:solidFill>
                  <a:srgbClr val="0000FF"/>
                </a:solidFill>
                <a:latin typeface="Arial"/>
                <a:cs typeface="Arial"/>
              </a:rPr>
              <a:t>Multi-electrons ion (3d electrons)</a:t>
            </a:r>
          </a:p>
          <a:p>
            <a:pPr marL="800100" lvl="1" indent="-342900">
              <a:buFont typeface="Arial"/>
              <a:buAutoNum type="arabicPeriod"/>
            </a:pPr>
            <a:r>
              <a:rPr lang="en-US" sz="1600" dirty="0"/>
              <a:t>The spherical ion : </a:t>
            </a:r>
            <a:endParaRPr lang="en-US" sz="1600" dirty="0" smtClean="0"/>
          </a:p>
          <a:p>
            <a:pPr marL="1200150" lvl="2" indent="-342900">
              <a:buFont typeface="Arial"/>
              <a:buAutoNum type="arabicPeriod"/>
            </a:pPr>
            <a:r>
              <a:rPr lang="en-US" sz="1200" dirty="0" smtClean="0"/>
              <a:t>Configuration</a:t>
            </a:r>
          </a:p>
          <a:p>
            <a:pPr marL="1200150" lvl="2" indent="-342900">
              <a:buFont typeface="Arial"/>
              <a:buAutoNum type="arabicPeriod"/>
            </a:pPr>
            <a:r>
              <a:rPr lang="en-US" sz="1200" dirty="0" smtClean="0"/>
              <a:t>Hamiltonian</a:t>
            </a:r>
          </a:p>
          <a:p>
            <a:pPr marL="1200150" lvl="2" indent="-342900">
              <a:buFont typeface="Arial"/>
              <a:buAutoNum type="arabicPeriod"/>
            </a:pPr>
            <a:r>
              <a:rPr lang="en-US" sz="1200" dirty="0" smtClean="0"/>
              <a:t> </a:t>
            </a:r>
            <a:r>
              <a:rPr lang="en-US" sz="1200" dirty="0"/>
              <a:t>|(L,S),J&gt; basis </a:t>
            </a:r>
            <a:r>
              <a:rPr lang="en-US" sz="1200" dirty="0" smtClean="0"/>
              <a:t>function</a:t>
            </a:r>
          </a:p>
          <a:p>
            <a:pPr marL="1200150" lvl="2" indent="-342900">
              <a:buFont typeface="Arial"/>
              <a:buAutoNum type="arabicPeriod"/>
            </a:pPr>
            <a:r>
              <a:rPr lang="en-US" sz="1200" dirty="0" smtClean="0"/>
              <a:t>Spectroscopic terms</a:t>
            </a:r>
            <a:endParaRPr lang="en-US" sz="1600" dirty="0" smtClean="0">
              <a:latin typeface="Arial"/>
              <a:cs typeface="Arial"/>
            </a:endParaRPr>
          </a:p>
          <a:p>
            <a:pPr marL="800100" lvl="1" indent="-342900">
              <a:buAutoNum type="arabicPeriod"/>
            </a:pPr>
            <a:r>
              <a:rPr lang="en-US" sz="1600" dirty="0" smtClean="0"/>
              <a:t>Crystal field</a:t>
            </a:r>
          </a:p>
          <a:p>
            <a:pPr marL="1200150" lvl="2" indent="-342900">
              <a:buFont typeface="Arial"/>
              <a:buAutoNum type="arabicPeriod"/>
            </a:pPr>
            <a:r>
              <a:rPr lang="en-US" sz="1200" dirty="0" smtClean="0"/>
              <a:t>Basis </a:t>
            </a:r>
            <a:r>
              <a:rPr lang="en-US" sz="1200" dirty="0" smtClean="0">
                <a:cs typeface="Arial"/>
              </a:rPr>
              <a:t>functions, </a:t>
            </a:r>
            <a:r>
              <a:rPr lang="en-US" sz="1200" dirty="0" err="1" smtClean="0">
                <a:cs typeface="Arial"/>
              </a:rPr>
              <a:t>hamiltonian</a:t>
            </a:r>
            <a:r>
              <a:rPr lang="en-US" sz="1200" dirty="0" smtClean="0">
                <a:cs typeface="Arial"/>
              </a:rPr>
              <a:t> </a:t>
            </a:r>
            <a:r>
              <a:rPr lang="en-US" sz="1200" dirty="0">
                <a:cs typeface="Arial"/>
              </a:rPr>
              <a:t>and matrix element</a:t>
            </a:r>
          </a:p>
          <a:p>
            <a:pPr marL="1200150" lvl="2" indent="-342900">
              <a:buFont typeface="Arial"/>
              <a:buAutoNum type="arabicPeriod"/>
            </a:pPr>
            <a:r>
              <a:rPr lang="en-US" sz="1200" dirty="0">
                <a:cs typeface="Arial"/>
              </a:rPr>
              <a:t>Energy diagram (Tanabe-Sugano</a:t>
            </a:r>
            <a:r>
              <a:rPr lang="en-US" sz="1200" dirty="0" smtClean="0">
                <a:cs typeface="Arial"/>
              </a:rPr>
              <a:t>)</a:t>
            </a:r>
            <a:endParaRPr lang="en-US" sz="1600" dirty="0" smtClean="0">
              <a:latin typeface="Arial"/>
              <a:cs typeface="Arial"/>
            </a:endParaRPr>
          </a:p>
          <a:p>
            <a:pPr marL="800100" lvl="1" indent="-342900">
              <a:buAutoNum type="arabicPeriod"/>
            </a:pPr>
            <a:r>
              <a:rPr lang="en-US" sz="1600" dirty="0" smtClean="0">
                <a:latin typeface="Arial"/>
                <a:cs typeface="Arial"/>
              </a:rPr>
              <a:t>Core hole spectroscopy : examples</a:t>
            </a:r>
            <a:endParaRPr lang="en-US" sz="1200" dirty="0" smtClean="0">
              <a:latin typeface="Arial"/>
              <a:cs typeface="Arial"/>
            </a:endParaRPr>
          </a:p>
          <a:p>
            <a:pPr marL="1200150" lvl="2" indent="-342900">
              <a:buAutoNum type="arabicPeriod"/>
            </a:pPr>
            <a:r>
              <a:rPr lang="en-US" sz="1200" dirty="0" smtClean="0">
                <a:latin typeface="Arial"/>
                <a:cs typeface="Arial"/>
              </a:rPr>
              <a:t>Spin cross-over</a:t>
            </a:r>
          </a:p>
          <a:p>
            <a:pPr marL="1200150" lvl="2" indent="-342900">
              <a:buAutoNum type="arabicPeriod"/>
            </a:pPr>
            <a:r>
              <a:rPr lang="en-US" sz="1200" dirty="0" smtClean="0">
                <a:latin typeface="Arial"/>
                <a:cs typeface="Arial"/>
              </a:rPr>
              <a:t>The limit of the crystal field model : towards ligand field</a:t>
            </a:r>
            <a:endParaRPr lang="en-US" sz="1200" dirty="0" smtClean="0">
              <a:latin typeface="Arial"/>
              <a:cs typeface="Arial"/>
            </a:endParaRPr>
          </a:p>
          <a:p>
            <a:pPr marL="0" indent="0">
              <a:buNone/>
            </a:pPr>
            <a:endParaRPr lang="en-US" sz="1800" dirty="0" smtClean="0">
              <a:solidFill>
                <a:schemeClr val="bg1">
                  <a:lumMod val="65000"/>
                </a:schemeClr>
              </a:solidFill>
              <a:cs typeface="Arial"/>
            </a:endParaRPr>
          </a:p>
          <a:p>
            <a:pPr>
              <a:buFont typeface="+mj-lt"/>
              <a:buAutoNum type="arabicPeriod"/>
            </a:pPr>
            <a:r>
              <a:rPr lang="en-US" sz="1800" i="1" dirty="0">
                <a:solidFill>
                  <a:schemeClr val="bg1">
                    <a:lumMod val="65000"/>
                  </a:schemeClr>
                </a:solidFill>
                <a:cs typeface="Arial"/>
              </a:rPr>
              <a:t>Crystal field and </a:t>
            </a:r>
            <a:r>
              <a:rPr lang="en-US" sz="1800" i="1" dirty="0" smtClean="0">
                <a:solidFill>
                  <a:schemeClr val="bg1">
                    <a:lumMod val="65000"/>
                  </a:schemeClr>
                </a:solidFill>
                <a:cs typeface="Arial"/>
              </a:rPr>
              <a:t>magnetism</a:t>
            </a:r>
            <a:endParaRPr lang="en-US" sz="1800" dirty="0" smtClean="0">
              <a:solidFill>
                <a:schemeClr val="bg1">
                  <a:lumMod val="65000"/>
                </a:schemeClr>
              </a:solidFill>
              <a:cs typeface="Arial"/>
            </a:endParaRPr>
          </a:p>
        </p:txBody>
      </p:sp>
      <p:sp>
        <p:nvSpPr>
          <p:cNvPr id="6" name="Espace réservé du pied de page 5"/>
          <p:cNvSpPr>
            <a:spLocks noGrp="1"/>
          </p:cNvSpPr>
          <p:nvPr>
            <p:ph type="ftr" sz="quarter" idx="11"/>
          </p:nvPr>
        </p:nvSpPr>
        <p:spPr/>
        <p:txBody>
          <a:bodyPr/>
          <a:lstStyle/>
          <a:p>
            <a:r>
              <a:rPr lang="en-US" smtClean="0"/>
              <a:t>Heidelberg 2019</a:t>
            </a:r>
            <a:endParaRPr lang="en-US"/>
          </a:p>
        </p:txBody>
      </p:sp>
      <p:sp>
        <p:nvSpPr>
          <p:cNvPr id="7" name="Espace réservé du numéro de diapositive 6"/>
          <p:cNvSpPr>
            <a:spLocks noGrp="1"/>
          </p:cNvSpPr>
          <p:nvPr>
            <p:ph type="sldNum" sz="quarter" idx="12"/>
          </p:nvPr>
        </p:nvSpPr>
        <p:spPr/>
        <p:txBody>
          <a:bodyPr/>
          <a:lstStyle/>
          <a:p>
            <a:fld id="{176E461C-690C-4845-9B04-7B257E2F9D58}" type="slidenum">
              <a:rPr lang="en-US" smtClean="0"/>
              <a:t>29</a:t>
            </a:fld>
            <a:endParaRPr lang="en-US"/>
          </a:p>
        </p:txBody>
      </p:sp>
    </p:spTree>
    <p:extLst>
      <p:ext uri="{BB962C8B-B14F-4D97-AF65-F5344CB8AC3E}">
        <p14:creationId xmlns:p14="http://schemas.microsoft.com/office/powerpoint/2010/main" val="297065985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63241"/>
            <a:ext cx="8229600" cy="1143000"/>
          </a:xfrm>
        </p:spPr>
        <p:txBody>
          <a:bodyPr tIns="36000" bIns="36000">
            <a:normAutofit/>
          </a:bodyPr>
          <a:lstStyle/>
          <a:p>
            <a:r>
              <a:rPr lang="en-US" sz="2400" b="1" i="1" dirty="0" smtClean="0">
                <a:solidFill>
                  <a:srgbClr val="0000FF"/>
                </a:solidFill>
                <a:latin typeface="Arial"/>
                <a:cs typeface="Arial"/>
              </a:rPr>
              <a:t>Crystal field : origin</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4138355" y="1127850"/>
            <a:ext cx="4390996" cy="4849993"/>
          </a:xfrm>
        </p:spPr>
        <p:txBody>
          <a:bodyPr>
            <a:normAutofit/>
          </a:bodyPr>
          <a:lstStyle/>
          <a:p>
            <a:pPr marL="0" indent="0" algn="ctr">
              <a:buNone/>
            </a:pPr>
            <a:r>
              <a:rPr lang="en-US" sz="2000" b="1" dirty="0" smtClean="0"/>
              <a:t>Hans Bethe (1906-2005)</a:t>
            </a:r>
          </a:p>
          <a:p>
            <a:pPr marL="0" indent="0" algn="ctr">
              <a:buNone/>
            </a:pPr>
            <a:r>
              <a:rPr lang="en-US" sz="2000" dirty="0"/>
              <a:t>(Nobel Prize in Physics 1967)</a:t>
            </a:r>
            <a:endParaRPr lang="en-US" sz="2000" dirty="0">
              <a:cs typeface="Arial"/>
            </a:endParaRPr>
          </a:p>
          <a:p>
            <a:pPr marL="0" indent="0" algn="ctr">
              <a:buNone/>
            </a:pPr>
            <a:endParaRPr lang="en-US" sz="2000" b="1" dirty="0" smtClean="0"/>
          </a:p>
          <a:p>
            <a:pPr marL="0" indent="0">
              <a:buNone/>
            </a:pPr>
            <a:r>
              <a:rPr lang="en-US" sz="1800" dirty="0" smtClean="0"/>
              <a:t>In 1929 (University of </a:t>
            </a:r>
            <a:r>
              <a:rPr lang="en-US" sz="1800" dirty="0" err="1" smtClean="0"/>
              <a:t>Tübingen</a:t>
            </a:r>
            <a:r>
              <a:rPr lang="en-US" sz="1800" dirty="0" smtClean="0"/>
              <a:t>): Model to explain the properties of </a:t>
            </a:r>
            <a:r>
              <a:rPr lang="en-US" sz="1800" dirty="0" err="1" smtClean="0"/>
              <a:t>NaCl</a:t>
            </a:r>
            <a:r>
              <a:rPr lang="en-US" sz="1800" dirty="0" smtClean="0"/>
              <a:t> crystal.</a:t>
            </a:r>
          </a:p>
          <a:p>
            <a:pPr marL="0" indent="0">
              <a:buNone/>
            </a:pPr>
            <a:endParaRPr lang="en-US" sz="1800" dirty="0" smtClean="0"/>
          </a:p>
          <a:p>
            <a:pPr marL="0" indent="0">
              <a:buNone/>
            </a:pPr>
            <a:r>
              <a:rPr lang="en-US" sz="1800" dirty="0" smtClean="0"/>
              <a:t>Ions are considered to be </a:t>
            </a:r>
            <a:r>
              <a:rPr lang="en-US" sz="1800" dirty="0" err="1" smtClean="0"/>
              <a:t>undeformable</a:t>
            </a:r>
            <a:r>
              <a:rPr lang="en-US" sz="1800" dirty="0" smtClean="0"/>
              <a:t> charged spheres and the interaction between them simply results from the electric potential generated by these charges.</a:t>
            </a:r>
          </a:p>
          <a:p>
            <a:pPr marL="0" indent="0">
              <a:buNone/>
            </a:pPr>
            <a:endParaRPr lang="en-US" sz="1800" dirty="0" smtClean="0"/>
          </a:p>
        </p:txBody>
      </p:sp>
      <p:pic>
        <p:nvPicPr>
          <p:cNvPr id="6" name="Image 5"/>
          <p:cNvPicPr>
            <a:picLocks noChangeAspect="1"/>
          </p:cNvPicPr>
          <p:nvPr/>
        </p:nvPicPr>
        <p:blipFill>
          <a:blip r:embed="rId3"/>
          <a:stretch>
            <a:fillRect/>
          </a:stretch>
        </p:blipFill>
        <p:spPr>
          <a:xfrm rot="5400000">
            <a:off x="-143244" y="2030413"/>
            <a:ext cx="5029200" cy="3162300"/>
          </a:xfrm>
          <a:prstGeom prst="rect">
            <a:avLst/>
          </a:prstGeom>
        </p:spPr>
      </p:pic>
      <p:sp>
        <p:nvSpPr>
          <p:cNvPr id="7" name="Espace réservé du pied de page 6"/>
          <p:cNvSpPr>
            <a:spLocks noGrp="1"/>
          </p:cNvSpPr>
          <p:nvPr>
            <p:ph type="ftr" sz="quarter" idx="11"/>
          </p:nvPr>
        </p:nvSpPr>
        <p:spPr/>
        <p:txBody>
          <a:bodyPr/>
          <a:lstStyle/>
          <a:p>
            <a:r>
              <a:rPr lang="en-US" smtClean="0"/>
              <a:t>Heidelberg 2019</a:t>
            </a:r>
            <a:endParaRPr lang="en-US"/>
          </a:p>
        </p:txBody>
      </p:sp>
      <p:sp>
        <p:nvSpPr>
          <p:cNvPr id="8" name="Espace réservé du numéro de diapositive 7"/>
          <p:cNvSpPr>
            <a:spLocks noGrp="1"/>
          </p:cNvSpPr>
          <p:nvPr>
            <p:ph type="sldNum" sz="quarter" idx="12"/>
          </p:nvPr>
        </p:nvSpPr>
        <p:spPr/>
        <p:txBody>
          <a:bodyPr/>
          <a:lstStyle/>
          <a:p>
            <a:fld id="{176E461C-690C-4845-9B04-7B257E2F9D58}" type="slidenum">
              <a:rPr lang="en-US" smtClean="0"/>
              <a:t>3</a:t>
            </a:fld>
            <a:endParaRPr lang="en-US"/>
          </a:p>
        </p:txBody>
      </p:sp>
    </p:spTree>
    <p:extLst>
      <p:ext uri="{BB962C8B-B14F-4D97-AF65-F5344CB8AC3E}">
        <p14:creationId xmlns:p14="http://schemas.microsoft.com/office/powerpoint/2010/main" val="244784229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539954" y="948944"/>
            <a:ext cx="8248035" cy="1154162"/>
          </a:xfrm>
          <a:prstGeom prst="rect">
            <a:avLst/>
          </a:prstGeom>
          <a:noFill/>
        </p:spPr>
        <p:txBody>
          <a:bodyPr wrap="square" rtlCol="0">
            <a:spAutoFit/>
          </a:bodyPr>
          <a:lstStyle/>
          <a:p>
            <a:pPr marL="285750" indent="-285750">
              <a:buFont typeface="Wingdings" charset="2"/>
              <a:buChar char="Ø"/>
            </a:pPr>
            <a:r>
              <a:rPr lang="en-US" sz="1600" b="1" dirty="0" smtClean="0"/>
              <a:t>Electronic configuration</a:t>
            </a:r>
            <a:r>
              <a:rPr lang="en-US" sz="1600" dirty="0" smtClean="0"/>
              <a:t>:		complete					simplified (open shell)</a:t>
            </a:r>
          </a:p>
          <a:p>
            <a:pPr>
              <a:spcBef>
                <a:spcPts val="600"/>
              </a:spcBef>
            </a:pPr>
            <a:r>
              <a:rPr lang="en-US" sz="1600" dirty="0" smtClean="0"/>
              <a:t>	3d transition metal ions 	</a:t>
            </a:r>
            <a:r>
              <a:rPr lang="en-US" sz="1600" b="1" dirty="0" smtClean="0">
                <a:solidFill>
                  <a:srgbClr val="000000"/>
                </a:solidFill>
              </a:rPr>
              <a:t>1s</a:t>
            </a:r>
            <a:r>
              <a:rPr lang="en-US" sz="1600" b="1" baseline="30000" dirty="0" smtClean="0">
                <a:solidFill>
                  <a:srgbClr val="000000"/>
                </a:solidFill>
              </a:rPr>
              <a:t>2</a:t>
            </a:r>
            <a:r>
              <a:rPr lang="en-US" sz="1600" b="1" dirty="0" smtClean="0">
                <a:solidFill>
                  <a:srgbClr val="000000"/>
                </a:solidFill>
              </a:rPr>
              <a:t>2s</a:t>
            </a:r>
            <a:r>
              <a:rPr lang="en-US" sz="1600" b="1" baseline="30000" dirty="0" smtClean="0">
                <a:solidFill>
                  <a:srgbClr val="000000"/>
                </a:solidFill>
              </a:rPr>
              <a:t>2</a:t>
            </a:r>
            <a:r>
              <a:rPr lang="en-US" sz="1600" b="1" dirty="0" smtClean="0">
                <a:solidFill>
                  <a:srgbClr val="000000"/>
                </a:solidFill>
              </a:rPr>
              <a:t>2p</a:t>
            </a:r>
            <a:r>
              <a:rPr lang="en-US" sz="1600" b="1" baseline="30000" dirty="0" smtClean="0">
                <a:solidFill>
                  <a:srgbClr val="000000"/>
                </a:solidFill>
              </a:rPr>
              <a:t>6</a:t>
            </a:r>
            <a:r>
              <a:rPr lang="en-US" sz="1600" b="1" baseline="30000" dirty="0" smtClean="0">
                <a:solidFill>
                  <a:srgbClr val="FF0000"/>
                </a:solidFill>
              </a:rPr>
              <a:t> </a:t>
            </a:r>
            <a:r>
              <a:rPr lang="en-US" sz="1600" b="1" dirty="0" smtClean="0">
                <a:solidFill>
                  <a:srgbClr val="FF0000"/>
                </a:solidFill>
              </a:rPr>
              <a:t>3d</a:t>
            </a:r>
            <a:r>
              <a:rPr lang="en-US" sz="1600" b="1" baseline="30000" dirty="0" smtClean="0">
                <a:solidFill>
                  <a:srgbClr val="FF0000"/>
                </a:solidFill>
              </a:rPr>
              <a:t>n 						</a:t>
            </a:r>
            <a:r>
              <a:rPr lang="en-US" sz="1600" b="1" dirty="0" smtClean="0">
                <a:solidFill>
                  <a:srgbClr val="FF0000"/>
                </a:solidFill>
              </a:rPr>
              <a:t>3d</a:t>
            </a:r>
            <a:r>
              <a:rPr lang="en-US" sz="1600" b="1" baseline="30000" dirty="0" smtClean="0">
                <a:solidFill>
                  <a:srgbClr val="FF0000"/>
                </a:solidFill>
              </a:rPr>
              <a:t>n </a:t>
            </a:r>
          </a:p>
          <a:p>
            <a:r>
              <a:rPr lang="en-US" sz="1600" dirty="0" smtClean="0"/>
              <a:t>	4f rare earth ions 		</a:t>
            </a:r>
            <a:r>
              <a:rPr lang="en-US" sz="1600" b="1" dirty="0" smtClean="0">
                <a:solidFill>
                  <a:srgbClr val="000000"/>
                </a:solidFill>
              </a:rPr>
              <a:t>1s</a:t>
            </a:r>
            <a:r>
              <a:rPr lang="en-US" sz="1600" b="1" baseline="30000" dirty="0" smtClean="0">
                <a:solidFill>
                  <a:srgbClr val="000000"/>
                </a:solidFill>
              </a:rPr>
              <a:t>2</a:t>
            </a:r>
            <a:r>
              <a:rPr lang="en-US" sz="1600" b="1" dirty="0" smtClean="0">
                <a:solidFill>
                  <a:srgbClr val="000000"/>
                </a:solidFill>
              </a:rPr>
              <a:t>2s</a:t>
            </a:r>
            <a:r>
              <a:rPr lang="en-US" sz="1600" b="1" baseline="30000" dirty="0" smtClean="0">
                <a:solidFill>
                  <a:srgbClr val="000000"/>
                </a:solidFill>
              </a:rPr>
              <a:t>2</a:t>
            </a:r>
            <a:r>
              <a:rPr lang="en-US" sz="1600" b="1" dirty="0" smtClean="0">
                <a:solidFill>
                  <a:srgbClr val="000000"/>
                </a:solidFill>
              </a:rPr>
              <a:t>2p</a:t>
            </a:r>
            <a:r>
              <a:rPr lang="en-US" sz="1600" b="1" baseline="30000" dirty="0" smtClean="0">
                <a:solidFill>
                  <a:srgbClr val="000000"/>
                </a:solidFill>
              </a:rPr>
              <a:t>6</a:t>
            </a:r>
            <a:r>
              <a:rPr lang="en-US" sz="1600" b="1" dirty="0" smtClean="0">
                <a:solidFill>
                  <a:srgbClr val="000000"/>
                </a:solidFill>
              </a:rPr>
              <a:t>3s</a:t>
            </a:r>
            <a:r>
              <a:rPr lang="en-US" sz="1600" b="1" baseline="30000" dirty="0" smtClean="0">
                <a:solidFill>
                  <a:srgbClr val="000000"/>
                </a:solidFill>
              </a:rPr>
              <a:t>2</a:t>
            </a:r>
            <a:r>
              <a:rPr lang="en-US" sz="1600" b="1" dirty="0" smtClean="0">
                <a:solidFill>
                  <a:srgbClr val="000000"/>
                </a:solidFill>
              </a:rPr>
              <a:t>3p</a:t>
            </a:r>
            <a:r>
              <a:rPr lang="en-US" sz="1600" b="1" baseline="30000" dirty="0" smtClean="0">
                <a:solidFill>
                  <a:srgbClr val="000000"/>
                </a:solidFill>
              </a:rPr>
              <a:t>6</a:t>
            </a:r>
            <a:r>
              <a:rPr lang="en-US" sz="1600" b="1" dirty="0" smtClean="0">
                <a:solidFill>
                  <a:srgbClr val="000000"/>
                </a:solidFill>
              </a:rPr>
              <a:t>3d</a:t>
            </a:r>
            <a:r>
              <a:rPr lang="en-US" sz="1600" b="1" baseline="30000" dirty="0" smtClean="0">
                <a:solidFill>
                  <a:srgbClr val="000000"/>
                </a:solidFill>
              </a:rPr>
              <a:t>10</a:t>
            </a:r>
            <a:r>
              <a:rPr lang="en-US" sz="1600" b="1" baseline="30000" dirty="0" smtClean="0">
                <a:solidFill>
                  <a:srgbClr val="FF0000"/>
                </a:solidFill>
              </a:rPr>
              <a:t> </a:t>
            </a:r>
            <a:r>
              <a:rPr lang="en-US" sz="1600" b="1" dirty="0" smtClean="0">
                <a:solidFill>
                  <a:srgbClr val="FF0000"/>
                </a:solidFill>
              </a:rPr>
              <a:t>4f</a:t>
            </a:r>
            <a:r>
              <a:rPr lang="en-US" sz="1600" b="1" baseline="30000" dirty="0" smtClean="0">
                <a:solidFill>
                  <a:srgbClr val="FF0000"/>
                </a:solidFill>
              </a:rPr>
              <a:t>n 			</a:t>
            </a:r>
            <a:r>
              <a:rPr lang="en-US" sz="1600" b="1" dirty="0" smtClean="0">
                <a:solidFill>
                  <a:srgbClr val="FF0000"/>
                </a:solidFill>
              </a:rPr>
              <a:t>4f</a:t>
            </a:r>
            <a:r>
              <a:rPr lang="en-US" sz="1600" b="1" baseline="30000" dirty="0" smtClean="0">
                <a:solidFill>
                  <a:srgbClr val="FF0000"/>
                </a:solidFill>
              </a:rPr>
              <a:t>n</a:t>
            </a:r>
            <a:endParaRPr lang="en-US" sz="1600" dirty="0" smtClean="0"/>
          </a:p>
          <a:p>
            <a:endParaRPr lang="en-US" sz="1600" dirty="0"/>
          </a:p>
        </p:txBody>
      </p:sp>
      <p:sp>
        <p:nvSpPr>
          <p:cNvPr id="5" name="ZoneTexte 3"/>
          <p:cNvSpPr txBox="1"/>
          <p:nvPr/>
        </p:nvSpPr>
        <p:spPr>
          <a:xfrm>
            <a:off x="268056" y="143926"/>
            <a:ext cx="6952673" cy="400099"/>
          </a:xfrm>
          <a:prstGeom prst="rect">
            <a:avLst/>
          </a:prstGeom>
          <a:noFill/>
          <a:ln>
            <a:noFill/>
          </a:ln>
        </p:spPr>
        <p:txBody>
          <a:bodyPr wrap="square" lIns="91428" tIns="45715" rIns="91428" bIns="45715" rtlCol="0">
            <a:spAutoFit/>
          </a:bodyPr>
          <a:lstStyle/>
          <a:p>
            <a:r>
              <a:rPr lang="en-US" sz="2000" b="1" smtClean="0">
                <a:solidFill>
                  <a:schemeClr val="bg1"/>
                </a:solidFill>
                <a:latin typeface="Century Gothic"/>
                <a:cs typeface="Century Gothic"/>
              </a:rPr>
              <a:t>Example of term splitting</a:t>
            </a:r>
            <a:endParaRPr lang="en-US" sz="2000" b="1">
              <a:solidFill>
                <a:schemeClr val="bg1"/>
              </a:solidFill>
              <a:latin typeface="Century Gothic"/>
              <a:cs typeface="Century Gothic"/>
            </a:endParaRPr>
          </a:p>
        </p:txBody>
      </p:sp>
      <p:sp>
        <p:nvSpPr>
          <p:cNvPr id="6" name="TextBox 5"/>
          <p:cNvSpPr txBox="1"/>
          <p:nvPr/>
        </p:nvSpPr>
        <p:spPr>
          <a:xfrm>
            <a:off x="539955" y="2008430"/>
            <a:ext cx="184666" cy="338554"/>
          </a:xfrm>
          <a:prstGeom prst="rect">
            <a:avLst/>
          </a:prstGeom>
          <a:noFill/>
        </p:spPr>
        <p:txBody>
          <a:bodyPr wrap="none" rtlCol="0">
            <a:spAutoFit/>
          </a:bodyPr>
          <a:lstStyle/>
          <a:p>
            <a:endParaRPr lang="en-US" sz="1600">
              <a:latin typeface="Arial"/>
              <a:ea typeface="Century Gothic" charset="0"/>
              <a:cs typeface="Arial"/>
            </a:endParaRPr>
          </a:p>
        </p:txBody>
      </p:sp>
      <p:sp>
        <p:nvSpPr>
          <p:cNvPr id="7" name="Rectangle 6"/>
          <p:cNvSpPr/>
          <p:nvPr/>
        </p:nvSpPr>
        <p:spPr>
          <a:xfrm>
            <a:off x="539955" y="2139252"/>
            <a:ext cx="4237057" cy="1692771"/>
          </a:xfrm>
          <a:prstGeom prst="rect">
            <a:avLst/>
          </a:prstGeom>
        </p:spPr>
        <p:txBody>
          <a:bodyPr wrap="none">
            <a:spAutoFit/>
          </a:bodyPr>
          <a:lstStyle/>
          <a:p>
            <a:pPr marL="285750" indent="-285750">
              <a:buFont typeface="Wingdings" charset="2"/>
              <a:buChar char="Ø"/>
            </a:pPr>
            <a:r>
              <a:rPr lang="en-US" sz="1600" dirty="0" smtClean="0">
                <a:latin typeface="Arial"/>
                <a:ea typeface="Century Gothic" charset="0"/>
                <a:cs typeface="Arial"/>
              </a:rPr>
              <a:t>Many possibility of filling of the 3d orbitals</a:t>
            </a:r>
          </a:p>
          <a:p>
            <a:r>
              <a:rPr lang="en-US" sz="1400" dirty="0" smtClean="0">
                <a:latin typeface="Arial"/>
                <a:ea typeface="Century Gothic" charset="0"/>
                <a:cs typeface="Arial"/>
              </a:rPr>
              <a:t>	2</a:t>
            </a:r>
            <a:r>
              <a:rPr lang="en-US" sz="1400" dirty="0" smtClean="0">
                <a:latin typeface="MT Extra" charset="2"/>
                <a:ea typeface="Century Gothic" charset="0"/>
                <a:cs typeface="MT Extra" charset="2"/>
              </a:rPr>
              <a:t>l</a:t>
            </a:r>
            <a:r>
              <a:rPr lang="en-US" sz="1400" dirty="0" smtClean="0">
                <a:latin typeface="Arial"/>
                <a:ea typeface="Century Gothic" charset="0"/>
                <a:cs typeface="Arial"/>
              </a:rPr>
              <a:t>+1=5 </a:t>
            </a:r>
            <a:r>
              <a:rPr lang="en-US" sz="1400" dirty="0" smtClean="0">
                <a:ea typeface="Century Gothic" charset="0"/>
                <a:cs typeface="Arial"/>
              </a:rPr>
              <a:t>|</a:t>
            </a:r>
            <a:r>
              <a:rPr lang="en-US" sz="1400" dirty="0" err="1" smtClean="0">
                <a:latin typeface="MT Extra" charset="2"/>
                <a:ea typeface="Century Gothic" charset="0"/>
                <a:cs typeface="MT Extra" charset="2"/>
              </a:rPr>
              <a:t>l</a:t>
            </a:r>
            <a:r>
              <a:rPr lang="en-US" sz="1400" dirty="0" err="1" smtClean="0">
                <a:ea typeface="Century Gothic" charset="0"/>
                <a:cs typeface="Arial"/>
              </a:rPr>
              <a:t>,m</a:t>
            </a:r>
            <a:r>
              <a:rPr lang="en-US" sz="1400" baseline="-25000" dirty="0" err="1" smtClean="0">
                <a:latin typeface="MT Extra" charset="2"/>
                <a:ea typeface="Century Gothic" charset="0"/>
                <a:cs typeface="MT Extra" charset="2"/>
              </a:rPr>
              <a:t>l</a:t>
            </a:r>
            <a:r>
              <a:rPr lang="en-US" sz="1400" dirty="0" smtClean="0">
                <a:ea typeface="Century Gothic" charset="0"/>
                <a:cs typeface="Arial"/>
              </a:rPr>
              <a:t>&gt; </a:t>
            </a:r>
            <a:r>
              <a:rPr lang="en-US" sz="1400" dirty="0" smtClean="0">
                <a:latin typeface="Arial"/>
                <a:ea typeface="Century Gothic" charset="0"/>
                <a:cs typeface="Arial"/>
              </a:rPr>
              <a:t>angular functions</a:t>
            </a:r>
          </a:p>
          <a:p>
            <a:r>
              <a:rPr lang="en-US" sz="1400" dirty="0" smtClean="0">
                <a:ea typeface="Century Gothic" charset="0"/>
                <a:cs typeface="Arial"/>
              </a:rPr>
              <a:t>	2s+1=5 |</a:t>
            </a:r>
            <a:r>
              <a:rPr lang="en-US" sz="1400" dirty="0" err="1" smtClean="0">
                <a:ea typeface="Century Gothic" charset="0"/>
                <a:cs typeface="Arial"/>
              </a:rPr>
              <a:t>sm</a:t>
            </a:r>
            <a:r>
              <a:rPr lang="en-US" sz="1400" baseline="-25000" dirty="0" err="1" smtClean="0">
                <a:ea typeface="Century Gothic" charset="0"/>
                <a:cs typeface="Arial"/>
              </a:rPr>
              <a:t>s</a:t>
            </a:r>
            <a:r>
              <a:rPr lang="en-US" sz="1400" dirty="0" smtClean="0">
                <a:ea typeface="Century Gothic" charset="0"/>
                <a:cs typeface="Arial"/>
              </a:rPr>
              <a:t>&gt; spin functions</a:t>
            </a:r>
          </a:p>
          <a:p>
            <a:endParaRPr lang="en-US" sz="1400" dirty="0" smtClean="0">
              <a:ea typeface="Century Gothic" charset="0"/>
              <a:cs typeface="Arial"/>
            </a:endParaRPr>
          </a:p>
          <a:p>
            <a:r>
              <a:rPr lang="en-US" sz="1400" dirty="0" smtClean="0">
                <a:ea typeface="Century Gothic" charset="0"/>
                <a:cs typeface="Arial"/>
              </a:rPr>
              <a:t>	</a:t>
            </a:r>
            <a:r>
              <a:rPr lang="en-US" sz="1400" dirty="0" err="1" smtClean="0">
                <a:ea typeface="Century Gothic" charset="0"/>
                <a:cs typeface="Arial"/>
              </a:rPr>
              <a:t>Nb</a:t>
            </a:r>
            <a:r>
              <a:rPr lang="en-US" sz="1400" dirty="0" smtClean="0">
                <a:ea typeface="Century Gothic" charset="0"/>
                <a:cs typeface="Arial"/>
              </a:rPr>
              <a:t> states = </a:t>
            </a:r>
            <a:r>
              <a:rPr lang="en-US" sz="1400" dirty="0" smtClean="0"/>
              <a:t>C</a:t>
            </a:r>
            <a:r>
              <a:rPr lang="en-US" sz="1400" baseline="30000" dirty="0" smtClean="0"/>
              <a:t>n</a:t>
            </a:r>
            <a:r>
              <a:rPr lang="en-US" sz="1400" baseline="-25000" dirty="0" smtClean="0"/>
              <a:t>10</a:t>
            </a:r>
            <a:r>
              <a:rPr lang="en-US" sz="1400" dirty="0" smtClean="0"/>
              <a:t> =  </a:t>
            </a:r>
            <a:endParaRPr lang="en-US" sz="1400" dirty="0" smtClean="0">
              <a:ea typeface="Century Gothic" charset="0"/>
              <a:cs typeface="Arial"/>
            </a:endParaRPr>
          </a:p>
          <a:p>
            <a:endParaRPr lang="en-US" sz="1600" dirty="0" smtClean="0">
              <a:latin typeface="Arial"/>
              <a:ea typeface="Century Gothic" charset="0"/>
              <a:cs typeface="Arial"/>
            </a:endParaRPr>
          </a:p>
          <a:p>
            <a:r>
              <a:rPr lang="en-US" sz="1600" dirty="0" smtClean="0">
                <a:latin typeface="Arial"/>
                <a:ea typeface="Century Gothic" charset="0"/>
                <a:cs typeface="Arial"/>
              </a:rPr>
              <a:t>	Degeneracy = </a:t>
            </a:r>
            <a:r>
              <a:rPr lang="en-US" sz="1600" b="1" dirty="0" err="1" smtClean="0">
                <a:solidFill>
                  <a:srgbClr val="FF0000"/>
                </a:solidFill>
                <a:latin typeface="Arial"/>
                <a:ea typeface="Century Gothic" charset="0"/>
                <a:cs typeface="Arial"/>
              </a:rPr>
              <a:t>multiplets</a:t>
            </a:r>
            <a:endParaRPr lang="en-US" sz="1600" b="1" dirty="0" smtClean="0">
              <a:solidFill>
                <a:srgbClr val="FF0000"/>
              </a:solidFill>
              <a:latin typeface="Arial"/>
              <a:ea typeface="Century Gothic" charset="0"/>
              <a:cs typeface="Arial"/>
            </a:endParaRPr>
          </a:p>
        </p:txBody>
      </p:sp>
      <p:sp>
        <p:nvSpPr>
          <p:cNvPr id="64" name="Titre 1"/>
          <p:cNvSpPr>
            <a:spLocks noGrp="1"/>
          </p:cNvSpPr>
          <p:nvPr>
            <p:ph type="title"/>
          </p:nvPr>
        </p:nvSpPr>
        <p:spPr>
          <a:xfrm>
            <a:off x="457200" y="-226830"/>
            <a:ext cx="8229600" cy="1143000"/>
          </a:xfrm>
        </p:spPr>
        <p:txBody>
          <a:bodyPr tIns="0" bIns="0">
            <a:normAutofit/>
          </a:bodyPr>
          <a:lstStyle/>
          <a:p>
            <a:r>
              <a:rPr lang="en-US" sz="2400" b="1" i="1" smtClean="0">
                <a:solidFill>
                  <a:srgbClr val="0000FF"/>
                </a:solidFill>
                <a:latin typeface="Arial"/>
                <a:cs typeface="Arial"/>
              </a:rPr>
              <a:t>Multi-electrons ions : configuration</a:t>
            </a:r>
            <a:endParaRPr lang="en-US" sz="2400" b="1" i="1">
              <a:solidFill>
                <a:srgbClr val="0000FF"/>
              </a:solidFill>
              <a:latin typeface="Arial"/>
              <a:cs typeface="Arial"/>
            </a:endParaRPr>
          </a:p>
        </p:txBody>
      </p:sp>
      <p:grpSp>
        <p:nvGrpSpPr>
          <p:cNvPr id="40" name="Grouper 39"/>
          <p:cNvGrpSpPr/>
          <p:nvPr/>
        </p:nvGrpSpPr>
        <p:grpSpPr>
          <a:xfrm>
            <a:off x="4708049" y="4908621"/>
            <a:ext cx="3633063" cy="1525626"/>
            <a:chOff x="5053737" y="2531577"/>
            <a:chExt cx="3633063" cy="1525626"/>
          </a:xfrm>
        </p:grpSpPr>
        <p:grpSp>
          <p:nvGrpSpPr>
            <p:cNvPr id="21" name="Group 20"/>
            <p:cNvGrpSpPr/>
            <p:nvPr/>
          </p:nvGrpSpPr>
          <p:grpSpPr>
            <a:xfrm>
              <a:off x="7183715" y="2864904"/>
              <a:ext cx="315431" cy="311323"/>
              <a:chOff x="6624082" y="1691421"/>
              <a:chExt cx="315431" cy="311323"/>
            </a:xfrm>
          </p:grpSpPr>
          <p:cxnSp>
            <p:nvCxnSpPr>
              <p:cNvPr id="16" name="Straight Arrow Connector 15"/>
              <p:cNvCxnSpPr/>
              <p:nvPr/>
            </p:nvCxnSpPr>
            <p:spPr>
              <a:xfrm flipV="1">
                <a:off x="6624082" y="169142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939513" y="1694967"/>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5219964" y="3520871"/>
              <a:ext cx="1623227" cy="3549"/>
              <a:chOff x="6492947" y="1899033"/>
              <a:chExt cx="1623227" cy="3549"/>
            </a:xfrm>
          </p:grpSpPr>
          <p:cxnSp>
            <p:nvCxnSpPr>
              <p:cNvPr id="10" name="Straight Connector 9"/>
              <p:cNvCxnSpPr/>
              <p:nvPr/>
            </p:nvCxnSpPr>
            <p:spPr>
              <a:xfrm>
                <a:off x="6492947" y="189903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836731" y="190257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173426" y="189903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524298" y="1902582"/>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853904" y="1899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7183715" y="3324495"/>
              <a:ext cx="662457" cy="307778"/>
              <a:chOff x="6624082" y="1691420"/>
              <a:chExt cx="662457" cy="307778"/>
            </a:xfrm>
          </p:grpSpPr>
          <p:cxnSp>
            <p:nvCxnSpPr>
              <p:cNvPr id="23" name="Straight Arrow Connector 22"/>
              <p:cNvCxnSpPr/>
              <p:nvPr/>
            </p:nvCxnSpPr>
            <p:spPr>
              <a:xfrm flipV="1">
                <a:off x="6624082" y="169142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7286539" y="1691420"/>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7200074" y="3732809"/>
              <a:ext cx="1018796" cy="307777"/>
              <a:chOff x="6624082" y="1691421"/>
              <a:chExt cx="1018796" cy="307777"/>
            </a:xfrm>
          </p:grpSpPr>
          <p:cxnSp>
            <p:nvCxnSpPr>
              <p:cNvPr id="26" name="Straight Arrow Connector 25"/>
              <p:cNvCxnSpPr/>
              <p:nvPr/>
            </p:nvCxnSpPr>
            <p:spPr>
              <a:xfrm flipV="1">
                <a:off x="6624082" y="169142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7642878" y="169142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5323630" y="2918850"/>
              <a:ext cx="88607" cy="311323"/>
              <a:chOff x="6624082" y="1691421"/>
              <a:chExt cx="88607" cy="311323"/>
            </a:xfrm>
          </p:grpSpPr>
          <p:cxnSp>
            <p:nvCxnSpPr>
              <p:cNvPr id="30" name="Straight Arrow Connector 29"/>
              <p:cNvCxnSpPr/>
              <p:nvPr/>
            </p:nvCxnSpPr>
            <p:spPr>
              <a:xfrm flipV="1">
                <a:off x="6624082" y="169142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0800000" flipV="1">
                <a:off x="6712689" y="1694967"/>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5323630" y="3359971"/>
              <a:ext cx="317208" cy="320486"/>
              <a:chOff x="6624082" y="1691421"/>
              <a:chExt cx="99130" cy="320486"/>
            </a:xfrm>
          </p:grpSpPr>
          <p:cxnSp>
            <p:nvCxnSpPr>
              <p:cNvPr id="33" name="Straight Arrow Connector 32"/>
              <p:cNvCxnSpPr/>
              <p:nvPr/>
            </p:nvCxnSpPr>
            <p:spPr>
              <a:xfrm flipV="1">
                <a:off x="6624082" y="169142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rot="10800000" flipV="1">
                <a:off x="6723212" y="1704130"/>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7" name="Group 19"/>
            <p:cNvGrpSpPr/>
            <p:nvPr/>
          </p:nvGrpSpPr>
          <p:grpSpPr>
            <a:xfrm>
              <a:off x="5219964" y="3920157"/>
              <a:ext cx="1623227" cy="3549"/>
              <a:chOff x="6492947" y="1899033"/>
              <a:chExt cx="1623227" cy="3549"/>
            </a:xfrm>
          </p:grpSpPr>
          <p:cxnSp>
            <p:nvCxnSpPr>
              <p:cNvPr id="68" name="Straight Connector 9"/>
              <p:cNvCxnSpPr/>
              <p:nvPr/>
            </p:nvCxnSpPr>
            <p:spPr>
              <a:xfrm>
                <a:off x="6492947" y="189903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10"/>
              <p:cNvCxnSpPr/>
              <p:nvPr/>
            </p:nvCxnSpPr>
            <p:spPr>
              <a:xfrm>
                <a:off x="6836731" y="190257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11"/>
              <p:cNvCxnSpPr/>
              <p:nvPr/>
            </p:nvCxnSpPr>
            <p:spPr>
              <a:xfrm>
                <a:off x="7173426" y="189903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12"/>
              <p:cNvCxnSpPr/>
              <p:nvPr/>
            </p:nvCxnSpPr>
            <p:spPr>
              <a:xfrm>
                <a:off x="7524298" y="1902582"/>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13"/>
              <p:cNvCxnSpPr/>
              <p:nvPr/>
            </p:nvCxnSpPr>
            <p:spPr>
              <a:xfrm>
                <a:off x="7853904" y="1899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4" name="Group 19"/>
            <p:cNvGrpSpPr/>
            <p:nvPr/>
          </p:nvGrpSpPr>
          <p:grpSpPr>
            <a:xfrm>
              <a:off x="5053737" y="2531577"/>
              <a:ext cx="1791175" cy="542935"/>
              <a:chOff x="6326720" y="1359647"/>
              <a:chExt cx="1791175" cy="542935"/>
            </a:xfrm>
          </p:grpSpPr>
          <p:cxnSp>
            <p:nvCxnSpPr>
              <p:cNvPr id="75" name="Straight Connector 9"/>
              <p:cNvCxnSpPr/>
              <p:nvPr/>
            </p:nvCxnSpPr>
            <p:spPr>
              <a:xfrm>
                <a:off x="6492947" y="189903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10"/>
              <p:cNvCxnSpPr/>
              <p:nvPr/>
            </p:nvCxnSpPr>
            <p:spPr>
              <a:xfrm>
                <a:off x="6836731" y="190257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11"/>
              <p:cNvCxnSpPr/>
              <p:nvPr/>
            </p:nvCxnSpPr>
            <p:spPr>
              <a:xfrm>
                <a:off x="7173426" y="189903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2"/>
              <p:cNvCxnSpPr/>
              <p:nvPr/>
            </p:nvCxnSpPr>
            <p:spPr>
              <a:xfrm>
                <a:off x="7524298" y="1902582"/>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13"/>
              <p:cNvCxnSpPr/>
              <p:nvPr/>
            </p:nvCxnSpPr>
            <p:spPr>
              <a:xfrm>
                <a:off x="7853904" y="1899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TextBox 18"/>
              <p:cNvSpPr txBox="1"/>
              <p:nvPr/>
            </p:nvSpPr>
            <p:spPr>
              <a:xfrm>
                <a:off x="6326720" y="1359647"/>
                <a:ext cx="1791175" cy="276999"/>
              </a:xfrm>
              <a:prstGeom prst="rect">
                <a:avLst/>
              </a:prstGeom>
              <a:noFill/>
            </p:spPr>
            <p:txBody>
              <a:bodyPr wrap="none" rtlCol="0">
                <a:spAutoFit/>
              </a:bodyPr>
              <a:lstStyle/>
              <a:p>
                <a:r>
                  <a:rPr lang="en-US" sz="1200" smtClean="0">
                    <a:latin typeface="Century Gothic" charset="0"/>
                    <a:ea typeface="Century Gothic" charset="0"/>
                    <a:cs typeface="Century Gothic" charset="0"/>
                  </a:rPr>
                  <a:t>m</a:t>
                </a:r>
                <a:r>
                  <a:rPr lang="en-US" sz="1200" baseline="-25000" smtClean="0">
                    <a:latin typeface="Century Gothic" charset="0"/>
                    <a:ea typeface="Century Gothic" charset="0"/>
                    <a:cs typeface="Century Gothic" charset="0"/>
                  </a:rPr>
                  <a:t>l</a:t>
                </a:r>
                <a:r>
                  <a:rPr lang="en-US" sz="1200" smtClean="0">
                    <a:latin typeface="Century Gothic" charset="0"/>
                    <a:ea typeface="Century Gothic" charset="0"/>
                    <a:cs typeface="Century Gothic" charset="0"/>
                  </a:rPr>
                  <a:t>=-2    -1     0     1     2</a:t>
                </a:r>
                <a:endParaRPr lang="en-US" sz="1200">
                  <a:latin typeface="Century Gothic" charset="0"/>
                  <a:ea typeface="Century Gothic" charset="0"/>
                  <a:cs typeface="Century Gothic" charset="0"/>
                </a:endParaRPr>
              </a:p>
            </p:txBody>
          </p:sp>
        </p:grpSp>
        <p:grpSp>
          <p:nvGrpSpPr>
            <p:cNvPr id="81" name="Group 19"/>
            <p:cNvGrpSpPr/>
            <p:nvPr/>
          </p:nvGrpSpPr>
          <p:grpSpPr>
            <a:xfrm>
              <a:off x="7028993" y="3060617"/>
              <a:ext cx="1623227" cy="3549"/>
              <a:chOff x="6492947" y="1899033"/>
              <a:chExt cx="1623227" cy="3549"/>
            </a:xfrm>
          </p:grpSpPr>
          <p:cxnSp>
            <p:nvCxnSpPr>
              <p:cNvPr id="82" name="Straight Connector 9"/>
              <p:cNvCxnSpPr/>
              <p:nvPr/>
            </p:nvCxnSpPr>
            <p:spPr>
              <a:xfrm>
                <a:off x="6492947" y="189903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10"/>
              <p:cNvCxnSpPr/>
              <p:nvPr/>
            </p:nvCxnSpPr>
            <p:spPr>
              <a:xfrm>
                <a:off x="6836731" y="190257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11"/>
              <p:cNvCxnSpPr/>
              <p:nvPr/>
            </p:nvCxnSpPr>
            <p:spPr>
              <a:xfrm>
                <a:off x="7173426" y="189903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12"/>
              <p:cNvCxnSpPr/>
              <p:nvPr/>
            </p:nvCxnSpPr>
            <p:spPr>
              <a:xfrm>
                <a:off x="7524298" y="1902582"/>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13"/>
              <p:cNvCxnSpPr/>
              <p:nvPr/>
            </p:nvCxnSpPr>
            <p:spPr>
              <a:xfrm>
                <a:off x="7853904" y="1899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8" name="Group 24"/>
            <p:cNvGrpSpPr/>
            <p:nvPr/>
          </p:nvGrpSpPr>
          <p:grpSpPr>
            <a:xfrm>
              <a:off x="5348691" y="3749426"/>
              <a:ext cx="1018796" cy="307777"/>
              <a:chOff x="6624082" y="1691421"/>
              <a:chExt cx="1018796" cy="307777"/>
            </a:xfrm>
          </p:grpSpPr>
          <p:cxnSp>
            <p:nvCxnSpPr>
              <p:cNvPr id="89" name="Straight Arrow Connector 25"/>
              <p:cNvCxnSpPr/>
              <p:nvPr/>
            </p:nvCxnSpPr>
            <p:spPr>
              <a:xfrm flipV="1">
                <a:off x="6624082" y="169142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26"/>
              <p:cNvCxnSpPr/>
              <p:nvPr/>
            </p:nvCxnSpPr>
            <p:spPr>
              <a:xfrm flipH="1">
                <a:off x="7642878" y="169142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1" name="Group 19"/>
            <p:cNvGrpSpPr/>
            <p:nvPr/>
          </p:nvGrpSpPr>
          <p:grpSpPr>
            <a:xfrm>
              <a:off x="7063573" y="3510525"/>
              <a:ext cx="1623227" cy="3549"/>
              <a:chOff x="6492947" y="1899033"/>
              <a:chExt cx="1623227" cy="3549"/>
            </a:xfrm>
          </p:grpSpPr>
          <p:cxnSp>
            <p:nvCxnSpPr>
              <p:cNvPr id="92" name="Straight Connector 9"/>
              <p:cNvCxnSpPr/>
              <p:nvPr/>
            </p:nvCxnSpPr>
            <p:spPr>
              <a:xfrm>
                <a:off x="6492947" y="189903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10"/>
              <p:cNvCxnSpPr/>
              <p:nvPr/>
            </p:nvCxnSpPr>
            <p:spPr>
              <a:xfrm>
                <a:off x="6836731" y="190257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11"/>
              <p:cNvCxnSpPr/>
              <p:nvPr/>
            </p:nvCxnSpPr>
            <p:spPr>
              <a:xfrm>
                <a:off x="7173426" y="189903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12"/>
              <p:cNvCxnSpPr/>
              <p:nvPr/>
            </p:nvCxnSpPr>
            <p:spPr>
              <a:xfrm>
                <a:off x="7524298" y="1902582"/>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3"/>
              <p:cNvCxnSpPr/>
              <p:nvPr/>
            </p:nvCxnSpPr>
            <p:spPr>
              <a:xfrm>
                <a:off x="7853904" y="1899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4" name="Group 19"/>
            <p:cNvGrpSpPr/>
            <p:nvPr/>
          </p:nvGrpSpPr>
          <p:grpSpPr>
            <a:xfrm>
              <a:off x="7063573" y="3916608"/>
              <a:ext cx="1623227" cy="3549"/>
              <a:chOff x="6492947" y="1899033"/>
              <a:chExt cx="1623227" cy="3549"/>
            </a:xfrm>
          </p:grpSpPr>
          <p:cxnSp>
            <p:nvCxnSpPr>
              <p:cNvPr id="106" name="Straight Connector 9"/>
              <p:cNvCxnSpPr/>
              <p:nvPr/>
            </p:nvCxnSpPr>
            <p:spPr>
              <a:xfrm>
                <a:off x="6492947" y="189903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
              <p:cNvCxnSpPr/>
              <p:nvPr/>
            </p:nvCxnSpPr>
            <p:spPr>
              <a:xfrm>
                <a:off x="6836731" y="190257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1"/>
              <p:cNvCxnSpPr/>
              <p:nvPr/>
            </p:nvCxnSpPr>
            <p:spPr>
              <a:xfrm>
                <a:off x="7173426" y="189903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2"/>
              <p:cNvCxnSpPr/>
              <p:nvPr/>
            </p:nvCxnSpPr>
            <p:spPr>
              <a:xfrm>
                <a:off x="7524298" y="1902582"/>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3"/>
              <p:cNvCxnSpPr/>
              <p:nvPr/>
            </p:nvCxnSpPr>
            <p:spPr>
              <a:xfrm>
                <a:off x="7853904" y="1899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8" name="Accolade fermante 37"/>
          <p:cNvSpPr/>
          <p:nvPr/>
        </p:nvSpPr>
        <p:spPr>
          <a:xfrm>
            <a:off x="3624182" y="2487520"/>
            <a:ext cx="45719" cy="307778"/>
          </a:xfrm>
          <a:prstGeom prst="rightBrace">
            <a:avLst/>
          </a:prstGeom>
          <a:effectLst/>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39" name="Rectangle 38"/>
          <p:cNvSpPr/>
          <p:nvPr/>
        </p:nvSpPr>
        <p:spPr>
          <a:xfrm>
            <a:off x="3624182" y="2487521"/>
            <a:ext cx="1152830" cy="307777"/>
          </a:xfrm>
          <a:prstGeom prst="rect">
            <a:avLst/>
          </a:prstGeom>
        </p:spPr>
        <p:txBody>
          <a:bodyPr wrap="none">
            <a:spAutoFit/>
          </a:bodyPr>
          <a:lstStyle/>
          <a:p>
            <a:r>
              <a:rPr lang="en-US" sz="1400" smtClean="0">
                <a:latin typeface="Arial"/>
                <a:ea typeface="Century Gothic" charset="0"/>
                <a:cs typeface="Arial"/>
              </a:rPr>
              <a:t>10 functions</a:t>
            </a:r>
            <a:endParaRPr lang="en-US" sz="1400">
              <a:latin typeface="Arial"/>
              <a:cs typeface="Arial"/>
            </a:endParaRPr>
          </a:p>
        </p:txBody>
      </p:sp>
      <p:graphicFrame>
        <p:nvGraphicFramePr>
          <p:cNvPr id="42" name="Objet 41"/>
          <p:cNvGraphicFramePr>
            <a:graphicFrameLocks noChangeAspect="1"/>
          </p:cNvGraphicFramePr>
          <p:nvPr>
            <p:extLst>
              <p:ext uri="{D42A27DB-BD31-4B8C-83A1-F6EECF244321}">
                <p14:modId xmlns:p14="http://schemas.microsoft.com/office/powerpoint/2010/main" val="2402910310"/>
              </p:ext>
            </p:extLst>
          </p:nvPr>
        </p:nvGraphicFramePr>
        <p:xfrm>
          <a:off x="2598584" y="2963672"/>
          <a:ext cx="685800" cy="419100"/>
        </p:xfrm>
        <a:graphic>
          <a:graphicData uri="http://schemas.openxmlformats.org/presentationml/2006/ole">
            <mc:AlternateContent xmlns:mc="http://schemas.openxmlformats.org/markup-compatibility/2006">
              <mc:Choice xmlns:v="urn:schemas-microsoft-com:vml" Requires="v">
                <p:oleObj spid="_x0000_s1509" name="…quation" r:id="rId3" imgW="685800" imgH="419100" progId="Equation.3">
                  <p:embed/>
                </p:oleObj>
              </mc:Choice>
              <mc:Fallback>
                <p:oleObj name="…quation" r:id="rId3" imgW="685800" imgH="419100" progId="Equation.3">
                  <p:embed/>
                  <p:pic>
                    <p:nvPicPr>
                      <p:cNvPr id="0" name=""/>
                      <p:cNvPicPr/>
                      <p:nvPr/>
                    </p:nvPicPr>
                    <p:blipFill>
                      <a:blip r:embed="rId4"/>
                      <a:stretch>
                        <a:fillRect/>
                      </a:stretch>
                    </p:blipFill>
                    <p:spPr>
                      <a:xfrm>
                        <a:off x="2598584" y="2963672"/>
                        <a:ext cx="685800" cy="419100"/>
                      </a:xfrm>
                      <a:prstGeom prst="rect">
                        <a:avLst/>
                      </a:prstGeom>
                    </p:spPr>
                  </p:pic>
                </p:oleObj>
              </mc:Fallback>
            </mc:AlternateContent>
          </a:graphicData>
        </a:graphic>
      </p:graphicFrame>
      <p:sp>
        <p:nvSpPr>
          <p:cNvPr id="43" name="Rectangle 42"/>
          <p:cNvSpPr/>
          <p:nvPr/>
        </p:nvSpPr>
        <p:spPr>
          <a:xfrm>
            <a:off x="751334" y="4538607"/>
            <a:ext cx="4572000" cy="830997"/>
          </a:xfrm>
          <a:prstGeom prst="rect">
            <a:avLst/>
          </a:prstGeom>
        </p:spPr>
        <p:txBody>
          <a:bodyPr>
            <a:spAutoFit/>
          </a:bodyPr>
          <a:lstStyle/>
          <a:p>
            <a:r>
              <a:rPr lang="en-US" sz="1600" dirty="0" smtClean="0">
                <a:latin typeface="Arial"/>
                <a:ea typeface="Century Gothic" charset="0"/>
                <a:cs typeface="Arial"/>
              </a:rPr>
              <a:t>Example of a d</a:t>
            </a:r>
            <a:r>
              <a:rPr lang="en-US" sz="1600" baseline="30000" dirty="0" smtClean="0">
                <a:latin typeface="Arial"/>
                <a:ea typeface="Century Gothic" charset="0"/>
                <a:cs typeface="Arial"/>
              </a:rPr>
              <a:t>2</a:t>
            </a:r>
            <a:r>
              <a:rPr lang="en-US" sz="1600" dirty="0" smtClean="0">
                <a:latin typeface="Arial"/>
                <a:ea typeface="Century Gothic" charset="0"/>
                <a:cs typeface="Arial"/>
              </a:rPr>
              <a:t> system (V</a:t>
            </a:r>
            <a:r>
              <a:rPr lang="en-US" sz="1600" baseline="30000" dirty="0" smtClean="0">
                <a:latin typeface="Arial"/>
                <a:ea typeface="Century Gothic" charset="0"/>
                <a:cs typeface="Arial"/>
              </a:rPr>
              <a:t>3+</a:t>
            </a:r>
            <a:r>
              <a:rPr lang="en-US" sz="1600" dirty="0" smtClean="0">
                <a:latin typeface="Arial"/>
                <a:ea typeface="Century Gothic" charset="0"/>
                <a:cs typeface="Arial"/>
              </a:rPr>
              <a:t>, Cr</a:t>
            </a:r>
            <a:r>
              <a:rPr lang="en-US" sz="1600" baseline="30000" dirty="0" smtClean="0">
                <a:latin typeface="Arial"/>
                <a:ea typeface="Century Gothic" charset="0"/>
                <a:cs typeface="Arial"/>
              </a:rPr>
              <a:t>4+</a:t>
            </a:r>
            <a:r>
              <a:rPr lang="en-US" sz="1600" dirty="0" smtClean="0">
                <a:latin typeface="Arial"/>
                <a:ea typeface="Century Gothic" charset="0"/>
                <a:cs typeface="Arial"/>
              </a:rPr>
              <a:t>) :</a:t>
            </a:r>
          </a:p>
          <a:p>
            <a:endParaRPr lang="en-US" altLang="x-none" sz="1600" dirty="0" smtClean="0">
              <a:latin typeface="Arial"/>
              <a:ea typeface="Century Gothic" charset="0"/>
              <a:cs typeface="Arial"/>
            </a:endParaRPr>
          </a:p>
          <a:p>
            <a:r>
              <a:rPr lang="en-US" altLang="x-none" sz="1600" dirty="0" smtClean="0">
                <a:latin typeface="Arial"/>
                <a:ea typeface="Century Gothic" charset="0"/>
                <a:cs typeface="Arial"/>
              </a:rPr>
              <a:t>degenerate states : </a:t>
            </a:r>
            <a:r>
              <a:rPr lang="en-US" sz="1600" dirty="0" smtClean="0">
                <a:latin typeface="Arial"/>
                <a:cs typeface="Arial"/>
              </a:rPr>
              <a:t>C</a:t>
            </a:r>
            <a:r>
              <a:rPr lang="en-US" sz="1600" baseline="30000" dirty="0" smtClean="0">
                <a:latin typeface="Arial"/>
                <a:cs typeface="Arial"/>
              </a:rPr>
              <a:t>2</a:t>
            </a:r>
            <a:r>
              <a:rPr lang="en-US" sz="1600" baseline="-25000" dirty="0" smtClean="0">
                <a:latin typeface="Arial"/>
                <a:cs typeface="Arial"/>
              </a:rPr>
              <a:t>10</a:t>
            </a:r>
            <a:r>
              <a:rPr lang="en-US" sz="1600" dirty="0" smtClean="0">
                <a:latin typeface="Arial"/>
                <a:cs typeface="Arial"/>
              </a:rPr>
              <a:t> = 45</a:t>
            </a:r>
            <a:endParaRPr lang="en-US" sz="1600" dirty="0">
              <a:latin typeface="Arial"/>
              <a:cs typeface="Arial"/>
            </a:endParaRPr>
          </a:p>
        </p:txBody>
      </p:sp>
      <p:sp>
        <p:nvSpPr>
          <p:cNvPr id="44" name="ZoneTexte 43"/>
          <p:cNvSpPr txBox="1"/>
          <p:nvPr/>
        </p:nvSpPr>
        <p:spPr>
          <a:xfrm>
            <a:off x="4832706" y="4538607"/>
            <a:ext cx="1631564" cy="307777"/>
          </a:xfrm>
          <a:prstGeom prst="rect">
            <a:avLst/>
          </a:prstGeom>
          <a:noFill/>
        </p:spPr>
        <p:txBody>
          <a:bodyPr wrap="none" rtlCol="0">
            <a:spAutoFit/>
          </a:bodyPr>
          <a:lstStyle/>
          <a:p>
            <a:r>
              <a:rPr lang="en-US" sz="1400" smtClean="0">
                <a:latin typeface="Arial"/>
                <a:cs typeface="Arial"/>
              </a:rPr>
              <a:t>Some possibilites:</a:t>
            </a:r>
            <a:endParaRPr lang="en-US" sz="1400">
              <a:latin typeface="Arial"/>
              <a:cs typeface="Arial"/>
            </a:endParaRPr>
          </a:p>
        </p:txBody>
      </p:sp>
      <p:cxnSp>
        <p:nvCxnSpPr>
          <p:cNvPr id="46" name="Connecteur droit 45"/>
          <p:cNvCxnSpPr/>
          <p:nvPr/>
        </p:nvCxnSpPr>
        <p:spPr>
          <a:xfrm>
            <a:off x="786171" y="4301613"/>
            <a:ext cx="7571658"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Espace réservé du pied de page 1"/>
          <p:cNvSpPr>
            <a:spLocks noGrp="1"/>
          </p:cNvSpPr>
          <p:nvPr>
            <p:ph type="ftr" sz="quarter" idx="11"/>
          </p:nvPr>
        </p:nvSpPr>
        <p:spPr/>
        <p:txBody>
          <a:bodyPr/>
          <a:lstStyle/>
          <a:p>
            <a:r>
              <a:rPr lang="en-US" smtClean="0"/>
              <a:t>Heidelberg 2019</a:t>
            </a:r>
            <a:endParaRPr lang="en-US"/>
          </a:p>
        </p:txBody>
      </p:sp>
      <p:sp>
        <p:nvSpPr>
          <p:cNvPr id="4" name="Espace réservé du numéro de diapositive 3"/>
          <p:cNvSpPr>
            <a:spLocks noGrp="1"/>
          </p:cNvSpPr>
          <p:nvPr>
            <p:ph type="sldNum" sz="quarter" idx="12"/>
          </p:nvPr>
        </p:nvSpPr>
        <p:spPr/>
        <p:txBody>
          <a:bodyPr/>
          <a:lstStyle/>
          <a:p>
            <a:fld id="{176E461C-690C-4845-9B04-7B257E2F9D58}" type="slidenum">
              <a:rPr lang="en-US" smtClean="0"/>
              <a:t>30</a:t>
            </a:fld>
            <a:endParaRPr lang="en-US"/>
          </a:p>
        </p:txBody>
      </p:sp>
    </p:spTree>
    <p:extLst>
      <p:ext uri="{BB962C8B-B14F-4D97-AF65-F5344CB8AC3E}">
        <p14:creationId xmlns:p14="http://schemas.microsoft.com/office/powerpoint/2010/main" val="33968231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52"/>
            <a:ext cx="8229600" cy="1143000"/>
          </a:xfrm>
        </p:spPr>
        <p:txBody>
          <a:bodyPr tIns="36000" bIns="36000">
            <a:normAutofit/>
          </a:bodyPr>
          <a:lstStyle/>
          <a:p>
            <a:r>
              <a:rPr lang="en-US" sz="2400" b="1" i="1" smtClean="0">
                <a:solidFill>
                  <a:srgbClr val="0000FF"/>
                </a:solidFill>
                <a:cs typeface="Arial"/>
              </a:rPr>
              <a:t>Multi-electrons ions</a:t>
            </a:r>
            <a:br>
              <a:rPr lang="en-US" sz="2400" b="1" i="1" smtClean="0">
                <a:solidFill>
                  <a:srgbClr val="0000FF"/>
                </a:solidFill>
                <a:cs typeface="Arial"/>
              </a:rPr>
            </a:br>
            <a:r>
              <a:rPr lang="en-US" sz="2400" b="1" i="1" smtClean="0">
                <a:solidFill>
                  <a:srgbClr val="0000FF"/>
                </a:solidFill>
                <a:cs typeface="Arial"/>
              </a:rPr>
              <a:t> configuration and symmetry</a:t>
            </a:r>
            <a:endParaRPr lang="en-US" sz="2400" b="1" i="1">
              <a:solidFill>
                <a:srgbClr val="0000FF"/>
              </a:solidFill>
              <a:latin typeface="Arial"/>
              <a:cs typeface="Arial"/>
            </a:endParaRPr>
          </a:p>
        </p:txBody>
      </p:sp>
      <p:sp>
        <p:nvSpPr>
          <p:cNvPr id="3" name="Espace réservé du pied de page 2"/>
          <p:cNvSpPr>
            <a:spLocks noGrp="1"/>
          </p:cNvSpPr>
          <p:nvPr>
            <p:ph type="ftr" sz="quarter" idx="11"/>
          </p:nvPr>
        </p:nvSpPr>
        <p:spPr>
          <a:xfrm>
            <a:off x="5567401" y="5170595"/>
            <a:ext cx="2895600" cy="365125"/>
          </a:xfrm>
        </p:spPr>
        <p:txBody>
          <a:bodyPr/>
          <a:lstStyle/>
          <a:p>
            <a:r>
              <a:rPr lang="en-US" smtClean="0"/>
              <a:t>Heidelberg 2019</a:t>
            </a:r>
            <a:endParaRPr lang="en-US"/>
          </a:p>
        </p:txBody>
      </p:sp>
      <p:sp>
        <p:nvSpPr>
          <p:cNvPr id="7" name="Espace réservé du numéro de diapositive 6"/>
          <p:cNvSpPr>
            <a:spLocks noGrp="1"/>
          </p:cNvSpPr>
          <p:nvPr>
            <p:ph type="sldNum" sz="quarter" idx="12"/>
          </p:nvPr>
        </p:nvSpPr>
        <p:spPr>
          <a:xfrm>
            <a:off x="6653047" y="5170595"/>
            <a:ext cx="2133600" cy="365125"/>
          </a:xfrm>
        </p:spPr>
        <p:txBody>
          <a:bodyPr/>
          <a:lstStyle/>
          <a:p>
            <a:fld id="{176E461C-690C-4845-9B04-7B257E2F9D58}" type="slidenum">
              <a:rPr lang="en-US" smtClean="0"/>
              <a:t>31</a:t>
            </a:fld>
            <a:endParaRPr lang="en-US"/>
          </a:p>
        </p:txBody>
      </p:sp>
      <p:grpSp>
        <p:nvGrpSpPr>
          <p:cNvPr id="103" name="Grouper 102"/>
          <p:cNvGrpSpPr/>
          <p:nvPr/>
        </p:nvGrpSpPr>
        <p:grpSpPr>
          <a:xfrm>
            <a:off x="519519" y="1122516"/>
            <a:ext cx="6883047" cy="1269573"/>
            <a:chOff x="-710109" y="1109070"/>
            <a:chExt cx="6883047" cy="1269573"/>
          </a:xfrm>
        </p:grpSpPr>
        <p:sp>
          <p:nvSpPr>
            <p:cNvPr id="48" name="ZoneTexte 47"/>
            <p:cNvSpPr txBox="1"/>
            <p:nvPr/>
          </p:nvSpPr>
          <p:spPr>
            <a:xfrm>
              <a:off x="-710109" y="1109070"/>
              <a:ext cx="2443832" cy="830997"/>
            </a:xfrm>
            <a:prstGeom prst="rect">
              <a:avLst/>
            </a:prstGeom>
            <a:noFill/>
          </p:spPr>
          <p:txBody>
            <a:bodyPr wrap="square" rtlCol="0">
              <a:spAutoFit/>
            </a:bodyPr>
            <a:lstStyle/>
            <a:p>
              <a:r>
                <a:rPr lang="en-US" sz="1600" b="1" dirty="0">
                  <a:latin typeface="Arial"/>
                  <a:cs typeface="Arial"/>
                </a:rPr>
                <a:t>d</a:t>
              </a:r>
              <a:r>
                <a:rPr lang="en-US" sz="1600" b="1" baseline="30000" dirty="0" smtClean="0">
                  <a:latin typeface="Arial"/>
                  <a:cs typeface="Arial"/>
                </a:rPr>
                <a:t>2</a:t>
              </a:r>
              <a:r>
                <a:rPr lang="en-US" sz="1600" b="1" dirty="0" smtClean="0">
                  <a:latin typeface="Arial"/>
                  <a:cs typeface="Arial"/>
                </a:rPr>
                <a:t> ion in O</a:t>
              </a:r>
              <a:r>
                <a:rPr lang="en-US" sz="1600" b="1" baseline="-25000" dirty="0" smtClean="0">
                  <a:latin typeface="Arial"/>
                  <a:cs typeface="Arial"/>
                </a:rPr>
                <a:t>h </a:t>
              </a:r>
              <a:r>
                <a:rPr lang="en-US" sz="1600" b="1" dirty="0" smtClean="0">
                  <a:latin typeface="Arial"/>
                  <a:cs typeface="Arial"/>
                </a:rPr>
                <a:t>symmetry</a:t>
              </a:r>
            </a:p>
            <a:p>
              <a:endParaRPr lang="en-US" sz="1600" b="1" dirty="0">
                <a:latin typeface="Arial"/>
                <a:cs typeface="Arial"/>
              </a:endParaRPr>
            </a:p>
            <a:p>
              <a:r>
                <a:rPr lang="en-US" sz="1600" b="1" dirty="0" smtClean="0">
                  <a:latin typeface="Arial"/>
                  <a:cs typeface="Arial"/>
                </a:rPr>
                <a:t>	</a:t>
              </a:r>
              <a:endParaRPr lang="en-US" sz="1600" dirty="0">
                <a:latin typeface="Arial"/>
                <a:cs typeface="Arial"/>
              </a:endParaRPr>
            </a:p>
          </p:txBody>
        </p:sp>
        <p:grpSp>
          <p:nvGrpSpPr>
            <p:cNvPr id="62" name="Grouper 61"/>
            <p:cNvGrpSpPr/>
            <p:nvPr/>
          </p:nvGrpSpPr>
          <p:grpSpPr>
            <a:xfrm>
              <a:off x="1006429" y="1719349"/>
              <a:ext cx="942749" cy="659294"/>
              <a:chOff x="906582" y="3393146"/>
              <a:chExt cx="942749" cy="659294"/>
            </a:xfrm>
          </p:grpSpPr>
          <p:grpSp>
            <p:nvGrpSpPr>
              <p:cNvPr id="47" name="Grouper 46"/>
              <p:cNvGrpSpPr/>
              <p:nvPr/>
            </p:nvGrpSpPr>
            <p:grpSpPr>
              <a:xfrm>
                <a:off x="906582" y="3393146"/>
                <a:ext cx="942749" cy="503348"/>
                <a:chOff x="906582" y="3393146"/>
                <a:chExt cx="942749" cy="503348"/>
              </a:xfrm>
            </p:grpSpPr>
            <p:grpSp>
              <p:nvGrpSpPr>
                <p:cNvPr id="45" name="Grouper 44"/>
                <p:cNvGrpSpPr/>
                <p:nvPr/>
              </p:nvGrpSpPr>
              <p:grpSpPr>
                <a:xfrm>
                  <a:off x="906582" y="3892948"/>
                  <a:ext cx="942749" cy="3546"/>
                  <a:chOff x="2768534" y="3896491"/>
                  <a:chExt cx="942749" cy="3546"/>
                </a:xfrm>
              </p:grpSpPr>
              <p:cxnSp>
                <p:nvCxnSpPr>
                  <p:cNvPr id="29" name="Straight Connector 9"/>
                  <p:cNvCxnSpPr/>
                  <p:nvPr/>
                </p:nvCxnSpPr>
                <p:spPr>
                  <a:xfrm>
                    <a:off x="2768534" y="3896491"/>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10"/>
                  <p:cNvCxnSpPr/>
                  <p:nvPr/>
                </p:nvCxnSpPr>
                <p:spPr>
                  <a:xfrm>
                    <a:off x="3112318" y="390003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11"/>
                  <p:cNvCxnSpPr/>
                  <p:nvPr/>
                </p:nvCxnSpPr>
                <p:spPr>
                  <a:xfrm>
                    <a:off x="3449013" y="389649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6" name="Grouper 45"/>
                <p:cNvGrpSpPr/>
                <p:nvPr/>
              </p:nvGrpSpPr>
              <p:grpSpPr>
                <a:xfrm>
                  <a:off x="1082018" y="3393146"/>
                  <a:ext cx="591876" cy="3542"/>
                  <a:chOff x="3799885" y="3896498"/>
                  <a:chExt cx="591876" cy="3542"/>
                </a:xfrm>
              </p:grpSpPr>
              <p:cxnSp>
                <p:nvCxnSpPr>
                  <p:cNvPr id="32" name="Straight Connector 12"/>
                  <p:cNvCxnSpPr/>
                  <p:nvPr/>
                </p:nvCxnSpPr>
                <p:spPr>
                  <a:xfrm>
                    <a:off x="3799885" y="3900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13"/>
                  <p:cNvCxnSpPr/>
                  <p:nvPr/>
                </p:nvCxnSpPr>
                <p:spPr>
                  <a:xfrm>
                    <a:off x="4129491" y="3896498"/>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55" name="Grouper 54"/>
              <p:cNvGrpSpPr/>
              <p:nvPr/>
            </p:nvGrpSpPr>
            <p:grpSpPr>
              <a:xfrm>
                <a:off x="993411" y="3741117"/>
                <a:ext cx="88607" cy="311323"/>
                <a:chOff x="4977942" y="5295894"/>
                <a:chExt cx="88607" cy="311323"/>
              </a:xfrm>
            </p:grpSpPr>
            <p:cxnSp>
              <p:nvCxnSpPr>
                <p:cNvPr id="49" name="Straight Arrow Connector 29"/>
                <p:cNvCxnSpPr/>
                <p:nvPr/>
              </p:nvCxnSpPr>
              <p:spPr>
                <a:xfrm flipV="1">
                  <a:off x="4977942" y="5295894"/>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30"/>
                <p:cNvCxnSpPr/>
                <p:nvPr/>
              </p:nvCxnSpPr>
              <p:spPr>
                <a:xfrm rot="10800000" flipV="1">
                  <a:off x="5066549" y="5299440"/>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63" name="Grouper 62"/>
            <p:cNvGrpSpPr/>
            <p:nvPr/>
          </p:nvGrpSpPr>
          <p:grpSpPr>
            <a:xfrm>
              <a:off x="3822269" y="1600467"/>
              <a:ext cx="942749" cy="778176"/>
              <a:chOff x="906582" y="3270718"/>
              <a:chExt cx="942749" cy="778176"/>
            </a:xfrm>
          </p:grpSpPr>
          <p:grpSp>
            <p:nvGrpSpPr>
              <p:cNvPr id="64" name="Grouper 63"/>
              <p:cNvGrpSpPr/>
              <p:nvPr/>
            </p:nvGrpSpPr>
            <p:grpSpPr>
              <a:xfrm>
                <a:off x="906582" y="3393146"/>
                <a:ext cx="942749" cy="503348"/>
                <a:chOff x="906582" y="3393146"/>
                <a:chExt cx="942749" cy="503348"/>
              </a:xfrm>
            </p:grpSpPr>
            <p:grpSp>
              <p:nvGrpSpPr>
                <p:cNvPr id="68" name="Grouper 67"/>
                <p:cNvGrpSpPr/>
                <p:nvPr/>
              </p:nvGrpSpPr>
              <p:grpSpPr>
                <a:xfrm>
                  <a:off x="906582" y="3892948"/>
                  <a:ext cx="942749" cy="3546"/>
                  <a:chOff x="2768534" y="3896491"/>
                  <a:chExt cx="942749" cy="3546"/>
                </a:xfrm>
              </p:grpSpPr>
              <p:cxnSp>
                <p:nvCxnSpPr>
                  <p:cNvPr id="72" name="Straight Connector 9"/>
                  <p:cNvCxnSpPr/>
                  <p:nvPr/>
                </p:nvCxnSpPr>
                <p:spPr>
                  <a:xfrm>
                    <a:off x="2768534" y="3896491"/>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10"/>
                  <p:cNvCxnSpPr/>
                  <p:nvPr/>
                </p:nvCxnSpPr>
                <p:spPr>
                  <a:xfrm>
                    <a:off x="3112318" y="390003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11"/>
                  <p:cNvCxnSpPr/>
                  <p:nvPr/>
                </p:nvCxnSpPr>
                <p:spPr>
                  <a:xfrm>
                    <a:off x="3449013" y="389649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9" name="Grouper 68"/>
                <p:cNvGrpSpPr/>
                <p:nvPr/>
              </p:nvGrpSpPr>
              <p:grpSpPr>
                <a:xfrm>
                  <a:off x="1082018" y="3393146"/>
                  <a:ext cx="591876" cy="3542"/>
                  <a:chOff x="3799885" y="3896498"/>
                  <a:chExt cx="591876" cy="3542"/>
                </a:xfrm>
              </p:grpSpPr>
              <p:cxnSp>
                <p:nvCxnSpPr>
                  <p:cNvPr id="70" name="Straight Connector 12"/>
                  <p:cNvCxnSpPr/>
                  <p:nvPr/>
                </p:nvCxnSpPr>
                <p:spPr>
                  <a:xfrm>
                    <a:off x="3799885" y="3900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13"/>
                  <p:cNvCxnSpPr/>
                  <p:nvPr/>
                </p:nvCxnSpPr>
                <p:spPr>
                  <a:xfrm>
                    <a:off x="4129491" y="3896498"/>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65" name="Grouper 64"/>
              <p:cNvGrpSpPr/>
              <p:nvPr/>
            </p:nvGrpSpPr>
            <p:grpSpPr>
              <a:xfrm>
                <a:off x="993411" y="3270718"/>
                <a:ext cx="232146" cy="778176"/>
                <a:chOff x="4977942" y="4825495"/>
                <a:chExt cx="232146" cy="778176"/>
              </a:xfrm>
            </p:grpSpPr>
            <p:cxnSp>
              <p:nvCxnSpPr>
                <p:cNvPr id="66" name="Straight Arrow Connector 29"/>
                <p:cNvCxnSpPr/>
                <p:nvPr/>
              </p:nvCxnSpPr>
              <p:spPr>
                <a:xfrm flipV="1">
                  <a:off x="4977942" y="5295894"/>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30"/>
                <p:cNvCxnSpPr/>
                <p:nvPr/>
              </p:nvCxnSpPr>
              <p:spPr>
                <a:xfrm rot="10800000">
                  <a:off x="5210088" y="4825495"/>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6" name="Grouper 75"/>
            <p:cNvGrpSpPr/>
            <p:nvPr/>
          </p:nvGrpSpPr>
          <p:grpSpPr>
            <a:xfrm>
              <a:off x="5230189" y="1600467"/>
              <a:ext cx="942749" cy="778176"/>
              <a:chOff x="906582" y="3270718"/>
              <a:chExt cx="942749" cy="778176"/>
            </a:xfrm>
          </p:grpSpPr>
          <p:grpSp>
            <p:nvGrpSpPr>
              <p:cNvPr id="77" name="Grouper 76"/>
              <p:cNvGrpSpPr/>
              <p:nvPr/>
            </p:nvGrpSpPr>
            <p:grpSpPr>
              <a:xfrm>
                <a:off x="906582" y="3393146"/>
                <a:ext cx="942749" cy="503348"/>
                <a:chOff x="906582" y="3393146"/>
                <a:chExt cx="942749" cy="503348"/>
              </a:xfrm>
            </p:grpSpPr>
            <p:grpSp>
              <p:nvGrpSpPr>
                <p:cNvPr id="81" name="Grouper 80"/>
                <p:cNvGrpSpPr/>
                <p:nvPr/>
              </p:nvGrpSpPr>
              <p:grpSpPr>
                <a:xfrm>
                  <a:off x="906582" y="3892948"/>
                  <a:ext cx="942749" cy="3546"/>
                  <a:chOff x="2768534" y="3896491"/>
                  <a:chExt cx="942749" cy="3546"/>
                </a:xfrm>
              </p:grpSpPr>
              <p:cxnSp>
                <p:nvCxnSpPr>
                  <p:cNvPr id="85" name="Straight Connector 9"/>
                  <p:cNvCxnSpPr/>
                  <p:nvPr/>
                </p:nvCxnSpPr>
                <p:spPr>
                  <a:xfrm>
                    <a:off x="2768534" y="3896491"/>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10"/>
                  <p:cNvCxnSpPr/>
                  <p:nvPr/>
                </p:nvCxnSpPr>
                <p:spPr>
                  <a:xfrm>
                    <a:off x="3112318" y="390003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11"/>
                  <p:cNvCxnSpPr/>
                  <p:nvPr/>
                </p:nvCxnSpPr>
                <p:spPr>
                  <a:xfrm>
                    <a:off x="3449013" y="389649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er 81"/>
                <p:cNvGrpSpPr/>
                <p:nvPr/>
              </p:nvGrpSpPr>
              <p:grpSpPr>
                <a:xfrm>
                  <a:off x="1082018" y="3393146"/>
                  <a:ext cx="591876" cy="3542"/>
                  <a:chOff x="3799885" y="3896498"/>
                  <a:chExt cx="591876" cy="3542"/>
                </a:xfrm>
              </p:grpSpPr>
              <p:cxnSp>
                <p:nvCxnSpPr>
                  <p:cNvPr id="83" name="Straight Connector 12"/>
                  <p:cNvCxnSpPr/>
                  <p:nvPr/>
                </p:nvCxnSpPr>
                <p:spPr>
                  <a:xfrm>
                    <a:off x="3799885" y="3900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13"/>
                  <p:cNvCxnSpPr/>
                  <p:nvPr/>
                </p:nvCxnSpPr>
                <p:spPr>
                  <a:xfrm>
                    <a:off x="4129491" y="3896498"/>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78" name="Grouper 77"/>
              <p:cNvGrpSpPr/>
              <p:nvPr/>
            </p:nvGrpSpPr>
            <p:grpSpPr>
              <a:xfrm>
                <a:off x="993411" y="3270718"/>
                <a:ext cx="232146" cy="778176"/>
                <a:chOff x="4977942" y="4825495"/>
                <a:chExt cx="232146" cy="778176"/>
              </a:xfrm>
            </p:grpSpPr>
            <p:cxnSp>
              <p:nvCxnSpPr>
                <p:cNvPr id="79" name="Straight Arrow Connector 29"/>
                <p:cNvCxnSpPr/>
                <p:nvPr/>
              </p:nvCxnSpPr>
              <p:spPr>
                <a:xfrm flipV="1">
                  <a:off x="4977942" y="5295894"/>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30"/>
                <p:cNvCxnSpPr/>
                <p:nvPr/>
              </p:nvCxnSpPr>
              <p:spPr>
                <a:xfrm rot="10800000" flipV="1">
                  <a:off x="5210088" y="4825495"/>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88" name="ZoneTexte 87"/>
            <p:cNvSpPr txBox="1"/>
            <p:nvPr/>
          </p:nvSpPr>
          <p:spPr>
            <a:xfrm>
              <a:off x="631574" y="1550072"/>
              <a:ext cx="374855" cy="338554"/>
            </a:xfrm>
            <a:prstGeom prst="rect">
              <a:avLst/>
            </a:prstGeom>
            <a:noFill/>
          </p:spPr>
          <p:txBody>
            <a:bodyPr wrap="none" rtlCol="0">
              <a:spAutoFit/>
            </a:bodyPr>
            <a:lstStyle/>
            <a:p>
              <a:r>
                <a:rPr lang="en-US" sz="1600" smtClean="0"/>
                <a:t>e</a:t>
              </a:r>
              <a:r>
                <a:rPr lang="en-US" sz="1600" baseline="-25000" smtClean="0"/>
                <a:t>g</a:t>
              </a:r>
              <a:endParaRPr lang="en-US" sz="1600" baseline="-25000"/>
            </a:p>
          </p:txBody>
        </p:sp>
        <p:sp>
          <p:nvSpPr>
            <p:cNvPr id="89" name="ZoneTexte 88"/>
            <p:cNvSpPr txBox="1"/>
            <p:nvPr/>
          </p:nvSpPr>
          <p:spPr>
            <a:xfrm>
              <a:off x="511807" y="2033748"/>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nvGrpSpPr>
            <p:cNvPr id="90" name="Grouper 89"/>
            <p:cNvGrpSpPr/>
            <p:nvPr/>
          </p:nvGrpSpPr>
          <p:grpSpPr>
            <a:xfrm>
              <a:off x="2414349" y="1722895"/>
              <a:ext cx="942749" cy="655748"/>
              <a:chOff x="906582" y="3393146"/>
              <a:chExt cx="942749" cy="655748"/>
            </a:xfrm>
          </p:grpSpPr>
          <p:grpSp>
            <p:nvGrpSpPr>
              <p:cNvPr id="91" name="Grouper 90"/>
              <p:cNvGrpSpPr/>
              <p:nvPr/>
            </p:nvGrpSpPr>
            <p:grpSpPr>
              <a:xfrm>
                <a:off x="906582" y="3393146"/>
                <a:ext cx="942749" cy="503348"/>
                <a:chOff x="906582" y="3393146"/>
                <a:chExt cx="942749" cy="503348"/>
              </a:xfrm>
            </p:grpSpPr>
            <p:grpSp>
              <p:nvGrpSpPr>
                <p:cNvPr id="95" name="Grouper 94"/>
                <p:cNvGrpSpPr/>
                <p:nvPr/>
              </p:nvGrpSpPr>
              <p:grpSpPr>
                <a:xfrm>
                  <a:off x="906582" y="3892948"/>
                  <a:ext cx="942749" cy="3546"/>
                  <a:chOff x="2768534" y="3896491"/>
                  <a:chExt cx="942749" cy="3546"/>
                </a:xfrm>
              </p:grpSpPr>
              <p:cxnSp>
                <p:nvCxnSpPr>
                  <p:cNvPr id="99" name="Straight Connector 9"/>
                  <p:cNvCxnSpPr/>
                  <p:nvPr/>
                </p:nvCxnSpPr>
                <p:spPr>
                  <a:xfrm>
                    <a:off x="2768534" y="3896491"/>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10"/>
                  <p:cNvCxnSpPr/>
                  <p:nvPr/>
                </p:nvCxnSpPr>
                <p:spPr>
                  <a:xfrm>
                    <a:off x="3112318" y="390003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1"/>
                  <p:cNvCxnSpPr/>
                  <p:nvPr/>
                </p:nvCxnSpPr>
                <p:spPr>
                  <a:xfrm>
                    <a:off x="3449013" y="389649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6" name="Grouper 95"/>
                <p:cNvGrpSpPr/>
                <p:nvPr/>
              </p:nvGrpSpPr>
              <p:grpSpPr>
                <a:xfrm>
                  <a:off x="1082018" y="3393146"/>
                  <a:ext cx="591876" cy="3542"/>
                  <a:chOff x="3799885" y="3896498"/>
                  <a:chExt cx="591876" cy="3542"/>
                </a:xfrm>
              </p:grpSpPr>
              <p:cxnSp>
                <p:nvCxnSpPr>
                  <p:cNvPr id="97" name="Straight Connector 12"/>
                  <p:cNvCxnSpPr/>
                  <p:nvPr/>
                </p:nvCxnSpPr>
                <p:spPr>
                  <a:xfrm>
                    <a:off x="3799885" y="390004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13"/>
                  <p:cNvCxnSpPr/>
                  <p:nvPr/>
                </p:nvCxnSpPr>
                <p:spPr>
                  <a:xfrm>
                    <a:off x="4129491" y="3896498"/>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2" name="Grouper 91"/>
              <p:cNvGrpSpPr/>
              <p:nvPr/>
            </p:nvGrpSpPr>
            <p:grpSpPr>
              <a:xfrm>
                <a:off x="993411" y="3734900"/>
                <a:ext cx="375684" cy="313994"/>
                <a:chOff x="4977942" y="5289677"/>
                <a:chExt cx="375684" cy="313994"/>
              </a:xfrm>
            </p:grpSpPr>
            <p:cxnSp>
              <p:nvCxnSpPr>
                <p:cNvPr id="93" name="Straight Arrow Connector 29"/>
                <p:cNvCxnSpPr/>
                <p:nvPr/>
              </p:nvCxnSpPr>
              <p:spPr>
                <a:xfrm flipV="1">
                  <a:off x="4977942" y="5295894"/>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30"/>
                <p:cNvCxnSpPr/>
                <p:nvPr/>
              </p:nvCxnSpPr>
              <p:spPr>
                <a:xfrm rot="10800000" flipV="1">
                  <a:off x="5353626" y="5289677"/>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102" name="ZoneTexte 101"/>
          <p:cNvSpPr txBox="1"/>
          <p:nvPr/>
        </p:nvSpPr>
        <p:spPr>
          <a:xfrm>
            <a:off x="187866" y="2605549"/>
            <a:ext cx="1918314" cy="830997"/>
          </a:xfrm>
          <a:prstGeom prst="rect">
            <a:avLst/>
          </a:prstGeom>
          <a:noFill/>
        </p:spPr>
        <p:txBody>
          <a:bodyPr wrap="none" rtlCol="0">
            <a:spAutoFit/>
          </a:bodyPr>
          <a:lstStyle/>
          <a:p>
            <a:r>
              <a:rPr lang="en-US" sz="1600" dirty="0" smtClean="0">
                <a:latin typeface="Arial"/>
                <a:cs typeface="Arial"/>
              </a:rPr>
              <a:t>Orbital degeneracy</a:t>
            </a:r>
          </a:p>
          <a:p>
            <a:endParaRPr lang="en-US" sz="1600" dirty="0" smtClean="0">
              <a:latin typeface="Arial"/>
              <a:cs typeface="Arial"/>
            </a:endParaRPr>
          </a:p>
          <a:p>
            <a:r>
              <a:rPr lang="en-US" sz="1600" dirty="0" smtClean="0">
                <a:latin typeface="Arial"/>
                <a:cs typeface="Arial"/>
              </a:rPr>
              <a:t>Spin degeneracy</a:t>
            </a:r>
            <a:endParaRPr lang="en-US" sz="1600" dirty="0">
              <a:latin typeface="Arial"/>
              <a:cs typeface="Arial"/>
            </a:endParaRPr>
          </a:p>
        </p:txBody>
      </p:sp>
      <p:sp>
        <p:nvSpPr>
          <p:cNvPr id="104" name="ZoneTexte 103"/>
          <p:cNvSpPr txBox="1"/>
          <p:nvPr/>
        </p:nvSpPr>
        <p:spPr>
          <a:xfrm>
            <a:off x="2348937" y="2605549"/>
            <a:ext cx="863237" cy="830997"/>
          </a:xfrm>
          <a:prstGeom prst="rect">
            <a:avLst/>
          </a:prstGeom>
          <a:noFill/>
        </p:spPr>
        <p:txBody>
          <a:bodyPr wrap="none" rtlCol="0">
            <a:spAutoFit/>
          </a:bodyPr>
          <a:lstStyle/>
          <a:p>
            <a:r>
              <a:rPr lang="en-US" sz="1600" dirty="0" smtClean="0">
                <a:latin typeface="Arial"/>
                <a:cs typeface="Arial"/>
              </a:rPr>
              <a:t>3</a:t>
            </a:r>
          </a:p>
          <a:p>
            <a:endParaRPr lang="en-US" sz="1600" dirty="0" smtClean="0">
              <a:latin typeface="Arial"/>
              <a:cs typeface="Arial"/>
            </a:endParaRPr>
          </a:p>
          <a:p>
            <a:r>
              <a:rPr lang="en-US" sz="1600" dirty="0" smtClean="0">
                <a:latin typeface="Arial"/>
                <a:cs typeface="Arial"/>
              </a:rPr>
              <a:t>1 (S=0)</a:t>
            </a:r>
            <a:endParaRPr lang="en-US" sz="1600" dirty="0">
              <a:latin typeface="Arial"/>
              <a:cs typeface="Arial"/>
            </a:endParaRPr>
          </a:p>
        </p:txBody>
      </p:sp>
      <p:sp>
        <p:nvSpPr>
          <p:cNvPr id="106" name="ZoneTexte 105"/>
          <p:cNvSpPr txBox="1"/>
          <p:nvPr/>
        </p:nvSpPr>
        <p:spPr>
          <a:xfrm>
            <a:off x="6533240" y="2605549"/>
            <a:ext cx="863237" cy="830997"/>
          </a:xfrm>
          <a:prstGeom prst="rect">
            <a:avLst/>
          </a:prstGeom>
          <a:noFill/>
        </p:spPr>
        <p:txBody>
          <a:bodyPr wrap="none" rtlCol="0">
            <a:spAutoFit/>
          </a:bodyPr>
          <a:lstStyle/>
          <a:p>
            <a:r>
              <a:rPr lang="en-US" sz="1600" dirty="0" smtClean="0">
                <a:latin typeface="Arial"/>
                <a:cs typeface="Arial"/>
              </a:rPr>
              <a:t>3x2=6</a:t>
            </a:r>
          </a:p>
          <a:p>
            <a:endParaRPr lang="en-US" sz="1600" dirty="0" smtClean="0">
              <a:latin typeface="Arial"/>
              <a:cs typeface="Arial"/>
            </a:endParaRPr>
          </a:p>
          <a:p>
            <a:r>
              <a:rPr lang="en-US" sz="1600" dirty="0" smtClean="0">
                <a:latin typeface="Arial"/>
                <a:cs typeface="Arial"/>
              </a:rPr>
              <a:t>1 (S=0)</a:t>
            </a:r>
            <a:endParaRPr lang="en-US" sz="1600" dirty="0">
              <a:latin typeface="Arial"/>
              <a:cs typeface="Arial"/>
            </a:endParaRPr>
          </a:p>
        </p:txBody>
      </p:sp>
      <p:sp>
        <p:nvSpPr>
          <p:cNvPr id="107" name="ZoneTexte 106"/>
          <p:cNvSpPr txBox="1"/>
          <p:nvPr/>
        </p:nvSpPr>
        <p:spPr>
          <a:xfrm>
            <a:off x="5240612" y="2623575"/>
            <a:ext cx="863237" cy="830997"/>
          </a:xfrm>
          <a:prstGeom prst="rect">
            <a:avLst/>
          </a:prstGeom>
          <a:noFill/>
        </p:spPr>
        <p:txBody>
          <a:bodyPr wrap="none" rtlCol="0">
            <a:spAutoFit/>
          </a:bodyPr>
          <a:lstStyle/>
          <a:p>
            <a:r>
              <a:rPr lang="en-US" sz="1600" dirty="0" smtClean="0">
                <a:latin typeface="Arial"/>
                <a:cs typeface="Arial"/>
              </a:rPr>
              <a:t>3x2=6</a:t>
            </a:r>
          </a:p>
          <a:p>
            <a:endParaRPr lang="en-US" sz="1600" dirty="0" smtClean="0">
              <a:latin typeface="Arial"/>
              <a:cs typeface="Arial"/>
            </a:endParaRPr>
          </a:p>
          <a:p>
            <a:r>
              <a:rPr lang="en-US" sz="1600" dirty="0" smtClean="0">
                <a:latin typeface="Arial"/>
                <a:cs typeface="Arial"/>
              </a:rPr>
              <a:t>3 (S=1)</a:t>
            </a:r>
            <a:endParaRPr lang="en-US" sz="1600" dirty="0">
              <a:latin typeface="Arial"/>
              <a:cs typeface="Arial"/>
            </a:endParaRPr>
          </a:p>
        </p:txBody>
      </p:sp>
      <p:sp>
        <p:nvSpPr>
          <p:cNvPr id="108" name="ZoneTexte 107"/>
          <p:cNvSpPr txBox="1"/>
          <p:nvPr/>
        </p:nvSpPr>
        <p:spPr>
          <a:xfrm>
            <a:off x="3737262" y="2605549"/>
            <a:ext cx="863237" cy="830997"/>
          </a:xfrm>
          <a:prstGeom prst="rect">
            <a:avLst/>
          </a:prstGeom>
          <a:noFill/>
        </p:spPr>
        <p:txBody>
          <a:bodyPr wrap="none" rtlCol="0">
            <a:spAutoFit/>
          </a:bodyPr>
          <a:lstStyle/>
          <a:p>
            <a:r>
              <a:rPr lang="en-US" sz="1600" dirty="0" smtClean="0">
                <a:latin typeface="Arial"/>
                <a:cs typeface="Arial"/>
              </a:rPr>
              <a:t>6</a:t>
            </a:r>
          </a:p>
          <a:p>
            <a:endParaRPr lang="en-US" sz="1600" dirty="0" smtClean="0">
              <a:latin typeface="Arial"/>
              <a:cs typeface="Arial"/>
            </a:endParaRPr>
          </a:p>
          <a:p>
            <a:r>
              <a:rPr lang="en-US" sz="1600" dirty="0" smtClean="0">
                <a:latin typeface="Arial"/>
                <a:cs typeface="Arial"/>
              </a:rPr>
              <a:t>1 (S=0)</a:t>
            </a:r>
            <a:endParaRPr lang="en-US" sz="1600" dirty="0">
              <a:latin typeface="Arial"/>
              <a:cs typeface="Arial"/>
            </a:endParaRPr>
          </a:p>
        </p:txBody>
      </p:sp>
    </p:spTree>
    <p:extLst>
      <p:ext uri="{BB962C8B-B14F-4D97-AF65-F5344CB8AC3E}">
        <p14:creationId xmlns:p14="http://schemas.microsoft.com/office/powerpoint/2010/main" val="188189571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1992313" y="1148198"/>
            <a:ext cx="38168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err="1" smtClean="0"/>
              <a:t>H</a:t>
            </a:r>
            <a:r>
              <a:rPr lang="en-US" b="1" baseline="-25000" dirty="0" err="1" smtClean="0"/>
              <a:t>ion</a:t>
            </a:r>
            <a:r>
              <a:rPr lang="en-US" b="1" dirty="0" smtClean="0"/>
              <a:t> = </a:t>
            </a:r>
            <a:r>
              <a:rPr lang="en-US" b="1" dirty="0" err="1" smtClean="0"/>
              <a:t>H</a:t>
            </a:r>
            <a:r>
              <a:rPr lang="en-US" b="1" baseline="-25000" dirty="0" err="1" smtClean="0"/>
              <a:t>cin</a:t>
            </a:r>
            <a:r>
              <a:rPr lang="en-US" b="1" dirty="0" smtClean="0"/>
              <a:t> + H</a:t>
            </a:r>
            <a:r>
              <a:rPr lang="en-US" b="1" baseline="-25000" dirty="0" smtClean="0"/>
              <a:t>e-n</a:t>
            </a:r>
            <a:r>
              <a:rPr lang="en-US" b="1" dirty="0" smtClean="0"/>
              <a:t> + H</a:t>
            </a:r>
            <a:r>
              <a:rPr lang="en-US" b="1" baseline="-25000" dirty="0" smtClean="0"/>
              <a:t>e-e </a:t>
            </a:r>
            <a:r>
              <a:rPr lang="en-US" b="1" dirty="0" smtClean="0"/>
              <a:t>+ </a:t>
            </a:r>
            <a:r>
              <a:rPr lang="en-US" b="1" dirty="0" err="1" smtClean="0"/>
              <a:t>H</a:t>
            </a:r>
            <a:r>
              <a:rPr lang="en-US" b="1" baseline="-25000" dirty="0" err="1" smtClean="0"/>
              <a:t>s</a:t>
            </a:r>
            <a:r>
              <a:rPr lang="en-US" b="1" baseline="-25000" dirty="0" smtClean="0"/>
              <a:t>-o</a:t>
            </a:r>
            <a:r>
              <a:rPr lang="en-US" b="1" baseline="-25000" dirty="0" smtClean="0">
                <a:solidFill>
                  <a:schemeClr val="bg1"/>
                </a:solidFill>
              </a:rPr>
              <a:t> </a:t>
            </a:r>
            <a:r>
              <a:rPr lang="en-US" b="1" dirty="0" smtClean="0">
                <a:solidFill>
                  <a:srgbClr val="FF0000"/>
                </a:solidFill>
              </a:rPr>
              <a:t>+ H</a:t>
            </a:r>
            <a:r>
              <a:rPr lang="en-US" b="1" baseline="-25000" dirty="0" smtClean="0">
                <a:solidFill>
                  <a:srgbClr val="FF0000"/>
                </a:solidFill>
              </a:rPr>
              <a:t>CF</a:t>
            </a:r>
            <a:r>
              <a:rPr lang="en-US" baseline="-25000" dirty="0" smtClean="0">
                <a:solidFill>
                  <a:srgbClr val="FF0000"/>
                </a:solidFill>
                <a:latin typeface="Times" charset="0"/>
              </a:rPr>
              <a:t> </a:t>
            </a:r>
            <a:endParaRPr lang="en-US" baseline="-25000" dirty="0">
              <a:solidFill>
                <a:srgbClr val="FF0000"/>
              </a:solidFill>
              <a:latin typeface="Times" charset="0"/>
            </a:endParaRPr>
          </a:p>
        </p:txBody>
      </p:sp>
      <p:sp>
        <p:nvSpPr>
          <p:cNvPr id="7" name="AutoShape 4"/>
          <p:cNvSpPr>
            <a:spLocks/>
          </p:cNvSpPr>
          <p:nvPr/>
        </p:nvSpPr>
        <p:spPr bwMode="auto">
          <a:xfrm rot="16204937">
            <a:off x="3679302" y="699895"/>
            <a:ext cx="383751" cy="2187675"/>
          </a:xfrm>
          <a:prstGeom prst="leftBrace">
            <a:avLst>
              <a:gd name="adj1" fmla="val 45000"/>
              <a:gd name="adj2" fmla="val 48713"/>
            </a:avLst>
          </a:prstGeom>
          <a:noFill/>
          <a:ln w="952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ln>
                <a:solidFill>
                  <a:schemeClr val="tx1"/>
                </a:solidFill>
              </a:ln>
              <a:solidFill>
                <a:srgbClr val="000000"/>
              </a:solidFill>
            </a:endParaRPr>
          </a:p>
        </p:txBody>
      </p:sp>
      <p:sp>
        <p:nvSpPr>
          <p:cNvPr id="8" name="Text Box 5"/>
          <p:cNvSpPr txBox="1">
            <a:spLocks noChangeArrowheads="1"/>
          </p:cNvSpPr>
          <p:nvPr/>
        </p:nvSpPr>
        <p:spPr bwMode="auto">
          <a:xfrm>
            <a:off x="2971800" y="1910198"/>
            <a:ext cx="19521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smtClean="0">
                <a:solidFill>
                  <a:srgbClr val="000000"/>
                </a:solidFill>
              </a:rPr>
              <a:t>Free ion (spherical)</a:t>
            </a:r>
            <a:endParaRPr lang="en-US" sz="1600">
              <a:solidFill>
                <a:srgbClr val="000000"/>
              </a:solidFill>
            </a:endParaRPr>
          </a:p>
        </p:txBody>
      </p:sp>
      <p:sp>
        <p:nvSpPr>
          <p:cNvPr id="9" name="Text Box 6"/>
          <p:cNvSpPr txBox="1">
            <a:spLocks noChangeArrowheads="1"/>
          </p:cNvSpPr>
          <p:nvPr/>
        </p:nvSpPr>
        <p:spPr bwMode="auto">
          <a:xfrm>
            <a:off x="5331851" y="1886781"/>
            <a:ext cx="12564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smtClean="0">
                <a:solidFill>
                  <a:srgbClr val="FF0000"/>
                </a:solidFill>
              </a:rPr>
              <a:t>Crystal field</a:t>
            </a:r>
            <a:endParaRPr lang="en-US" sz="1600" dirty="0">
              <a:solidFill>
                <a:schemeClr val="bg1"/>
              </a:solidFill>
            </a:endParaRPr>
          </a:p>
        </p:txBody>
      </p:sp>
      <p:graphicFrame>
        <p:nvGraphicFramePr>
          <p:cNvPr id="10" name="Object 7"/>
          <p:cNvGraphicFramePr>
            <a:graphicFrameLocks noChangeAspect="1"/>
          </p:cNvGraphicFramePr>
          <p:nvPr>
            <p:extLst>
              <p:ext uri="{D42A27DB-BD31-4B8C-83A1-F6EECF244321}">
                <p14:modId xmlns:p14="http://schemas.microsoft.com/office/powerpoint/2010/main" val="3705260685"/>
              </p:ext>
            </p:extLst>
          </p:nvPr>
        </p:nvGraphicFramePr>
        <p:xfrm>
          <a:off x="431800" y="2567423"/>
          <a:ext cx="2438400" cy="866775"/>
        </p:xfrm>
        <a:graphic>
          <a:graphicData uri="http://schemas.openxmlformats.org/presentationml/2006/ole">
            <mc:AlternateContent xmlns:mc="http://schemas.openxmlformats.org/markup-compatibility/2006">
              <mc:Choice xmlns:v="urn:schemas-microsoft-com:vml" Requires="v">
                <p:oleObj spid="_x0000_s5935" name="Équation" r:id="rId3" imgW="1143000" imgH="406400" progId="Equation.3">
                  <p:embed/>
                </p:oleObj>
              </mc:Choice>
              <mc:Fallback>
                <p:oleObj name="Équation" r:id="rId3" imgW="1143000" imgH="406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00" y="2567423"/>
                        <a:ext cx="2438400" cy="866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1" name="Text Box 8"/>
          <p:cNvSpPr txBox="1">
            <a:spLocks noChangeArrowheads="1"/>
          </p:cNvSpPr>
          <p:nvPr/>
        </p:nvSpPr>
        <p:spPr bwMode="auto">
          <a:xfrm>
            <a:off x="3168650" y="2819836"/>
            <a:ext cx="238015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smtClean="0"/>
              <a:t>Total kinetic energy</a:t>
            </a:r>
            <a:endParaRPr lang="en-US" sz="2000"/>
          </a:p>
        </p:txBody>
      </p:sp>
      <p:graphicFrame>
        <p:nvGraphicFramePr>
          <p:cNvPr id="12" name="Object 9"/>
          <p:cNvGraphicFramePr>
            <a:graphicFrameLocks noChangeAspect="1"/>
          </p:cNvGraphicFramePr>
          <p:nvPr>
            <p:extLst>
              <p:ext uri="{D42A27DB-BD31-4B8C-83A1-F6EECF244321}">
                <p14:modId xmlns:p14="http://schemas.microsoft.com/office/powerpoint/2010/main" val="3596125060"/>
              </p:ext>
            </p:extLst>
          </p:nvPr>
        </p:nvGraphicFramePr>
        <p:xfrm>
          <a:off x="431800" y="3375461"/>
          <a:ext cx="2524125" cy="973137"/>
        </p:xfrm>
        <a:graphic>
          <a:graphicData uri="http://schemas.openxmlformats.org/presentationml/2006/ole">
            <mc:AlternateContent xmlns:mc="http://schemas.openxmlformats.org/markup-compatibility/2006">
              <mc:Choice xmlns:v="urn:schemas-microsoft-com:vml" Requires="v">
                <p:oleObj spid="_x0000_s5936" name="Équation" r:id="rId5" imgW="1219200" imgH="469900" progId="Equation.3">
                  <p:embed/>
                </p:oleObj>
              </mc:Choice>
              <mc:Fallback>
                <p:oleObj name="Équation" r:id="rId5" imgW="1219200" imgH="4699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1800" y="3375461"/>
                        <a:ext cx="2524125" cy="9731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3" name="Text Box 10"/>
          <p:cNvSpPr txBox="1">
            <a:spLocks noChangeArrowheads="1"/>
          </p:cNvSpPr>
          <p:nvPr/>
        </p:nvSpPr>
        <p:spPr bwMode="auto">
          <a:xfrm>
            <a:off x="3184525" y="3721536"/>
            <a:ext cx="420482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Coulomb attraction nuclei-electrons</a:t>
            </a:r>
            <a:endParaRPr lang="en-US" sz="2000" dirty="0"/>
          </a:p>
        </p:txBody>
      </p:sp>
      <p:graphicFrame>
        <p:nvGraphicFramePr>
          <p:cNvPr id="14" name="Object 12"/>
          <p:cNvGraphicFramePr>
            <a:graphicFrameLocks noChangeAspect="1"/>
          </p:cNvGraphicFramePr>
          <p:nvPr>
            <p:extLst>
              <p:ext uri="{D42A27DB-BD31-4B8C-83A1-F6EECF244321}">
                <p14:modId xmlns:p14="http://schemas.microsoft.com/office/powerpoint/2010/main" val="1084110294"/>
              </p:ext>
            </p:extLst>
          </p:nvPr>
        </p:nvGraphicFramePr>
        <p:xfrm>
          <a:off x="431800" y="4213661"/>
          <a:ext cx="2160588" cy="1031875"/>
        </p:xfrm>
        <a:graphic>
          <a:graphicData uri="http://schemas.openxmlformats.org/presentationml/2006/ole">
            <mc:AlternateContent xmlns:mc="http://schemas.openxmlformats.org/markup-compatibility/2006">
              <mc:Choice xmlns:v="urn:schemas-microsoft-com:vml" Requires="v">
                <p:oleObj spid="_x0000_s5937" name="…quation" r:id="rId7" imgW="1143000" imgH="546100" progId="Equation.3">
                  <p:embed/>
                </p:oleObj>
              </mc:Choice>
              <mc:Fallback>
                <p:oleObj name="…quation" r:id="rId7" imgW="1143000" imgH="546100" progId="Equation.3">
                  <p:embed/>
                  <p:pic>
                    <p:nvPicPr>
                      <p:cNvPr id="0" name=""/>
                      <p:cNvPicPr>
                        <a:picLocks noChangeAspect="1" noChangeArrowheads="1"/>
                      </p:cNvPicPr>
                      <p:nvPr/>
                    </p:nvPicPr>
                    <p:blipFill>
                      <a:blip r:embed="rId8"/>
                      <a:srcRect/>
                      <a:stretch>
                        <a:fillRect/>
                      </a:stretch>
                    </p:blipFill>
                    <p:spPr bwMode="auto">
                      <a:xfrm>
                        <a:off x="431800" y="4213661"/>
                        <a:ext cx="2160588" cy="103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5" name="Text Box 13"/>
          <p:cNvSpPr txBox="1">
            <a:spLocks noChangeArrowheads="1"/>
          </p:cNvSpPr>
          <p:nvPr/>
        </p:nvSpPr>
        <p:spPr bwMode="auto">
          <a:xfrm>
            <a:off x="3194050" y="4637523"/>
            <a:ext cx="44614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Electron-electron Coulomb repulsions</a:t>
            </a:r>
            <a:endParaRPr lang="en-US" sz="2000" dirty="0"/>
          </a:p>
        </p:txBody>
      </p:sp>
      <p:graphicFrame>
        <p:nvGraphicFramePr>
          <p:cNvPr id="16" name="Object 14"/>
          <p:cNvGraphicFramePr>
            <a:graphicFrameLocks noChangeAspect="1"/>
          </p:cNvGraphicFramePr>
          <p:nvPr>
            <p:extLst>
              <p:ext uri="{D42A27DB-BD31-4B8C-83A1-F6EECF244321}">
                <p14:modId xmlns:p14="http://schemas.microsoft.com/office/powerpoint/2010/main" val="1586901894"/>
              </p:ext>
            </p:extLst>
          </p:nvPr>
        </p:nvGraphicFramePr>
        <p:xfrm>
          <a:off x="431800" y="5415398"/>
          <a:ext cx="2209800" cy="752475"/>
        </p:xfrm>
        <a:graphic>
          <a:graphicData uri="http://schemas.openxmlformats.org/presentationml/2006/ole">
            <mc:AlternateContent xmlns:mc="http://schemas.openxmlformats.org/markup-compatibility/2006">
              <mc:Choice xmlns:v="urn:schemas-microsoft-com:vml" Requires="v">
                <p:oleObj spid="_x0000_s5938" name="Équation" r:id="rId9" imgW="1193800" imgH="406400" progId="Equation.3">
                  <p:embed/>
                </p:oleObj>
              </mc:Choice>
              <mc:Fallback>
                <p:oleObj name="Équation" r:id="rId9" imgW="1193800" imgH="4064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1800" y="5415398"/>
                        <a:ext cx="2209800" cy="752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17" name="Text Box 15"/>
          <p:cNvSpPr txBox="1">
            <a:spLocks noChangeArrowheads="1"/>
          </p:cNvSpPr>
          <p:nvPr/>
        </p:nvSpPr>
        <p:spPr bwMode="auto">
          <a:xfrm>
            <a:off x="3165475" y="5567798"/>
            <a:ext cx="230902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dirty="0" smtClean="0"/>
              <a:t>Spin-orbit coupling</a:t>
            </a:r>
            <a:endParaRPr lang="en-US" sz="2000" dirty="0"/>
          </a:p>
        </p:txBody>
      </p:sp>
      <p:sp>
        <p:nvSpPr>
          <p:cNvPr id="19" name="Text Box 28"/>
          <p:cNvSpPr txBox="1">
            <a:spLocks noChangeArrowheads="1"/>
          </p:cNvSpPr>
          <p:nvPr/>
        </p:nvSpPr>
        <p:spPr bwMode="auto">
          <a:xfrm>
            <a:off x="2592388" y="171859"/>
            <a:ext cx="45096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i="1" smtClean="0">
                <a:solidFill>
                  <a:srgbClr val="0000FF"/>
                </a:solidFill>
                <a:latin typeface="Arial"/>
                <a:cs typeface="Arial"/>
              </a:rPr>
              <a:t>Hamiltonian of the ion with N electrons</a:t>
            </a:r>
            <a:endParaRPr lang="en-US" b="1" i="1">
              <a:solidFill>
                <a:srgbClr val="0000FF"/>
              </a:solidFill>
              <a:latin typeface="Arial"/>
              <a:cs typeface="Arial"/>
            </a:endParaRPr>
          </a:p>
        </p:txBody>
      </p:sp>
      <p:sp>
        <p:nvSpPr>
          <p:cNvPr id="2" name="Espace réservé du pied de page 1"/>
          <p:cNvSpPr>
            <a:spLocks noGrp="1"/>
          </p:cNvSpPr>
          <p:nvPr>
            <p:ph type="ftr" sz="quarter" idx="11"/>
          </p:nvPr>
        </p:nvSpPr>
        <p:spPr>
          <a:xfrm>
            <a:off x="5467554" y="6375295"/>
            <a:ext cx="2895600" cy="365125"/>
          </a:xfrm>
        </p:spPr>
        <p:txBody>
          <a:bodyPr/>
          <a:lstStyle/>
          <a:p>
            <a:r>
              <a:rPr lang="fr-FR" smtClean="0"/>
              <a:t>Heidelberg 2019</a:t>
            </a:r>
            <a:endParaRPr lang="fr-FR"/>
          </a:p>
        </p:txBody>
      </p:sp>
      <p:sp>
        <p:nvSpPr>
          <p:cNvPr id="3" name="Espace réservé du numéro de diapositive 2"/>
          <p:cNvSpPr>
            <a:spLocks noGrp="1"/>
          </p:cNvSpPr>
          <p:nvPr>
            <p:ph type="sldNum" sz="quarter" idx="12"/>
          </p:nvPr>
        </p:nvSpPr>
        <p:spPr>
          <a:xfrm>
            <a:off x="6553200" y="6375295"/>
            <a:ext cx="2133600" cy="365125"/>
          </a:xfrm>
        </p:spPr>
        <p:txBody>
          <a:bodyPr/>
          <a:lstStyle/>
          <a:p>
            <a:fld id="{176E461C-690C-4845-9B04-7B257E2F9D58}" type="slidenum">
              <a:rPr lang="fr-FR" smtClean="0"/>
              <a:t>32</a:t>
            </a:fld>
            <a:endParaRPr lang="fr-FR"/>
          </a:p>
        </p:txBody>
      </p:sp>
    </p:spTree>
    <p:extLst>
      <p:ext uri="{BB962C8B-B14F-4D97-AF65-F5344CB8AC3E}">
        <p14:creationId xmlns:p14="http://schemas.microsoft.com/office/powerpoint/2010/main" val="278286116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8"/>
          <p:cNvSpPr txBox="1">
            <a:spLocks noChangeArrowheads="1"/>
          </p:cNvSpPr>
          <p:nvPr/>
        </p:nvSpPr>
        <p:spPr bwMode="auto">
          <a:xfrm>
            <a:off x="2592388" y="171859"/>
            <a:ext cx="45096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i="1" smtClean="0">
                <a:solidFill>
                  <a:srgbClr val="0000FF"/>
                </a:solidFill>
                <a:latin typeface="Arial"/>
                <a:cs typeface="Arial"/>
              </a:rPr>
              <a:t>Hamiltonian of the ion with N electrons</a:t>
            </a:r>
            <a:endParaRPr lang="en-US" b="1" i="1">
              <a:solidFill>
                <a:srgbClr val="0000FF"/>
              </a:solidFill>
              <a:latin typeface="Arial"/>
              <a:cs typeface="Arial"/>
            </a:endParaRPr>
          </a:p>
        </p:txBody>
      </p:sp>
      <p:sp>
        <p:nvSpPr>
          <p:cNvPr id="18" name="Text Box 249"/>
          <p:cNvSpPr txBox="1">
            <a:spLocks noChangeArrowheads="1"/>
          </p:cNvSpPr>
          <p:nvPr/>
        </p:nvSpPr>
        <p:spPr bwMode="auto">
          <a:xfrm>
            <a:off x="533400" y="1371600"/>
            <a:ext cx="7897761" cy="3016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pPr marL="342900" indent="-342900">
              <a:spcBef>
                <a:spcPct val="50000"/>
              </a:spcBef>
              <a:buFont typeface="Arial"/>
              <a:buChar char="•"/>
            </a:pPr>
            <a:r>
              <a:rPr lang="en-US" sz="2000" b="1" dirty="0" smtClean="0"/>
              <a:t>Multi-electron functions for N electrons</a:t>
            </a:r>
          </a:p>
          <a:p>
            <a:pPr>
              <a:spcBef>
                <a:spcPct val="50000"/>
              </a:spcBef>
            </a:pPr>
            <a:r>
              <a:rPr lang="en-US" sz="2000" b="1" dirty="0" smtClean="0">
                <a:solidFill>
                  <a:srgbClr val="FFFF00"/>
                </a:solidFill>
                <a:latin typeface="Symbol" charset="0"/>
              </a:rPr>
              <a:t>	</a:t>
            </a:r>
            <a:r>
              <a:rPr lang="en-US" sz="2000" b="1" dirty="0" smtClean="0">
                <a:solidFill>
                  <a:srgbClr val="0000FF"/>
                </a:solidFill>
                <a:latin typeface="Symbol" charset="0"/>
              </a:rPr>
              <a:t>Y</a:t>
            </a:r>
            <a:r>
              <a:rPr lang="en-US" sz="2000" b="1" dirty="0" smtClean="0">
                <a:solidFill>
                  <a:srgbClr val="0000FF"/>
                </a:solidFill>
                <a:latin typeface="Times" charset="0"/>
              </a:rPr>
              <a:t>(r</a:t>
            </a:r>
            <a:r>
              <a:rPr lang="en-US" sz="2000" b="1" baseline="-25000" dirty="0" smtClean="0">
                <a:solidFill>
                  <a:srgbClr val="0000FF"/>
                </a:solidFill>
                <a:latin typeface="Times" charset="0"/>
              </a:rPr>
              <a:t>1</a:t>
            </a:r>
            <a:r>
              <a:rPr lang="en-US" sz="2000" b="1" dirty="0" smtClean="0">
                <a:solidFill>
                  <a:srgbClr val="0000FF"/>
                </a:solidFill>
                <a:latin typeface="Times" charset="0"/>
              </a:rPr>
              <a:t>,r</a:t>
            </a:r>
            <a:r>
              <a:rPr lang="en-US" sz="2000" b="1" baseline="-25000" dirty="0" smtClean="0">
                <a:solidFill>
                  <a:srgbClr val="0000FF"/>
                </a:solidFill>
                <a:latin typeface="Times" charset="0"/>
              </a:rPr>
              <a:t>2</a:t>
            </a:r>
            <a:r>
              <a:rPr lang="en-US" sz="2000" b="1" dirty="0" smtClean="0">
                <a:solidFill>
                  <a:srgbClr val="0000FF"/>
                </a:solidFill>
                <a:latin typeface="Times" charset="0"/>
              </a:rPr>
              <a:t>,...,</a:t>
            </a:r>
            <a:r>
              <a:rPr lang="en-US" sz="2000" b="1" dirty="0" err="1" smtClean="0">
                <a:solidFill>
                  <a:srgbClr val="0000FF"/>
                </a:solidFill>
                <a:latin typeface="Times" charset="0"/>
              </a:rPr>
              <a:t>r</a:t>
            </a:r>
            <a:r>
              <a:rPr lang="en-US" sz="2000" b="1" baseline="-25000" dirty="0" err="1" smtClean="0">
                <a:solidFill>
                  <a:srgbClr val="0000FF"/>
                </a:solidFill>
                <a:latin typeface="Times" charset="0"/>
              </a:rPr>
              <a:t>N</a:t>
            </a:r>
            <a:r>
              <a:rPr lang="en-US" sz="2000" b="1" dirty="0" smtClean="0">
                <a:solidFill>
                  <a:srgbClr val="0000FF"/>
                </a:solidFill>
                <a:latin typeface="Times" charset="0"/>
              </a:rPr>
              <a:t>)</a:t>
            </a:r>
            <a:endParaRPr lang="en-US" sz="2000" b="1" dirty="0" smtClean="0"/>
          </a:p>
          <a:p>
            <a:pPr>
              <a:spcBef>
                <a:spcPct val="50000"/>
              </a:spcBef>
              <a:buFontTx/>
              <a:buChar char="•"/>
            </a:pPr>
            <a:r>
              <a:rPr lang="en-US" sz="2000" b="1" dirty="0" smtClean="0"/>
              <a:t> Linear combination of Slater determinant built </a:t>
            </a:r>
            <a:r>
              <a:rPr lang="en-US" sz="2000" b="1" dirty="0"/>
              <a:t>from the </a:t>
            </a:r>
            <a:r>
              <a:rPr lang="en-US" sz="2000" b="1" dirty="0" smtClean="0"/>
              <a:t>mono-electronic functions</a:t>
            </a:r>
          </a:p>
          <a:p>
            <a:pPr>
              <a:spcBef>
                <a:spcPct val="50000"/>
              </a:spcBef>
              <a:buFontTx/>
              <a:buChar char="•"/>
            </a:pPr>
            <a:r>
              <a:rPr lang="en-US" sz="2000" b="1" dirty="0" smtClean="0"/>
              <a:t> Anti-symmetric function </a:t>
            </a:r>
            <a:r>
              <a:rPr lang="en-US" sz="2000" b="1" dirty="0" smtClean="0">
                <a:solidFill>
                  <a:srgbClr val="000000"/>
                </a:solidFill>
              </a:rPr>
              <a:t>to satisfy </a:t>
            </a:r>
            <a:r>
              <a:rPr lang="en-US" sz="2000" b="1" dirty="0" smtClean="0"/>
              <a:t>the Pauli principle</a:t>
            </a:r>
          </a:p>
          <a:p>
            <a:pPr>
              <a:spcBef>
                <a:spcPct val="50000"/>
              </a:spcBef>
            </a:pPr>
            <a:endParaRPr lang="en-US" sz="2000" b="1" dirty="0">
              <a:solidFill>
                <a:srgbClr val="0000FF"/>
              </a:solidFill>
              <a:latin typeface="Symbol" charset="0"/>
            </a:endParaRPr>
          </a:p>
        </p:txBody>
      </p:sp>
      <p:sp>
        <p:nvSpPr>
          <p:cNvPr id="20" name="Text Box 251"/>
          <p:cNvSpPr txBox="1">
            <a:spLocks noChangeArrowheads="1"/>
          </p:cNvSpPr>
          <p:nvPr/>
        </p:nvSpPr>
        <p:spPr bwMode="auto">
          <a:xfrm>
            <a:off x="3234812" y="654811"/>
            <a:ext cx="236673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fr-FR" b="1" i="1" dirty="0" smtClean="0">
                <a:solidFill>
                  <a:srgbClr val="0000FF"/>
                </a:solidFill>
              </a:rPr>
              <a:t>Basis </a:t>
            </a:r>
            <a:r>
              <a:rPr lang="fr-FR" b="1" i="1" dirty="0" err="1" smtClean="0">
                <a:solidFill>
                  <a:srgbClr val="0000FF"/>
                </a:solidFill>
              </a:rPr>
              <a:t>functions</a:t>
            </a:r>
            <a:r>
              <a:rPr lang="fr-FR" b="1" i="1" dirty="0" smtClean="0">
                <a:solidFill>
                  <a:srgbClr val="0000FF"/>
                </a:solidFill>
              </a:rPr>
              <a:t> </a:t>
            </a:r>
            <a:r>
              <a:rPr lang="fr-FR" b="1" dirty="0" smtClean="0">
                <a:solidFill>
                  <a:srgbClr val="0000FF"/>
                </a:solidFill>
              </a:rPr>
              <a:t>|</a:t>
            </a:r>
            <a:r>
              <a:rPr lang="fr-FR" b="1" dirty="0">
                <a:solidFill>
                  <a:srgbClr val="0000FF"/>
                </a:solidFill>
                <a:latin typeface="Symbol" charset="0"/>
              </a:rPr>
              <a:t>Y</a:t>
            </a:r>
            <a:r>
              <a:rPr lang="fr-FR" b="1" dirty="0">
                <a:solidFill>
                  <a:srgbClr val="0000FF"/>
                </a:solidFill>
              </a:rPr>
              <a:t>&gt;</a:t>
            </a:r>
            <a:endParaRPr lang="fr-FR" b="1" dirty="0">
              <a:solidFill>
                <a:srgbClr val="0000FF"/>
              </a:solidFill>
              <a:latin typeface="Times" charset="0"/>
            </a:endParaRPr>
          </a:p>
        </p:txBody>
      </p:sp>
      <p:sp>
        <p:nvSpPr>
          <p:cNvPr id="2" name="Espace réservé du pied de page 1"/>
          <p:cNvSpPr>
            <a:spLocks noGrp="1"/>
          </p:cNvSpPr>
          <p:nvPr>
            <p:ph type="ftr" sz="quarter" idx="11"/>
          </p:nvPr>
        </p:nvSpPr>
        <p:spPr/>
        <p:txBody>
          <a:bodyPr/>
          <a:lstStyle/>
          <a:p>
            <a:r>
              <a:rPr lang="fr-FR" smtClean="0"/>
              <a:t>Heidelberg 2019</a:t>
            </a:r>
            <a:endParaRPr lang="fr-FR"/>
          </a:p>
        </p:txBody>
      </p:sp>
      <p:sp>
        <p:nvSpPr>
          <p:cNvPr id="3" name="Espace réservé du numéro de diapositive 2"/>
          <p:cNvSpPr>
            <a:spLocks noGrp="1"/>
          </p:cNvSpPr>
          <p:nvPr>
            <p:ph type="sldNum" sz="quarter" idx="12"/>
          </p:nvPr>
        </p:nvSpPr>
        <p:spPr/>
        <p:txBody>
          <a:bodyPr/>
          <a:lstStyle/>
          <a:p>
            <a:fld id="{176E461C-690C-4845-9B04-7B257E2F9D58}" type="slidenum">
              <a:rPr lang="fr-FR" smtClean="0"/>
              <a:t>33</a:t>
            </a:fld>
            <a:endParaRPr lang="fr-FR"/>
          </a:p>
        </p:txBody>
      </p:sp>
    </p:spTree>
    <p:extLst>
      <p:ext uri="{BB962C8B-B14F-4D97-AF65-F5344CB8AC3E}">
        <p14:creationId xmlns:p14="http://schemas.microsoft.com/office/powerpoint/2010/main" val="241399494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8"/>
          <p:cNvSpPr txBox="1">
            <a:spLocks noChangeArrowheads="1"/>
          </p:cNvSpPr>
          <p:nvPr/>
        </p:nvSpPr>
        <p:spPr bwMode="auto">
          <a:xfrm>
            <a:off x="1913639" y="171859"/>
            <a:ext cx="36584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i="1" dirty="0">
                <a:solidFill>
                  <a:srgbClr val="0000FF"/>
                </a:solidFill>
                <a:latin typeface="Arial"/>
                <a:cs typeface="Arial"/>
              </a:rPr>
              <a:t>I</a:t>
            </a:r>
            <a:r>
              <a:rPr lang="en-US" b="1" i="1" dirty="0" smtClean="0">
                <a:solidFill>
                  <a:srgbClr val="0000FF"/>
                </a:solidFill>
                <a:latin typeface="Arial"/>
                <a:cs typeface="Arial"/>
              </a:rPr>
              <a:t>on with N electrons : </a:t>
            </a:r>
            <a:r>
              <a:rPr lang="en-US" b="1" i="1" dirty="0" smtClean="0">
                <a:solidFill>
                  <a:srgbClr val="0000FF"/>
                </a:solidFill>
              </a:rPr>
              <a:t>operators</a:t>
            </a:r>
            <a:endParaRPr lang="en-US" b="1" dirty="0" smtClean="0">
              <a:solidFill>
                <a:srgbClr val="0000FF"/>
              </a:solidFill>
              <a:latin typeface="Times" charset="0"/>
            </a:endParaRPr>
          </a:p>
          <a:p>
            <a:endParaRPr lang="en-US" b="1" i="1" dirty="0">
              <a:solidFill>
                <a:srgbClr val="0000FF"/>
              </a:solidFill>
              <a:latin typeface="Arial"/>
              <a:cs typeface="Arial"/>
            </a:endParaRPr>
          </a:p>
        </p:txBody>
      </p:sp>
      <p:sp>
        <p:nvSpPr>
          <p:cNvPr id="11" name="Oval 8"/>
          <p:cNvSpPr>
            <a:spLocks noChangeArrowheads="1"/>
          </p:cNvSpPr>
          <p:nvPr/>
        </p:nvSpPr>
        <p:spPr bwMode="auto">
          <a:xfrm>
            <a:off x="2818492" y="3057013"/>
            <a:ext cx="304800" cy="3810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Line 9"/>
          <p:cNvSpPr>
            <a:spLocks noChangeShapeType="1"/>
          </p:cNvSpPr>
          <p:nvPr/>
        </p:nvSpPr>
        <p:spPr bwMode="auto">
          <a:xfrm>
            <a:off x="3047092" y="3361813"/>
            <a:ext cx="2286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Text Box 10"/>
          <p:cNvSpPr txBox="1">
            <a:spLocks noChangeArrowheads="1"/>
          </p:cNvSpPr>
          <p:nvPr/>
        </p:nvSpPr>
        <p:spPr bwMode="auto">
          <a:xfrm>
            <a:off x="3199492" y="3438013"/>
            <a:ext cx="32099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smtClean="0">
                <a:solidFill>
                  <a:schemeClr val="bg1"/>
                </a:solidFill>
                <a:latin typeface="Times" charset="0"/>
              </a:rPr>
              <a:t>somme </a:t>
            </a:r>
            <a:r>
              <a:rPr lang="en-US" sz="1800" smtClean="0">
                <a:solidFill>
                  <a:schemeClr val="bg1"/>
                </a:solidFill>
                <a:latin typeface="Times" charset="0"/>
                <a:sym typeface="Symbol" charset="0"/>
              </a:rPr>
              <a:t> </a:t>
            </a:r>
            <a:r>
              <a:rPr lang="en-US" sz="1800" smtClean="0">
                <a:solidFill>
                  <a:schemeClr val="bg1"/>
                </a:solidFill>
                <a:latin typeface="Times" charset="0"/>
              </a:rPr>
              <a:t>couplage d’opérateurs</a:t>
            </a:r>
            <a:endParaRPr lang="en-US">
              <a:latin typeface="Times" charset="0"/>
            </a:endParaRPr>
          </a:p>
        </p:txBody>
      </p:sp>
      <p:sp>
        <p:nvSpPr>
          <p:cNvPr id="22" name="ZoneTexte 21"/>
          <p:cNvSpPr txBox="1"/>
          <p:nvPr/>
        </p:nvSpPr>
        <p:spPr>
          <a:xfrm>
            <a:off x="800655" y="1055803"/>
            <a:ext cx="366018" cy="369332"/>
          </a:xfrm>
          <a:prstGeom prst="rect">
            <a:avLst/>
          </a:prstGeom>
          <a:noFill/>
        </p:spPr>
        <p:txBody>
          <a:bodyPr wrap="none" rtlCol="0">
            <a:spAutoFit/>
          </a:bodyPr>
          <a:lstStyle/>
          <a:p>
            <a:pPr marL="285750" indent="-285750">
              <a:buFont typeface="Wingdings" charset="2"/>
              <a:buChar char="ü"/>
            </a:pPr>
            <a:r>
              <a:rPr lang="fr-FR" dirty="0" smtClean="0">
                <a:solidFill>
                  <a:srgbClr val="3366FF"/>
                </a:solidFill>
              </a:rPr>
              <a:t> </a:t>
            </a:r>
            <a:endParaRPr lang="fr-FR" dirty="0">
              <a:solidFill>
                <a:srgbClr val="3366FF"/>
              </a:solidFill>
            </a:endParaRPr>
          </a:p>
        </p:txBody>
      </p:sp>
      <p:sp>
        <p:nvSpPr>
          <p:cNvPr id="23" name="ZoneTexte 22"/>
          <p:cNvSpPr txBox="1"/>
          <p:nvPr/>
        </p:nvSpPr>
        <p:spPr>
          <a:xfrm>
            <a:off x="617646" y="3177147"/>
            <a:ext cx="184666" cy="369332"/>
          </a:xfrm>
          <a:prstGeom prst="rect">
            <a:avLst/>
          </a:prstGeom>
          <a:noFill/>
        </p:spPr>
        <p:txBody>
          <a:bodyPr wrap="none" rtlCol="0">
            <a:spAutoFit/>
          </a:bodyPr>
          <a:lstStyle/>
          <a:p>
            <a:endParaRPr lang="fr-FR" dirty="0"/>
          </a:p>
        </p:txBody>
      </p:sp>
      <p:sp>
        <p:nvSpPr>
          <p:cNvPr id="24" name="ZoneTexte 23"/>
          <p:cNvSpPr txBox="1"/>
          <p:nvPr/>
        </p:nvSpPr>
        <p:spPr>
          <a:xfrm>
            <a:off x="802312" y="3590413"/>
            <a:ext cx="366018" cy="369332"/>
          </a:xfrm>
          <a:prstGeom prst="rect">
            <a:avLst/>
          </a:prstGeom>
          <a:noFill/>
        </p:spPr>
        <p:txBody>
          <a:bodyPr wrap="none" rtlCol="0">
            <a:spAutoFit/>
          </a:bodyPr>
          <a:lstStyle/>
          <a:p>
            <a:pPr marL="285750" indent="-285750">
              <a:buFont typeface="Wingdings" charset="2"/>
              <a:buChar char="ü"/>
            </a:pPr>
            <a:r>
              <a:rPr lang="fr-FR" dirty="0" smtClean="0">
                <a:solidFill>
                  <a:srgbClr val="3366FF"/>
                </a:solidFill>
              </a:rPr>
              <a:t> </a:t>
            </a:r>
            <a:endParaRPr lang="fr-FR" dirty="0">
              <a:solidFill>
                <a:srgbClr val="3366FF"/>
              </a:solidFill>
            </a:endParaRPr>
          </a:p>
        </p:txBody>
      </p:sp>
      <p:sp>
        <p:nvSpPr>
          <p:cNvPr id="25" name="ZoneTexte 24"/>
          <p:cNvSpPr txBox="1"/>
          <p:nvPr/>
        </p:nvSpPr>
        <p:spPr>
          <a:xfrm>
            <a:off x="770046" y="4261922"/>
            <a:ext cx="366018" cy="369332"/>
          </a:xfrm>
          <a:prstGeom prst="rect">
            <a:avLst/>
          </a:prstGeom>
          <a:noFill/>
        </p:spPr>
        <p:txBody>
          <a:bodyPr wrap="none" rtlCol="0">
            <a:spAutoFit/>
          </a:bodyPr>
          <a:lstStyle/>
          <a:p>
            <a:pPr marL="285750" indent="-285750">
              <a:buFont typeface="Wingdings" charset="2"/>
              <a:buChar char="ü"/>
            </a:pPr>
            <a:r>
              <a:rPr lang="fr-FR" dirty="0" smtClean="0">
                <a:solidFill>
                  <a:srgbClr val="3366FF"/>
                </a:solidFill>
              </a:rPr>
              <a:t> </a:t>
            </a:r>
            <a:endParaRPr lang="fr-FR" dirty="0">
              <a:solidFill>
                <a:srgbClr val="3366FF"/>
              </a:solidFill>
            </a:endParaRPr>
          </a:p>
        </p:txBody>
      </p:sp>
      <p:pic>
        <p:nvPicPr>
          <p:cNvPr id="28" name="Image 27" descr="noindent_For_N_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6672" y="983229"/>
            <a:ext cx="6764015" cy="3931720"/>
          </a:xfrm>
          <a:prstGeom prst="rect">
            <a:avLst/>
          </a:prstGeom>
        </p:spPr>
      </p:pic>
      <p:pic>
        <p:nvPicPr>
          <p:cNvPr id="29" name="Image 28" descr="AA02127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0581" y="171859"/>
            <a:ext cx="1033051" cy="683995"/>
          </a:xfrm>
          <a:prstGeom prst="rect">
            <a:avLst/>
          </a:prstGeom>
        </p:spPr>
      </p:pic>
      <p:grpSp>
        <p:nvGrpSpPr>
          <p:cNvPr id="33" name="Grouper 32"/>
          <p:cNvGrpSpPr/>
          <p:nvPr/>
        </p:nvGrpSpPr>
        <p:grpSpPr>
          <a:xfrm>
            <a:off x="1071386" y="1679792"/>
            <a:ext cx="375837" cy="323997"/>
            <a:chOff x="656017" y="1312841"/>
            <a:chExt cx="375837" cy="323997"/>
          </a:xfrm>
        </p:grpSpPr>
        <p:sp>
          <p:nvSpPr>
            <p:cNvPr id="31" name="Triangle isocèle 30"/>
            <p:cNvSpPr>
              <a:spLocks noChangeAspect="1"/>
            </p:cNvSpPr>
            <p:nvPr/>
          </p:nvSpPr>
          <p:spPr>
            <a:xfrm>
              <a:off x="656017" y="1312841"/>
              <a:ext cx="375837" cy="323997"/>
            </a:xfrm>
            <a:prstGeom prst="triangle">
              <a:avLst/>
            </a:prstGeom>
            <a:solidFill>
              <a:srgbClr val="FFFF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b"/>
            <a:lstStyle/>
            <a:p>
              <a:pPr algn="ctr"/>
              <a:endParaRPr lang="fr-FR" sz="1600" dirty="0">
                <a:ln>
                  <a:solidFill>
                    <a:schemeClr val="tx1"/>
                  </a:solidFill>
                </a:ln>
                <a:solidFill>
                  <a:schemeClr val="tx1"/>
                </a:solidFill>
              </a:endParaRPr>
            </a:p>
          </p:txBody>
        </p:sp>
        <p:sp>
          <p:nvSpPr>
            <p:cNvPr id="32" name="ZoneTexte 31"/>
            <p:cNvSpPr txBox="1"/>
            <p:nvPr/>
          </p:nvSpPr>
          <p:spPr>
            <a:xfrm>
              <a:off x="720212" y="1329061"/>
              <a:ext cx="244453" cy="307777"/>
            </a:xfrm>
            <a:prstGeom prst="rect">
              <a:avLst/>
            </a:prstGeom>
            <a:noFill/>
          </p:spPr>
          <p:txBody>
            <a:bodyPr wrap="none" rtlCol="0">
              <a:spAutoFit/>
            </a:bodyPr>
            <a:lstStyle/>
            <a:p>
              <a:r>
                <a:rPr lang="fr-FR" sz="1400" b="1" dirty="0" smtClean="0"/>
                <a:t>!</a:t>
              </a:r>
              <a:endParaRPr lang="fr-FR" sz="1400" b="1" dirty="0"/>
            </a:p>
          </p:txBody>
        </p:sp>
      </p:grpSp>
      <p:cxnSp>
        <p:nvCxnSpPr>
          <p:cNvPr id="37" name="Connecteur droit avec flèche 36"/>
          <p:cNvCxnSpPr/>
          <p:nvPr/>
        </p:nvCxnSpPr>
        <p:spPr>
          <a:xfrm>
            <a:off x="4004474" y="1485536"/>
            <a:ext cx="1212646" cy="2706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nvGrpSpPr>
          <p:cNvPr id="40" name="Grouper 39"/>
          <p:cNvGrpSpPr/>
          <p:nvPr/>
        </p:nvGrpSpPr>
        <p:grpSpPr>
          <a:xfrm>
            <a:off x="4955508" y="1206960"/>
            <a:ext cx="375837" cy="323997"/>
            <a:chOff x="656017" y="1312841"/>
            <a:chExt cx="375837" cy="323997"/>
          </a:xfrm>
        </p:grpSpPr>
        <p:sp>
          <p:nvSpPr>
            <p:cNvPr id="41" name="Triangle isocèle 40"/>
            <p:cNvSpPr>
              <a:spLocks noChangeAspect="1"/>
            </p:cNvSpPr>
            <p:nvPr/>
          </p:nvSpPr>
          <p:spPr>
            <a:xfrm>
              <a:off x="656017" y="1312841"/>
              <a:ext cx="375837" cy="323997"/>
            </a:xfrm>
            <a:prstGeom prst="triangle">
              <a:avLst/>
            </a:prstGeom>
            <a:solidFill>
              <a:srgbClr val="FFFF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b"/>
            <a:lstStyle/>
            <a:p>
              <a:pPr algn="ctr"/>
              <a:endParaRPr lang="fr-FR" sz="1600" dirty="0">
                <a:ln>
                  <a:solidFill>
                    <a:schemeClr val="tx1"/>
                  </a:solidFill>
                </a:ln>
                <a:solidFill>
                  <a:schemeClr val="tx1"/>
                </a:solidFill>
              </a:endParaRPr>
            </a:p>
          </p:txBody>
        </p:sp>
        <p:sp>
          <p:nvSpPr>
            <p:cNvPr id="42" name="ZoneTexte 41"/>
            <p:cNvSpPr txBox="1"/>
            <p:nvPr/>
          </p:nvSpPr>
          <p:spPr>
            <a:xfrm>
              <a:off x="720212" y="1329061"/>
              <a:ext cx="244453" cy="307777"/>
            </a:xfrm>
            <a:prstGeom prst="rect">
              <a:avLst/>
            </a:prstGeom>
            <a:noFill/>
          </p:spPr>
          <p:txBody>
            <a:bodyPr wrap="none" rtlCol="0">
              <a:spAutoFit/>
            </a:bodyPr>
            <a:lstStyle/>
            <a:p>
              <a:r>
                <a:rPr lang="fr-FR" sz="1400" b="1" dirty="0" smtClean="0"/>
                <a:t>!</a:t>
              </a:r>
              <a:endParaRPr lang="fr-FR" sz="1400" b="1" dirty="0"/>
            </a:p>
          </p:txBody>
        </p:sp>
      </p:grpSp>
      <p:sp>
        <p:nvSpPr>
          <p:cNvPr id="43" name="ZoneTexte 42"/>
          <p:cNvSpPr txBox="1"/>
          <p:nvPr/>
        </p:nvSpPr>
        <p:spPr>
          <a:xfrm>
            <a:off x="5217120" y="1546119"/>
            <a:ext cx="1495551" cy="307777"/>
          </a:xfrm>
          <a:prstGeom prst="rect">
            <a:avLst/>
          </a:prstGeom>
          <a:noFill/>
        </p:spPr>
        <p:txBody>
          <a:bodyPr wrap="none" rtlCol="0">
            <a:spAutoFit/>
          </a:bodyPr>
          <a:lstStyle/>
          <a:p>
            <a:r>
              <a:rPr lang="fr-FR" sz="1400" i="1" dirty="0" err="1" smtClean="0">
                <a:solidFill>
                  <a:schemeClr val="tx2">
                    <a:lumMod val="60000"/>
                    <a:lumOff val="40000"/>
                  </a:schemeClr>
                </a:solidFill>
              </a:rPr>
              <a:t>Sum</a:t>
            </a:r>
            <a:r>
              <a:rPr lang="fr-FR" sz="1400" i="1" dirty="0" smtClean="0">
                <a:solidFill>
                  <a:schemeClr val="tx2">
                    <a:lumMod val="60000"/>
                    <a:lumOff val="40000"/>
                  </a:schemeClr>
                </a:solidFill>
              </a:rPr>
              <a:t> </a:t>
            </a:r>
            <a:r>
              <a:rPr lang="fr-FR" sz="1400" i="1" dirty="0" err="1" smtClean="0">
                <a:solidFill>
                  <a:schemeClr val="tx2">
                    <a:lumMod val="60000"/>
                    <a:lumOff val="40000"/>
                  </a:schemeClr>
                </a:solidFill>
              </a:rPr>
              <a:t>is</a:t>
            </a:r>
            <a:r>
              <a:rPr lang="fr-FR" sz="1400" i="1" dirty="0" smtClean="0">
                <a:solidFill>
                  <a:schemeClr val="tx2">
                    <a:lumMod val="60000"/>
                    <a:lumOff val="40000"/>
                  </a:schemeClr>
                </a:solidFill>
              </a:rPr>
              <a:t> </a:t>
            </a:r>
            <a:r>
              <a:rPr lang="fr-FR" sz="1400" i="1" dirty="0" err="1" smtClean="0">
                <a:solidFill>
                  <a:schemeClr val="tx2">
                    <a:lumMod val="60000"/>
                    <a:lumOff val="40000"/>
                  </a:schemeClr>
                </a:solidFill>
              </a:rPr>
              <a:t>coupling</a:t>
            </a:r>
            <a:endParaRPr lang="fr-FR" sz="1400" i="1" dirty="0">
              <a:solidFill>
                <a:schemeClr val="tx2">
                  <a:lumMod val="60000"/>
                  <a:lumOff val="40000"/>
                </a:schemeClr>
              </a:solidFill>
            </a:endParaRPr>
          </a:p>
        </p:txBody>
      </p:sp>
      <p:sp>
        <p:nvSpPr>
          <p:cNvPr id="2" name="Espace réservé du pied de page 1"/>
          <p:cNvSpPr>
            <a:spLocks noGrp="1"/>
          </p:cNvSpPr>
          <p:nvPr>
            <p:ph type="ftr" sz="quarter" idx="11"/>
          </p:nvPr>
        </p:nvSpPr>
        <p:spPr/>
        <p:txBody>
          <a:bodyPr/>
          <a:lstStyle/>
          <a:p>
            <a:r>
              <a:rPr lang="fr-FR" smtClean="0"/>
              <a:t>Heidelberg 2019</a:t>
            </a:r>
            <a:endParaRPr lang="fr-FR"/>
          </a:p>
        </p:txBody>
      </p:sp>
      <p:sp>
        <p:nvSpPr>
          <p:cNvPr id="3" name="Espace réservé du numéro de diapositive 2"/>
          <p:cNvSpPr>
            <a:spLocks noGrp="1"/>
          </p:cNvSpPr>
          <p:nvPr>
            <p:ph type="sldNum" sz="quarter" idx="12"/>
          </p:nvPr>
        </p:nvSpPr>
        <p:spPr/>
        <p:txBody>
          <a:bodyPr/>
          <a:lstStyle/>
          <a:p>
            <a:fld id="{176E461C-690C-4845-9B04-7B257E2F9D58}" type="slidenum">
              <a:rPr lang="fr-FR" smtClean="0"/>
              <a:t>34</a:t>
            </a:fld>
            <a:endParaRPr lang="fr-FR"/>
          </a:p>
        </p:txBody>
      </p:sp>
    </p:spTree>
    <p:extLst>
      <p:ext uri="{BB962C8B-B14F-4D97-AF65-F5344CB8AC3E}">
        <p14:creationId xmlns:p14="http://schemas.microsoft.com/office/powerpoint/2010/main" val="70090132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28"/>
          <p:cNvSpPr txBox="1">
            <a:spLocks noChangeArrowheads="1"/>
          </p:cNvSpPr>
          <p:nvPr/>
        </p:nvSpPr>
        <p:spPr bwMode="auto">
          <a:xfrm>
            <a:off x="1913639" y="171859"/>
            <a:ext cx="49672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i="1" smtClean="0">
                <a:solidFill>
                  <a:srgbClr val="0000FF"/>
                </a:solidFill>
                <a:latin typeface="Arial"/>
                <a:cs typeface="Arial"/>
              </a:rPr>
              <a:t>Free ion with N electrons : </a:t>
            </a:r>
            <a:r>
              <a:rPr lang="en-US" b="1" i="1" smtClean="0">
                <a:solidFill>
                  <a:srgbClr val="0000FF"/>
                </a:solidFill>
              </a:rPr>
              <a:t>basis functions</a:t>
            </a:r>
            <a:endParaRPr lang="en-US" b="1" smtClean="0">
              <a:solidFill>
                <a:srgbClr val="0000FF"/>
              </a:solidFill>
              <a:latin typeface="Times" charset="0"/>
            </a:endParaRPr>
          </a:p>
          <a:p>
            <a:endParaRPr lang="en-US" b="1" i="1">
              <a:solidFill>
                <a:srgbClr val="0000FF"/>
              </a:solidFill>
              <a:latin typeface="Arial"/>
              <a:cs typeface="Arial"/>
            </a:endParaRPr>
          </a:p>
        </p:txBody>
      </p:sp>
      <p:sp>
        <p:nvSpPr>
          <p:cNvPr id="9" name="Text Box 6"/>
          <p:cNvSpPr txBox="1">
            <a:spLocks noChangeArrowheads="1"/>
          </p:cNvSpPr>
          <p:nvPr/>
        </p:nvSpPr>
        <p:spPr bwMode="auto">
          <a:xfrm>
            <a:off x="1061183" y="693409"/>
            <a:ext cx="293321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285750" indent="-285750">
              <a:buFont typeface="Wingdings" charset="2"/>
              <a:buChar char="Ø"/>
            </a:pPr>
            <a:r>
              <a:rPr lang="en-US" sz="1600" b="1" dirty="0" err="1" smtClean="0">
                <a:solidFill>
                  <a:srgbClr val="000000"/>
                </a:solidFill>
                <a:latin typeface="Arial"/>
                <a:cs typeface="Arial"/>
              </a:rPr>
              <a:t>Fonctions</a:t>
            </a:r>
            <a:r>
              <a:rPr lang="en-US" sz="1600" b="1" dirty="0" smtClean="0">
                <a:solidFill>
                  <a:srgbClr val="000000"/>
                </a:solidFill>
                <a:latin typeface="Arial"/>
                <a:cs typeface="Arial"/>
              </a:rPr>
              <a:t> |</a:t>
            </a:r>
            <a:r>
              <a:rPr lang="en-US" sz="1600" b="1" dirty="0" smtClean="0">
                <a:solidFill>
                  <a:srgbClr val="000000"/>
                </a:solidFill>
                <a:latin typeface="Symbol" charset="2"/>
                <a:cs typeface="Symbol" charset="2"/>
              </a:rPr>
              <a:t>a</a:t>
            </a:r>
            <a:r>
              <a:rPr lang="en-US" sz="1600" b="1" dirty="0" smtClean="0">
                <a:solidFill>
                  <a:srgbClr val="000000"/>
                </a:solidFill>
                <a:latin typeface="Arial"/>
                <a:cs typeface="Arial"/>
              </a:rPr>
              <a:t>(L,S)JM</a:t>
            </a:r>
            <a:r>
              <a:rPr lang="en-US" sz="1600" b="1" baseline="-25000" dirty="0" smtClean="0">
                <a:solidFill>
                  <a:srgbClr val="000000"/>
                </a:solidFill>
                <a:latin typeface="Arial"/>
                <a:cs typeface="Arial"/>
              </a:rPr>
              <a:t>J</a:t>
            </a:r>
            <a:r>
              <a:rPr lang="en-US" sz="1600" b="1" dirty="0" smtClean="0">
                <a:solidFill>
                  <a:srgbClr val="000000"/>
                </a:solidFill>
                <a:latin typeface="Arial"/>
                <a:cs typeface="Arial"/>
              </a:rPr>
              <a:t>&gt;</a:t>
            </a:r>
          </a:p>
          <a:p>
            <a:endParaRPr lang="en-US" sz="1600" b="1" dirty="0" smtClean="0">
              <a:solidFill>
                <a:srgbClr val="000000"/>
              </a:solidFill>
              <a:latin typeface="Arial"/>
              <a:cs typeface="Arial"/>
            </a:endParaRPr>
          </a:p>
          <a:p>
            <a:r>
              <a:rPr lang="en-US" sz="1600" dirty="0" smtClean="0">
                <a:solidFill>
                  <a:srgbClr val="000000"/>
                </a:solidFill>
                <a:latin typeface="Arial"/>
                <a:cs typeface="Arial"/>
              </a:rPr>
              <a:t>  Common </a:t>
            </a:r>
            <a:r>
              <a:rPr lang="en-US" sz="1600" dirty="0" err="1" smtClean="0">
                <a:solidFill>
                  <a:srgbClr val="000000"/>
                </a:solidFill>
                <a:latin typeface="Arial"/>
                <a:cs typeface="Arial"/>
              </a:rPr>
              <a:t>eigenfunctions</a:t>
            </a:r>
            <a:r>
              <a:rPr lang="en-US" sz="1600" dirty="0" smtClean="0">
                <a:solidFill>
                  <a:srgbClr val="000000"/>
                </a:solidFill>
                <a:latin typeface="Arial"/>
                <a:cs typeface="Arial"/>
              </a:rPr>
              <a:t> with</a:t>
            </a:r>
            <a:endParaRPr lang="en-US" sz="1600" b="1" baseline="-25000" dirty="0">
              <a:solidFill>
                <a:srgbClr val="000000"/>
              </a:solidFill>
              <a:latin typeface="Arial"/>
              <a:cs typeface="Arial"/>
            </a:endParaRPr>
          </a:p>
        </p:txBody>
      </p:sp>
      <p:sp>
        <p:nvSpPr>
          <p:cNvPr id="11" name="Oval 8"/>
          <p:cNvSpPr>
            <a:spLocks noChangeArrowheads="1"/>
          </p:cNvSpPr>
          <p:nvPr/>
        </p:nvSpPr>
        <p:spPr bwMode="auto">
          <a:xfrm>
            <a:off x="3259878" y="2763100"/>
            <a:ext cx="304800" cy="381000"/>
          </a:xfrm>
          <a:prstGeom prst="ellipse">
            <a:avLst/>
          </a:prstGeom>
          <a:noFill/>
          <a:ln w="9525">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Line 9"/>
          <p:cNvSpPr>
            <a:spLocks noChangeShapeType="1"/>
          </p:cNvSpPr>
          <p:nvPr/>
        </p:nvSpPr>
        <p:spPr bwMode="auto">
          <a:xfrm>
            <a:off x="3488478" y="3067900"/>
            <a:ext cx="228600" cy="2286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 name="Image 2" descr="widehat_J^2,_wi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8043" y="1203106"/>
            <a:ext cx="1302532" cy="287997"/>
          </a:xfrm>
          <a:prstGeom prst="rect">
            <a:avLst/>
          </a:prstGeom>
        </p:spPr>
      </p:pic>
      <p:grpSp>
        <p:nvGrpSpPr>
          <p:cNvPr id="6" name="Grouper 5"/>
          <p:cNvGrpSpPr/>
          <p:nvPr/>
        </p:nvGrpSpPr>
        <p:grpSpPr>
          <a:xfrm>
            <a:off x="1299697" y="1889752"/>
            <a:ext cx="4525002" cy="338554"/>
            <a:chOff x="654665" y="1584803"/>
            <a:chExt cx="4525002" cy="338554"/>
          </a:xfrm>
        </p:grpSpPr>
        <p:sp>
          <p:nvSpPr>
            <p:cNvPr id="15" name="Text Box 12"/>
            <p:cNvSpPr txBox="1">
              <a:spLocks noChangeArrowheads="1"/>
            </p:cNvSpPr>
            <p:nvPr/>
          </p:nvSpPr>
          <p:spPr bwMode="auto">
            <a:xfrm>
              <a:off x="654665" y="1584803"/>
              <a:ext cx="452500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smtClean="0">
                  <a:cs typeface="Arial"/>
                </a:rPr>
                <a:t>(H</a:t>
              </a:r>
              <a:r>
                <a:rPr lang="en-US" sz="1600" i="1" baseline="-25000" smtClean="0">
                  <a:cs typeface="Arial"/>
                </a:rPr>
                <a:t>cin</a:t>
              </a:r>
              <a:r>
                <a:rPr lang="en-US" sz="1600" i="1">
                  <a:cs typeface="Arial"/>
                </a:rPr>
                <a:t>+</a:t>
              </a:r>
              <a:r>
                <a:rPr lang="en-US" sz="1600" i="1" smtClean="0">
                  <a:cs typeface="Arial"/>
                </a:rPr>
                <a:t>H</a:t>
              </a:r>
              <a:r>
                <a:rPr lang="en-US" sz="1600" i="1" baseline="-25000" smtClean="0">
                  <a:cs typeface="Arial"/>
                </a:rPr>
                <a:t>e-n</a:t>
              </a:r>
              <a:r>
                <a:rPr lang="en-US" sz="1600" i="1" smtClean="0">
                  <a:cs typeface="Arial"/>
                </a:rPr>
                <a:t>+H</a:t>
              </a:r>
              <a:r>
                <a:rPr lang="en-US" sz="1600" i="1" baseline="-25000" smtClean="0">
                  <a:cs typeface="Arial"/>
                </a:rPr>
                <a:t>e-e</a:t>
              </a:r>
              <a:r>
                <a:rPr lang="en-US" sz="1600" smtClean="0">
                  <a:latin typeface="Arial"/>
                  <a:cs typeface="Arial"/>
                </a:rPr>
                <a:t> commute with                           )</a:t>
              </a:r>
              <a:endParaRPr lang="en-US" sz="1600" b="1" smtClean="0">
                <a:latin typeface="Arial"/>
                <a:cs typeface="Arial"/>
              </a:endParaRPr>
            </a:p>
          </p:txBody>
        </p:sp>
        <p:pic>
          <p:nvPicPr>
            <p:cNvPr id="2" name="Image 1" descr="hat_L^2,_hat_L_z.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5500" y="1592997"/>
              <a:ext cx="1398843" cy="287997"/>
            </a:xfrm>
            <a:prstGeom prst="rect">
              <a:avLst/>
            </a:prstGeom>
          </p:spPr>
        </p:pic>
      </p:grpSp>
      <p:grpSp>
        <p:nvGrpSpPr>
          <p:cNvPr id="5" name="Grouper 4"/>
          <p:cNvGrpSpPr/>
          <p:nvPr/>
        </p:nvGrpSpPr>
        <p:grpSpPr>
          <a:xfrm>
            <a:off x="1299697" y="1524406"/>
            <a:ext cx="4499362" cy="338554"/>
            <a:chOff x="807065" y="2261590"/>
            <a:chExt cx="4499362" cy="338554"/>
          </a:xfrm>
        </p:grpSpPr>
        <p:sp>
          <p:nvSpPr>
            <p:cNvPr id="18" name="Text Box 12"/>
            <p:cNvSpPr txBox="1">
              <a:spLocks noChangeArrowheads="1"/>
            </p:cNvSpPr>
            <p:nvPr/>
          </p:nvSpPr>
          <p:spPr bwMode="auto">
            <a:xfrm>
              <a:off x="807065" y="2261590"/>
              <a:ext cx="323885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i="1" smtClean="0">
                  <a:cs typeface="Arial"/>
                </a:rPr>
                <a:t>H</a:t>
              </a:r>
              <a:r>
                <a:rPr lang="en-US" sz="1600" i="1" baseline="-25000" smtClean="0">
                  <a:cs typeface="Arial"/>
                </a:rPr>
                <a:t>cin</a:t>
              </a:r>
              <a:r>
                <a:rPr lang="en-US" sz="1600" i="1">
                  <a:cs typeface="Arial"/>
                </a:rPr>
                <a:t>+</a:t>
              </a:r>
              <a:r>
                <a:rPr lang="en-US" sz="1600" i="1" smtClean="0">
                  <a:cs typeface="Arial"/>
                </a:rPr>
                <a:t>H</a:t>
              </a:r>
              <a:r>
                <a:rPr lang="en-US" sz="1600" i="1" baseline="-25000" smtClean="0">
                  <a:cs typeface="Arial"/>
                </a:rPr>
                <a:t>e-n</a:t>
              </a:r>
              <a:r>
                <a:rPr lang="en-US" sz="1600" i="1" smtClean="0">
                  <a:cs typeface="Arial"/>
                </a:rPr>
                <a:t>+H</a:t>
              </a:r>
              <a:r>
                <a:rPr lang="en-US" sz="1600" i="1" baseline="-25000" smtClean="0">
                  <a:cs typeface="Arial"/>
                </a:rPr>
                <a:t>e-e</a:t>
              </a:r>
              <a:r>
                <a:rPr lang="en-US" sz="1600" i="1" smtClean="0">
                  <a:cs typeface="Arial"/>
                </a:rPr>
                <a:t>+</a:t>
              </a:r>
              <a:r>
                <a:rPr lang="en-US" sz="1600" i="1" smtClean="0">
                  <a:latin typeface="Arial"/>
                  <a:cs typeface="Arial"/>
                </a:rPr>
                <a:t>H</a:t>
              </a:r>
              <a:r>
                <a:rPr lang="en-US" sz="1600" i="1" baseline="-25000" smtClean="0">
                  <a:latin typeface="Arial"/>
                  <a:cs typeface="Arial"/>
                </a:rPr>
                <a:t>s-o</a:t>
              </a:r>
              <a:r>
                <a:rPr lang="en-US" sz="1600" smtClean="0">
                  <a:latin typeface="Arial"/>
                  <a:cs typeface="Arial"/>
                </a:rPr>
                <a:t> commute with</a:t>
              </a:r>
              <a:endParaRPr lang="en-US" sz="1600" b="1" smtClean="0">
                <a:latin typeface="Arial"/>
                <a:cs typeface="Arial"/>
              </a:endParaRPr>
            </a:p>
          </p:txBody>
        </p:sp>
        <p:pic>
          <p:nvPicPr>
            <p:cNvPr id="21" name="Image 20" descr="widehat_J^2,_wi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3895" y="2261590"/>
              <a:ext cx="1302532" cy="287997"/>
            </a:xfrm>
            <a:prstGeom prst="rect">
              <a:avLst/>
            </a:prstGeom>
          </p:spPr>
        </p:pic>
      </p:grpSp>
      <p:sp>
        <p:nvSpPr>
          <p:cNvPr id="23" name="Text Box 5"/>
          <p:cNvSpPr txBox="1">
            <a:spLocks noChangeArrowheads="1"/>
          </p:cNvSpPr>
          <p:nvPr/>
        </p:nvSpPr>
        <p:spPr bwMode="auto">
          <a:xfrm>
            <a:off x="1061183" y="2971135"/>
            <a:ext cx="60386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Wingdings" charset="2"/>
              <a:buChar char="Ø"/>
            </a:pPr>
            <a:r>
              <a:rPr lang="en-US" sz="1600" smtClean="0">
                <a:solidFill>
                  <a:srgbClr val="000000"/>
                </a:solidFill>
                <a:latin typeface="Arial"/>
                <a:cs typeface="Arial"/>
              </a:rPr>
              <a:t>The energy of</a:t>
            </a:r>
            <a:r>
              <a:rPr lang="en-US" sz="1600" i="1" smtClean="0">
                <a:solidFill>
                  <a:srgbClr val="000000"/>
                </a:solidFill>
                <a:latin typeface="Arial"/>
                <a:cs typeface="Arial"/>
              </a:rPr>
              <a:t> </a:t>
            </a:r>
            <a:r>
              <a:rPr lang="en-US" sz="1600" smtClean="0">
                <a:solidFill>
                  <a:srgbClr val="000000"/>
                </a:solidFill>
                <a:latin typeface="Arial"/>
                <a:cs typeface="Arial"/>
              </a:rPr>
              <a:t> </a:t>
            </a:r>
            <a:r>
              <a:rPr lang="en-US" sz="1600">
                <a:solidFill>
                  <a:srgbClr val="000000"/>
                </a:solidFill>
                <a:cs typeface="Arial"/>
              </a:rPr>
              <a:t>|</a:t>
            </a:r>
            <a:r>
              <a:rPr lang="en-US" sz="1600">
                <a:solidFill>
                  <a:srgbClr val="000000"/>
                </a:solidFill>
                <a:latin typeface="Symbol" charset="2"/>
                <a:cs typeface="Symbol" charset="2"/>
              </a:rPr>
              <a:t>a</a:t>
            </a:r>
            <a:r>
              <a:rPr lang="en-US" sz="1600">
                <a:solidFill>
                  <a:srgbClr val="000000"/>
                </a:solidFill>
                <a:cs typeface="Arial"/>
              </a:rPr>
              <a:t>(L,S)JM</a:t>
            </a:r>
            <a:r>
              <a:rPr lang="en-US" sz="1600" baseline="-25000">
                <a:solidFill>
                  <a:srgbClr val="000000"/>
                </a:solidFill>
                <a:cs typeface="Arial"/>
              </a:rPr>
              <a:t>J</a:t>
            </a:r>
            <a:r>
              <a:rPr lang="en-US" sz="1600" smtClean="0">
                <a:solidFill>
                  <a:srgbClr val="000000"/>
                </a:solidFill>
                <a:cs typeface="Arial"/>
              </a:rPr>
              <a:t>&gt; </a:t>
            </a:r>
            <a:r>
              <a:rPr lang="en-US" sz="1600" smtClean="0">
                <a:solidFill>
                  <a:srgbClr val="000000"/>
                </a:solidFill>
                <a:latin typeface="Arial"/>
                <a:cs typeface="Arial"/>
              </a:rPr>
              <a:t>does not depend on M</a:t>
            </a:r>
            <a:r>
              <a:rPr lang="en-US" sz="1600" baseline="-25000" smtClean="0">
                <a:solidFill>
                  <a:srgbClr val="000000"/>
                </a:solidFill>
                <a:latin typeface="Arial"/>
                <a:cs typeface="Arial"/>
              </a:rPr>
              <a:t>J</a:t>
            </a:r>
          </a:p>
          <a:p>
            <a:r>
              <a:rPr lang="en-US" sz="1600" baseline="-25000">
                <a:solidFill>
                  <a:srgbClr val="000000"/>
                </a:solidFill>
                <a:latin typeface="Arial"/>
                <a:cs typeface="Arial"/>
              </a:rPr>
              <a:t> </a:t>
            </a:r>
            <a:r>
              <a:rPr lang="en-US" sz="1600" smtClean="0">
                <a:solidFill>
                  <a:srgbClr val="000000"/>
                </a:solidFill>
                <a:latin typeface="Arial"/>
                <a:cs typeface="Arial"/>
              </a:rPr>
              <a:t>     Degeneracy of </a:t>
            </a:r>
            <a:r>
              <a:rPr lang="en-US" sz="1600">
                <a:solidFill>
                  <a:srgbClr val="000000"/>
                </a:solidFill>
                <a:cs typeface="Arial"/>
              </a:rPr>
              <a:t>|</a:t>
            </a:r>
            <a:r>
              <a:rPr lang="en-US" sz="1600">
                <a:solidFill>
                  <a:srgbClr val="000000"/>
                </a:solidFill>
                <a:latin typeface="Symbol" charset="2"/>
                <a:cs typeface="Symbol" charset="2"/>
              </a:rPr>
              <a:t>a</a:t>
            </a:r>
            <a:r>
              <a:rPr lang="en-US" sz="1600">
                <a:solidFill>
                  <a:srgbClr val="000000"/>
                </a:solidFill>
                <a:cs typeface="Arial"/>
              </a:rPr>
              <a:t>(L,S)JM</a:t>
            </a:r>
            <a:r>
              <a:rPr lang="en-US" sz="1600" baseline="-25000">
                <a:solidFill>
                  <a:srgbClr val="000000"/>
                </a:solidFill>
                <a:cs typeface="Arial"/>
              </a:rPr>
              <a:t>J</a:t>
            </a:r>
            <a:r>
              <a:rPr lang="en-US" sz="1600" smtClean="0">
                <a:solidFill>
                  <a:srgbClr val="000000"/>
                </a:solidFill>
                <a:cs typeface="Arial"/>
              </a:rPr>
              <a:t>&gt; </a:t>
            </a:r>
            <a:r>
              <a:rPr lang="en-US" sz="1600" smtClean="0">
                <a:solidFill>
                  <a:srgbClr val="000000"/>
                </a:solidFill>
                <a:latin typeface="Arial"/>
                <a:cs typeface="Arial"/>
              </a:rPr>
              <a:t>= 2J+1</a:t>
            </a:r>
            <a:endParaRPr lang="en-US" sz="1600">
              <a:solidFill>
                <a:srgbClr val="000000"/>
              </a:solidFill>
              <a:latin typeface="Arial"/>
              <a:cs typeface="Arial"/>
            </a:endParaRPr>
          </a:p>
          <a:p>
            <a:endParaRPr lang="en-US" sz="1600">
              <a:solidFill>
                <a:srgbClr val="000000"/>
              </a:solidFill>
              <a:latin typeface="Arial"/>
              <a:cs typeface="Arial"/>
            </a:endParaRPr>
          </a:p>
        </p:txBody>
      </p:sp>
      <p:sp>
        <p:nvSpPr>
          <p:cNvPr id="36" name="Espace réservé du numéro de diapositive 7"/>
          <p:cNvSpPr txBox="1">
            <a:spLocks/>
          </p:cNvSpPr>
          <p:nvPr/>
        </p:nvSpPr>
        <p:spPr bwMode="auto">
          <a:xfrm>
            <a:off x="11193463"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800">
                <a:solidFill>
                  <a:schemeClr val="tx1"/>
                </a:solidFill>
                <a:latin typeface="Helvetica" charset="0"/>
                <a:ea typeface="MS PGothic" charset="0"/>
                <a:cs typeface="MS PGothic" charset="0"/>
              </a:defRPr>
            </a:lvl1pPr>
            <a:lvl2pPr marL="37931725" indent="-37474525">
              <a:defRPr sz="2800">
                <a:solidFill>
                  <a:schemeClr val="tx1"/>
                </a:solidFill>
                <a:latin typeface="Helvetica" charset="0"/>
                <a:ea typeface="MS PGothic" charset="0"/>
                <a:cs typeface="MS PGothic" charset="0"/>
              </a:defRPr>
            </a:lvl2pPr>
            <a:lvl3pPr>
              <a:defRPr sz="2800">
                <a:solidFill>
                  <a:schemeClr val="tx1"/>
                </a:solidFill>
                <a:latin typeface="Helvetica" charset="0"/>
                <a:ea typeface="MS PGothic" charset="0"/>
                <a:cs typeface="MS PGothic" charset="0"/>
              </a:defRPr>
            </a:lvl3pPr>
            <a:lvl4pPr>
              <a:defRPr sz="2800">
                <a:solidFill>
                  <a:schemeClr val="tx1"/>
                </a:solidFill>
                <a:latin typeface="Helvetica" charset="0"/>
                <a:ea typeface="MS PGothic" charset="0"/>
                <a:cs typeface="MS PGothic" charset="0"/>
              </a:defRPr>
            </a:lvl4pPr>
            <a:lvl5pPr>
              <a:defRPr sz="28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28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28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28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2800">
                <a:solidFill>
                  <a:schemeClr val="tx1"/>
                </a:solidFill>
                <a:latin typeface="Helvetica" charset="0"/>
                <a:ea typeface="MS PGothic" charset="0"/>
                <a:cs typeface="MS PGothic" charset="0"/>
              </a:defRPr>
            </a:lvl9pPr>
          </a:lstStyle>
          <a:p>
            <a:pPr algn="r"/>
            <a:fld id="{1B935A25-3850-7A43-8BE4-C01C9C06D22B}" type="slidenum">
              <a:rPr lang="en-US" sz="1200" smtClean="0">
                <a:solidFill>
                  <a:srgbClr val="898989"/>
                </a:solidFill>
              </a:rPr>
              <a:pPr algn="r"/>
              <a:t>35</a:t>
            </a:fld>
            <a:endParaRPr lang="en-US" sz="1200">
              <a:solidFill>
                <a:srgbClr val="898989"/>
              </a:solidFill>
            </a:endParaRPr>
          </a:p>
        </p:txBody>
      </p:sp>
      <p:grpSp>
        <p:nvGrpSpPr>
          <p:cNvPr id="46" name="Grouper 45"/>
          <p:cNvGrpSpPr/>
          <p:nvPr/>
        </p:nvGrpSpPr>
        <p:grpSpPr>
          <a:xfrm>
            <a:off x="1418627" y="3819118"/>
            <a:ext cx="3851948" cy="2651440"/>
            <a:chOff x="1987528" y="3841435"/>
            <a:chExt cx="3851948" cy="2651440"/>
          </a:xfrm>
        </p:grpSpPr>
        <p:grpSp>
          <p:nvGrpSpPr>
            <p:cNvPr id="45" name="Grouper 44"/>
            <p:cNvGrpSpPr/>
            <p:nvPr/>
          </p:nvGrpSpPr>
          <p:grpSpPr>
            <a:xfrm>
              <a:off x="1987528" y="3841435"/>
              <a:ext cx="3851948" cy="2651440"/>
              <a:chOff x="1613149" y="1160463"/>
              <a:chExt cx="3851948" cy="2651440"/>
            </a:xfrm>
          </p:grpSpPr>
          <p:sp>
            <p:nvSpPr>
              <p:cNvPr id="38" name="Rectangle à coins arrondis 37"/>
              <p:cNvSpPr>
                <a:spLocks noChangeArrowheads="1"/>
              </p:cNvSpPr>
              <p:nvPr/>
            </p:nvSpPr>
            <p:spPr bwMode="auto">
              <a:xfrm>
                <a:off x="1613149" y="1162050"/>
                <a:ext cx="3741174" cy="2491313"/>
              </a:xfrm>
              <a:prstGeom prst="roundRect">
                <a:avLst>
                  <a:gd name="adj" fmla="val 16667"/>
                </a:avLst>
              </a:prstGeom>
              <a:gradFill rotWithShape="1">
                <a:gsLst>
                  <a:gs pos="0">
                    <a:srgbClr val="A3C4FF"/>
                  </a:gs>
                  <a:gs pos="35001">
                    <a:srgbClr val="BFD5FF"/>
                  </a:gs>
                  <a:gs pos="100000">
                    <a:srgbClr val="E5EEFF"/>
                  </a:gs>
                </a:gsLst>
                <a:lin ang="16200000" scaled="1"/>
              </a:gradFill>
              <a:ln w="9525">
                <a:solidFill>
                  <a:srgbClr val="4A7EBB"/>
                </a:solidFill>
                <a:round/>
                <a:headEnd/>
                <a:tailEnd/>
              </a:ln>
              <a:effectLst>
                <a:outerShdw blurRad="63500" dist="20000" dir="5400000" rotWithShape="0">
                  <a:srgbClr val="000000">
                    <a:alpha val="37999"/>
                  </a:srgbClr>
                </a:outerShdw>
              </a:effectLst>
            </p:spPr>
            <p:txBody>
              <a:bodyPr anchor="ctr"/>
              <a:lstStyle/>
              <a:p>
                <a:pPr algn="ctr">
                  <a:defRPr/>
                </a:pPr>
                <a:endParaRPr lang="en-US" sz="1600">
                  <a:solidFill>
                    <a:schemeClr val="dk1"/>
                  </a:solidFill>
                  <a:latin typeface="+mn-lt"/>
                  <a:ea typeface="+mn-ea"/>
                  <a:cs typeface="+mn-cs"/>
                </a:endParaRPr>
              </a:p>
            </p:txBody>
          </p:sp>
          <p:sp>
            <p:nvSpPr>
              <p:cNvPr id="39" name="ZoneTexte 8"/>
              <p:cNvSpPr txBox="1">
                <a:spLocks noChangeArrowheads="1"/>
              </p:cNvSpPr>
              <p:nvPr/>
            </p:nvSpPr>
            <p:spPr bwMode="auto">
              <a:xfrm>
                <a:off x="3744913" y="2242243"/>
                <a:ext cx="145424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charset="0"/>
                    <a:ea typeface="MS PGothic" charset="0"/>
                    <a:cs typeface="MS PGothic" charset="0"/>
                  </a:defRPr>
                </a:lvl1pPr>
                <a:lvl2pPr marL="37931725" indent="-37474525">
                  <a:defRPr sz="2800">
                    <a:solidFill>
                      <a:schemeClr val="tx1"/>
                    </a:solidFill>
                    <a:latin typeface="Helvetica" charset="0"/>
                    <a:ea typeface="MS PGothic" charset="0"/>
                    <a:cs typeface="MS PGothic" charset="0"/>
                  </a:defRPr>
                </a:lvl2pPr>
                <a:lvl3pPr>
                  <a:defRPr sz="2800">
                    <a:solidFill>
                      <a:schemeClr val="tx1"/>
                    </a:solidFill>
                    <a:latin typeface="Helvetica" charset="0"/>
                    <a:ea typeface="MS PGothic" charset="0"/>
                    <a:cs typeface="MS PGothic" charset="0"/>
                  </a:defRPr>
                </a:lvl3pPr>
                <a:lvl4pPr>
                  <a:defRPr sz="2800">
                    <a:solidFill>
                      <a:schemeClr val="tx1"/>
                    </a:solidFill>
                    <a:latin typeface="Helvetica" charset="0"/>
                    <a:ea typeface="MS PGothic" charset="0"/>
                    <a:cs typeface="MS PGothic" charset="0"/>
                  </a:defRPr>
                </a:lvl4pPr>
                <a:lvl5pPr>
                  <a:defRPr sz="28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28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28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28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2800">
                    <a:solidFill>
                      <a:schemeClr val="tx1"/>
                    </a:solidFill>
                    <a:latin typeface="Helvetica" charset="0"/>
                    <a:ea typeface="MS PGothic" charset="0"/>
                    <a:cs typeface="MS PGothic" charset="0"/>
                  </a:defRPr>
                </a:lvl9pPr>
              </a:lstStyle>
              <a:p>
                <a:r>
                  <a:rPr lang="en-US" sz="1600" smtClean="0">
                    <a:solidFill>
                      <a:srgbClr val="FF0000"/>
                    </a:solidFill>
                    <a:cs typeface="Helvetica" charset="0"/>
                  </a:rPr>
                  <a:t>letter for L</a:t>
                </a:r>
                <a:endParaRPr lang="en-US" sz="1600" smtClean="0">
                  <a:solidFill>
                    <a:srgbClr val="000000"/>
                  </a:solidFill>
                  <a:latin typeface="Symbol" charset="0"/>
                </a:endParaRPr>
              </a:p>
              <a:p>
                <a:r>
                  <a:rPr lang="en-US" sz="1600" smtClean="0">
                    <a:solidFill>
                      <a:srgbClr val="000000"/>
                    </a:solidFill>
                    <a:latin typeface="Symbol" charset="0"/>
                  </a:rPr>
                  <a:t>G</a:t>
                </a:r>
                <a:r>
                  <a:rPr lang="en-US" sz="1600" smtClean="0">
                    <a:solidFill>
                      <a:srgbClr val="000000"/>
                    </a:solidFill>
                  </a:rPr>
                  <a:t>=S pour L=0</a:t>
                </a:r>
              </a:p>
              <a:p>
                <a:r>
                  <a:rPr lang="en-US" sz="1600" smtClean="0">
                    <a:solidFill>
                      <a:srgbClr val="000000"/>
                    </a:solidFill>
                    <a:latin typeface="Symbol" charset="0"/>
                  </a:rPr>
                  <a:t>G</a:t>
                </a:r>
                <a:r>
                  <a:rPr lang="en-US" sz="1600" smtClean="0">
                    <a:solidFill>
                      <a:srgbClr val="000000"/>
                    </a:solidFill>
                  </a:rPr>
                  <a:t>=P pour L=1</a:t>
                </a:r>
              </a:p>
              <a:p>
                <a:r>
                  <a:rPr lang="en-US" sz="1600" smtClean="0">
                    <a:solidFill>
                      <a:srgbClr val="000000"/>
                    </a:solidFill>
                    <a:latin typeface="Symbol" charset="0"/>
                  </a:rPr>
                  <a:t>G</a:t>
                </a:r>
                <a:r>
                  <a:rPr lang="en-US" sz="1600" smtClean="0">
                    <a:solidFill>
                      <a:srgbClr val="000000"/>
                    </a:solidFill>
                  </a:rPr>
                  <a:t>=D pour L=2</a:t>
                </a:r>
              </a:p>
              <a:p>
                <a:r>
                  <a:rPr lang="en-US" sz="1600" smtClean="0">
                    <a:solidFill>
                      <a:srgbClr val="000000"/>
                    </a:solidFill>
                    <a:latin typeface="Symbol" charset="0"/>
                  </a:rPr>
                  <a:t>G</a:t>
                </a:r>
                <a:r>
                  <a:rPr lang="en-US" sz="1600" smtClean="0">
                    <a:solidFill>
                      <a:srgbClr val="000000"/>
                    </a:solidFill>
                  </a:rPr>
                  <a:t>=F pour L=3</a:t>
                </a:r>
              </a:p>
              <a:p>
                <a:endParaRPr lang="en-US" sz="1600">
                  <a:solidFill>
                    <a:srgbClr val="000000"/>
                  </a:solidFill>
                </a:endParaRPr>
              </a:p>
            </p:txBody>
          </p:sp>
          <p:sp>
            <p:nvSpPr>
              <p:cNvPr id="40" name="Virage 9"/>
              <p:cNvSpPr>
                <a:spLocks noChangeArrowheads="1"/>
              </p:cNvSpPr>
              <p:nvPr/>
            </p:nvSpPr>
            <p:spPr bwMode="auto">
              <a:xfrm flipV="1">
                <a:off x="3335834" y="1887095"/>
                <a:ext cx="301625" cy="784002"/>
              </a:xfrm>
              <a:custGeom>
                <a:avLst/>
                <a:gdLst>
                  <a:gd name="T0" fmla="*/ 225136 w 300181"/>
                  <a:gd name="T1" fmla="*/ 0 h 1054483"/>
                  <a:gd name="T2" fmla="*/ 225136 w 300181"/>
                  <a:gd name="T3" fmla="*/ 150091 h 1054483"/>
                  <a:gd name="T4" fmla="*/ 6735 w 300181"/>
                  <a:gd name="T5" fmla="*/ 1054483 h 1054483"/>
                  <a:gd name="T6" fmla="*/ 300181 w 300181"/>
                  <a:gd name="T7" fmla="*/ 75045 h 1054483"/>
                  <a:gd name="T8" fmla="*/ 3 60000 65536"/>
                  <a:gd name="T9" fmla="*/ 1 60000 65536"/>
                  <a:gd name="T10" fmla="*/ 1 60000 65536"/>
                  <a:gd name="T11" fmla="*/ 0 60000 65536"/>
                  <a:gd name="T12" fmla="*/ 0 w 300181"/>
                  <a:gd name="T13" fmla="*/ 0 h 1054483"/>
                  <a:gd name="T14" fmla="*/ 300181 w 300181"/>
                  <a:gd name="T15" fmla="*/ 1054483 h 1054483"/>
                </a:gdLst>
                <a:ahLst/>
                <a:cxnLst>
                  <a:cxn ang="T8">
                    <a:pos x="T0" y="T1"/>
                  </a:cxn>
                  <a:cxn ang="T9">
                    <a:pos x="T2" y="T3"/>
                  </a:cxn>
                  <a:cxn ang="T10">
                    <a:pos x="T4" y="T5"/>
                  </a:cxn>
                  <a:cxn ang="T11">
                    <a:pos x="T6" y="T7"/>
                  </a:cxn>
                </a:cxnLst>
                <a:rect l="T12" t="T13" r="T14" b="T15"/>
                <a:pathLst>
                  <a:path w="300181" h="1054483">
                    <a:moveTo>
                      <a:pt x="0" y="1054483"/>
                    </a:moveTo>
                    <a:lnTo>
                      <a:pt x="0" y="222730"/>
                    </a:lnTo>
                    <a:cubicBezTo>
                      <a:pt x="0" y="137446"/>
                      <a:pt x="69135" y="68311"/>
                      <a:pt x="154418" y="68311"/>
                    </a:cubicBezTo>
                    <a:lnTo>
                      <a:pt x="225136" y="68311"/>
                    </a:lnTo>
                    <a:lnTo>
                      <a:pt x="225136" y="0"/>
                    </a:lnTo>
                    <a:lnTo>
                      <a:pt x="300181" y="75045"/>
                    </a:lnTo>
                    <a:lnTo>
                      <a:pt x="225136" y="150091"/>
                    </a:lnTo>
                    <a:lnTo>
                      <a:pt x="225136" y="81780"/>
                    </a:lnTo>
                    <a:lnTo>
                      <a:pt x="154419" y="81780"/>
                    </a:lnTo>
                    <a:lnTo>
                      <a:pt x="154418" y="81780"/>
                    </a:lnTo>
                    <a:cubicBezTo>
                      <a:pt x="76574" y="81780"/>
                      <a:pt x="13469" y="144885"/>
                      <a:pt x="13469" y="222729"/>
                    </a:cubicBezTo>
                    <a:lnTo>
                      <a:pt x="13469" y="1054483"/>
                    </a:lnTo>
                    <a:close/>
                  </a:path>
                </a:pathLst>
              </a:cu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latin typeface="+mn-lt"/>
                  <a:ea typeface="+mn-ea"/>
                  <a:cs typeface="+mn-cs"/>
                </a:endParaRPr>
              </a:p>
            </p:txBody>
          </p:sp>
          <p:sp>
            <p:nvSpPr>
              <p:cNvPr id="41" name="Virage 10"/>
              <p:cNvSpPr>
                <a:spLocks noChangeArrowheads="1"/>
              </p:cNvSpPr>
              <p:nvPr/>
            </p:nvSpPr>
            <p:spPr bwMode="auto">
              <a:xfrm flipH="1" flipV="1">
                <a:off x="2700337" y="1965325"/>
                <a:ext cx="300037" cy="487362"/>
              </a:xfrm>
              <a:custGeom>
                <a:avLst/>
                <a:gdLst>
                  <a:gd name="T0" fmla="*/ 225137 w 300182"/>
                  <a:gd name="T1" fmla="*/ 0 h 1023697"/>
                  <a:gd name="T2" fmla="*/ 225137 w 300182"/>
                  <a:gd name="T3" fmla="*/ 150091 h 1023697"/>
                  <a:gd name="T4" fmla="*/ 7697 w 300182"/>
                  <a:gd name="T5" fmla="*/ 1023697 h 1023697"/>
                  <a:gd name="T6" fmla="*/ 300182 w 300182"/>
                  <a:gd name="T7" fmla="*/ 75046 h 1023697"/>
                  <a:gd name="T8" fmla="*/ 3 60000 65536"/>
                  <a:gd name="T9" fmla="*/ 1 60000 65536"/>
                  <a:gd name="T10" fmla="*/ 1 60000 65536"/>
                  <a:gd name="T11" fmla="*/ 0 60000 65536"/>
                  <a:gd name="T12" fmla="*/ 0 w 300182"/>
                  <a:gd name="T13" fmla="*/ 0 h 1023697"/>
                  <a:gd name="T14" fmla="*/ 300182 w 300182"/>
                  <a:gd name="T15" fmla="*/ 1023697 h 1023697"/>
                </a:gdLst>
                <a:ahLst/>
                <a:cxnLst>
                  <a:cxn ang="T8">
                    <a:pos x="T0" y="T1"/>
                  </a:cxn>
                  <a:cxn ang="T9">
                    <a:pos x="T2" y="T3"/>
                  </a:cxn>
                  <a:cxn ang="T10">
                    <a:pos x="T4" y="T5"/>
                  </a:cxn>
                  <a:cxn ang="T11">
                    <a:pos x="T6" y="T7"/>
                  </a:cxn>
                </a:cxnLst>
                <a:rect l="T12" t="T13" r="T14" b="T15"/>
                <a:pathLst>
                  <a:path w="300182" h="1023697">
                    <a:moveTo>
                      <a:pt x="0" y="1023697"/>
                    </a:moveTo>
                    <a:lnTo>
                      <a:pt x="0" y="198678"/>
                    </a:lnTo>
                    <a:cubicBezTo>
                      <a:pt x="0" y="126146"/>
                      <a:pt x="58798" y="67348"/>
                      <a:pt x="131329" y="67348"/>
                    </a:cubicBezTo>
                    <a:lnTo>
                      <a:pt x="225137" y="67349"/>
                    </a:lnTo>
                    <a:lnTo>
                      <a:pt x="225137" y="0"/>
                    </a:lnTo>
                    <a:lnTo>
                      <a:pt x="300182" y="75046"/>
                    </a:lnTo>
                    <a:lnTo>
                      <a:pt x="225137" y="150091"/>
                    </a:lnTo>
                    <a:lnTo>
                      <a:pt x="225137" y="82742"/>
                    </a:lnTo>
                    <a:lnTo>
                      <a:pt x="131330" y="82742"/>
                    </a:lnTo>
                    <a:lnTo>
                      <a:pt x="131329" y="82742"/>
                    </a:lnTo>
                    <a:cubicBezTo>
                      <a:pt x="67300" y="82742"/>
                      <a:pt x="15394" y="134648"/>
                      <a:pt x="15394" y="198677"/>
                    </a:cubicBezTo>
                    <a:lnTo>
                      <a:pt x="15393" y="1023697"/>
                    </a:lnTo>
                    <a:close/>
                  </a:path>
                </a:pathLst>
              </a:custGeom>
              <a:solidFill>
                <a:schemeClr val="tx1"/>
              </a:solidFill>
              <a:ln w="9525">
                <a:solidFill>
                  <a:schemeClr val="tx1"/>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latin typeface="+mn-lt"/>
                  <a:ea typeface="+mn-ea"/>
                  <a:cs typeface="+mn-cs"/>
                </a:endParaRPr>
              </a:p>
            </p:txBody>
          </p:sp>
          <p:sp>
            <p:nvSpPr>
              <p:cNvPr id="42" name="ZoneTexte 11"/>
              <p:cNvSpPr txBox="1">
                <a:spLocks noChangeArrowheads="1"/>
              </p:cNvSpPr>
              <p:nvPr/>
            </p:nvSpPr>
            <p:spPr bwMode="auto">
              <a:xfrm>
                <a:off x="1893594" y="2242243"/>
                <a:ext cx="75493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Helvetica" charset="0"/>
                    <a:ea typeface="MS PGothic" charset="0"/>
                    <a:cs typeface="MS PGothic" charset="0"/>
                  </a:defRPr>
                </a:lvl1pPr>
                <a:lvl2pPr marL="37931725" indent="-37474525">
                  <a:defRPr sz="2800">
                    <a:solidFill>
                      <a:schemeClr val="tx1"/>
                    </a:solidFill>
                    <a:latin typeface="Helvetica" charset="0"/>
                    <a:ea typeface="MS PGothic" charset="0"/>
                    <a:cs typeface="MS PGothic" charset="0"/>
                  </a:defRPr>
                </a:lvl2pPr>
                <a:lvl3pPr>
                  <a:defRPr sz="2800">
                    <a:solidFill>
                      <a:schemeClr val="tx1"/>
                    </a:solidFill>
                    <a:latin typeface="Helvetica" charset="0"/>
                    <a:ea typeface="MS PGothic" charset="0"/>
                    <a:cs typeface="MS PGothic" charset="0"/>
                  </a:defRPr>
                </a:lvl3pPr>
                <a:lvl4pPr>
                  <a:defRPr sz="2800">
                    <a:solidFill>
                      <a:schemeClr val="tx1"/>
                    </a:solidFill>
                    <a:latin typeface="Helvetica" charset="0"/>
                    <a:ea typeface="MS PGothic" charset="0"/>
                    <a:cs typeface="MS PGothic" charset="0"/>
                  </a:defRPr>
                </a:lvl4pPr>
                <a:lvl5pPr>
                  <a:defRPr sz="2800">
                    <a:solidFill>
                      <a:schemeClr val="tx1"/>
                    </a:solidFill>
                    <a:latin typeface="Helvetica" charset="0"/>
                    <a:ea typeface="MS PGothic" charset="0"/>
                    <a:cs typeface="MS PGothic" charset="0"/>
                  </a:defRPr>
                </a:lvl5pPr>
                <a:lvl6pPr marL="457200" eaLnBrk="0" fontAlgn="base" hangingPunct="0">
                  <a:spcBef>
                    <a:spcPct val="0"/>
                  </a:spcBef>
                  <a:spcAft>
                    <a:spcPct val="0"/>
                  </a:spcAft>
                  <a:defRPr sz="2800">
                    <a:solidFill>
                      <a:schemeClr val="tx1"/>
                    </a:solidFill>
                    <a:latin typeface="Helvetica" charset="0"/>
                    <a:ea typeface="MS PGothic" charset="0"/>
                    <a:cs typeface="MS PGothic" charset="0"/>
                  </a:defRPr>
                </a:lvl6pPr>
                <a:lvl7pPr marL="914400" eaLnBrk="0" fontAlgn="base" hangingPunct="0">
                  <a:spcBef>
                    <a:spcPct val="0"/>
                  </a:spcBef>
                  <a:spcAft>
                    <a:spcPct val="0"/>
                  </a:spcAft>
                  <a:defRPr sz="2800">
                    <a:solidFill>
                      <a:schemeClr val="tx1"/>
                    </a:solidFill>
                    <a:latin typeface="Helvetica" charset="0"/>
                    <a:ea typeface="MS PGothic" charset="0"/>
                    <a:cs typeface="MS PGothic" charset="0"/>
                  </a:defRPr>
                </a:lvl7pPr>
                <a:lvl8pPr marL="1371600" eaLnBrk="0" fontAlgn="base" hangingPunct="0">
                  <a:spcBef>
                    <a:spcPct val="0"/>
                  </a:spcBef>
                  <a:spcAft>
                    <a:spcPct val="0"/>
                  </a:spcAft>
                  <a:defRPr sz="2800">
                    <a:solidFill>
                      <a:schemeClr val="tx1"/>
                    </a:solidFill>
                    <a:latin typeface="Helvetica" charset="0"/>
                    <a:ea typeface="MS PGothic" charset="0"/>
                    <a:cs typeface="MS PGothic" charset="0"/>
                  </a:defRPr>
                </a:lvl8pPr>
                <a:lvl9pPr marL="1828800" eaLnBrk="0" fontAlgn="base" hangingPunct="0">
                  <a:spcBef>
                    <a:spcPct val="0"/>
                  </a:spcBef>
                  <a:spcAft>
                    <a:spcPct val="0"/>
                  </a:spcAft>
                  <a:defRPr sz="2800">
                    <a:solidFill>
                      <a:schemeClr val="tx1"/>
                    </a:solidFill>
                    <a:latin typeface="Helvetica" charset="0"/>
                    <a:ea typeface="MS PGothic" charset="0"/>
                    <a:cs typeface="MS PGothic" charset="0"/>
                  </a:defRPr>
                </a:lvl9pPr>
              </a:lstStyle>
              <a:p>
                <a:r>
                  <a:rPr lang="en-US" sz="1600" smtClean="0"/>
                  <a:t>S spin</a:t>
                </a:r>
                <a:endParaRPr lang="en-US" sz="1600"/>
              </a:p>
            </p:txBody>
          </p:sp>
          <p:sp>
            <p:nvSpPr>
              <p:cNvPr id="43" name="Rectangle 18"/>
              <p:cNvSpPr>
                <a:spLocks noChangeArrowheads="1"/>
              </p:cNvSpPr>
              <p:nvPr/>
            </p:nvSpPr>
            <p:spPr bwMode="auto">
              <a:xfrm>
                <a:off x="1733550" y="1160463"/>
                <a:ext cx="3731547"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1600" b="1" smtClean="0">
                    <a:solidFill>
                      <a:srgbClr val="FF0000"/>
                    </a:solidFill>
                  </a:rPr>
                  <a:t>Spectroscopic terms </a:t>
                </a:r>
                <a:r>
                  <a:rPr lang="en-US" sz="1600" smtClean="0">
                    <a:solidFill>
                      <a:srgbClr val="000000"/>
                    </a:solidFill>
                    <a:cs typeface="Arial"/>
                  </a:rPr>
                  <a:t>|</a:t>
                </a:r>
                <a:r>
                  <a:rPr lang="en-US" sz="1600" smtClean="0">
                    <a:solidFill>
                      <a:srgbClr val="000000"/>
                    </a:solidFill>
                    <a:latin typeface="Symbol" charset="2"/>
                    <a:cs typeface="Symbol" charset="2"/>
                  </a:rPr>
                  <a:t>a</a:t>
                </a:r>
                <a:r>
                  <a:rPr lang="en-US" sz="1600" smtClean="0">
                    <a:solidFill>
                      <a:srgbClr val="000000"/>
                    </a:solidFill>
                    <a:cs typeface="Arial"/>
                  </a:rPr>
                  <a:t>(L,S)JM</a:t>
                </a:r>
                <a:r>
                  <a:rPr lang="en-US" sz="1600" baseline="-25000" smtClean="0">
                    <a:solidFill>
                      <a:srgbClr val="000000"/>
                    </a:solidFill>
                    <a:cs typeface="Arial"/>
                  </a:rPr>
                  <a:t>J</a:t>
                </a:r>
                <a:r>
                  <a:rPr lang="en-US" sz="1600" smtClean="0">
                    <a:solidFill>
                      <a:srgbClr val="000000"/>
                    </a:solidFill>
                    <a:cs typeface="Arial"/>
                  </a:rPr>
                  <a:t>&gt; = </a:t>
                </a:r>
              </a:p>
              <a:p>
                <a:r>
                  <a:rPr lang="en-US" sz="1600" b="1" smtClean="0">
                    <a:solidFill>
                      <a:srgbClr val="FF0000"/>
                    </a:solidFill>
                  </a:rPr>
                  <a:t>	</a:t>
                </a:r>
                <a:endParaRPr lang="en-US" sz="1600" b="1" baseline="-25000">
                  <a:solidFill>
                    <a:srgbClr val="FF5050"/>
                  </a:solidFill>
                  <a:cs typeface="Helvetica" charset="0"/>
                </a:endParaRPr>
              </a:p>
            </p:txBody>
          </p:sp>
        </p:grpSp>
        <p:sp>
          <p:nvSpPr>
            <p:cNvPr id="8" name="Rectangle 7"/>
            <p:cNvSpPr/>
            <p:nvPr/>
          </p:nvSpPr>
          <p:spPr>
            <a:xfrm>
              <a:off x="3114682" y="4219166"/>
              <a:ext cx="907311" cy="400110"/>
            </a:xfrm>
            <a:prstGeom prst="rect">
              <a:avLst/>
            </a:prstGeom>
          </p:spPr>
          <p:txBody>
            <a:bodyPr wrap="none">
              <a:spAutoFit/>
            </a:bodyPr>
            <a:lstStyle/>
            <a:p>
              <a:r>
                <a:rPr lang="en-US" sz="2000" b="1" baseline="30000" smtClean="0">
                  <a:solidFill>
                    <a:srgbClr val="FF0000"/>
                  </a:solidFill>
                </a:rPr>
                <a:t>2S+1 </a:t>
              </a:r>
              <a:r>
                <a:rPr lang="en-US" sz="2000" b="1" smtClean="0">
                  <a:solidFill>
                    <a:srgbClr val="FF0000"/>
                  </a:solidFill>
                  <a:latin typeface="Arial"/>
                  <a:cs typeface="Arial"/>
                </a:rPr>
                <a:t>L</a:t>
              </a:r>
              <a:r>
                <a:rPr lang="en-US" sz="2000" b="1" baseline="-25000" smtClean="0">
                  <a:solidFill>
                    <a:srgbClr val="FF5050"/>
                  </a:solidFill>
                  <a:cs typeface="Helvetica" charset="0"/>
                </a:rPr>
                <a:t>J</a:t>
              </a:r>
              <a:endParaRPr lang="en-US" sz="2000" b="1" baseline="-25000">
                <a:solidFill>
                  <a:srgbClr val="FF5050"/>
                </a:solidFill>
                <a:cs typeface="Helvetica" charset="0"/>
              </a:endParaRPr>
            </a:p>
          </p:txBody>
        </p:sp>
      </p:grpSp>
      <p:sp>
        <p:nvSpPr>
          <p:cNvPr id="47" name="Text Box 5"/>
          <p:cNvSpPr txBox="1">
            <a:spLocks noChangeArrowheads="1"/>
          </p:cNvSpPr>
          <p:nvPr/>
        </p:nvSpPr>
        <p:spPr bwMode="auto">
          <a:xfrm>
            <a:off x="1061183" y="2276077"/>
            <a:ext cx="603869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Wingdings" charset="2"/>
              <a:buChar char="Ø"/>
            </a:pPr>
            <a:r>
              <a:rPr lang="en-US" sz="1600" smtClean="0">
                <a:solidFill>
                  <a:srgbClr val="000000"/>
                </a:solidFill>
                <a:latin typeface="Arial"/>
                <a:cs typeface="Arial"/>
              </a:rPr>
              <a:t>The energy of</a:t>
            </a:r>
            <a:r>
              <a:rPr lang="en-US" sz="1600" i="1" smtClean="0">
                <a:solidFill>
                  <a:srgbClr val="000000"/>
                </a:solidFill>
                <a:latin typeface="Arial"/>
                <a:cs typeface="Arial"/>
              </a:rPr>
              <a:t> </a:t>
            </a:r>
            <a:r>
              <a:rPr lang="en-US" sz="1600" smtClean="0">
                <a:solidFill>
                  <a:srgbClr val="000000"/>
                </a:solidFill>
                <a:latin typeface="Arial"/>
                <a:cs typeface="Arial"/>
              </a:rPr>
              <a:t> </a:t>
            </a:r>
            <a:r>
              <a:rPr lang="en-US" sz="1600">
                <a:solidFill>
                  <a:srgbClr val="000000"/>
                </a:solidFill>
                <a:cs typeface="Arial"/>
              </a:rPr>
              <a:t>|</a:t>
            </a:r>
            <a:r>
              <a:rPr lang="en-US" sz="1600" smtClean="0">
                <a:solidFill>
                  <a:srgbClr val="000000"/>
                </a:solidFill>
                <a:latin typeface="Symbol" charset="2"/>
                <a:cs typeface="Symbol" charset="2"/>
              </a:rPr>
              <a:t>a(</a:t>
            </a:r>
            <a:r>
              <a:rPr lang="en-US" sz="1600" smtClean="0">
                <a:solidFill>
                  <a:srgbClr val="000000"/>
                </a:solidFill>
                <a:cs typeface="Arial"/>
              </a:rPr>
              <a:t>L</a:t>
            </a:r>
            <a:r>
              <a:rPr lang="en-US" sz="1600">
                <a:solidFill>
                  <a:srgbClr val="000000"/>
                </a:solidFill>
                <a:cs typeface="Arial"/>
              </a:rPr>
              <a:t>,S</a:t>
            </a:r>
            <a:r>
              <a:rPr lang="en-US" sz="1600" smtClean="0">
                <a:solidFill>
                  <a:srgbClr val="000000"/>
                </a:solidFill>
                <a:cs typeface="Arial"/>
              </a:rPr>
              <a:t>) &gt; </a:t>
            </a:r>
            <a:r>
              <a:rPr lang="en-US" sz="1600" smtClean="0">
                <a:solidFill>
                  <a:srgbClr val="000000"/>
                </a:solidFill>
                <a:latin typeface="Arial"/>
                <a:cs typeface="Arial"/>
              </a:rPr>
              <a:t>does not depend on M</a:t>
            </a:r>
            <a:r>
              <a:rPr lang="en-US" sz="1600" baseline="-25000" smtClean="0">
                <a:solidFill>
                  <a:srgbClr val="000000"/>
                </a:solidFill>
                <a:latin typeface="Arial"/>
                <a:cs typeface="Arial"/>
              </a:rPr>
              <a:t>L,</a:t>
            </a:r>
            <a:r>
              <a:rPr lang="en-US" sz="1600" smtClean="0">
                <a:solidFill>
                  <a:srgbClr val="000000"/>
                </a:solidFill>
                <a:cs typeface="Arial"/>
              </a:rPr>
              <a:t> M</a:t>
            </a:r>
            <a:r>
              <a:rPr lang="en-US" sz="1600" baseline="-25000" smtClean="0">
                <a:solidFill>
                  <a:srgbClr val="000000"/>
                </a:solidFill>
                <a:cs typeface="Arial"/>
              </a:rPr>
              <a:t>S</a:t>
            </a:r>
            <a:endParaRPr lang="en-US" sz="1600" baseline="-25000">
              <a:solidFill>
                <a:srgbClr val="000000"/>
              </a:solidFill>
              <a:cs typeface="Arial"/>
            </a:endParaRPr>
          </a:p>
          <a:p>
            <a:r>
              <a:rPr lang="en-US" sz="1600" baseline="-25000">
                <a:solidFill>
                  <a:srgbClr val="000000"/>
                </a:solidFill>
                <a:latin typeface="Arial"/>
                <a:cs typeface="Arial"/>
              </a:rPr>
              <a:t> </a:t>
            </a:r>
            <a:r>
              <a:rPr lang="en-US" sz="1600" smtClean="0">
                <a:solidFill>
                  <a:srgbClr val="000000"/>
                </a:solidFill>
                <a:latin typeface="Arial"/>
                <a:cs typeface="Arial"/>
              </a:rPr>
              <a:t>     Degeneracy of </a:t>
            </a:r>
            <a:r>
              <a:rPr lang="en-US" sz="1600">
                <a:solidFill>
                  <a:srgbClr val="000000"/>
                </a:solidFill>
                <a:cs typeface="Arial"/>
              </a:rPr>
              <a:t>|</a:t>
            </a:r>
            <a:r>
              <a:rPr lang="en-US" sz="1600">
                <a:solidFill>
                  <a:srgbClr val="000000"/>
                </a:solidFill>
                <a:latin typeface="Symbol" charset="2"/>
                <a:cs typeface="Symbol" charset="2"/>
              </a:rPr>
              <a:t>a</a:t>
            </a:r>
            <a:r>
              <a:rPr lang="en-US" sz="1600">
                <a:solidFill>
                  <a:srgbClr val="000000"/>
                </a:solidFill>
                <a:cs typeface="Arial"/>
              </a:rPr>
              <a:t>(L,S</a:t>
            </a:r>
            <a:r>
              <a:rPr lang="en-US" sz="1600" smtClean="0">
                <a:solidFill>
                  <a:srgbClr val="000000"/>
                </a:solidFill>
                <a:cs typeface="Arial"/>
              </a:rPr>
              <a:t>)&gt; </a:t>
            </a:r>
            <a:r>
              <a:rPr lang="en-US" sz="1600" smtClean="0">
                <a:solidFill>
                  <a:srgbClr val="000000"/>
                </a:solidFill>
                <a:latin typeface="Arial"/>
                <a:cs typeface="Arial"/>
              </a:rPr>
              <a:t>= (2L+1)(2S+1)</a:t>
            </a:r>
            <a:endParaRPr lang="en-US" sz="1600">
              <a:solidFill>
                <a:srgbClr val="000000"/>
              </a:solidFill>
              <a:latin typeface="Arial"/>
              <a:cs typeface="Arial"/>
            </a:endParaRPr>
          </a:p>
          <a:p>
            <a:endParaRPr lang="en-US" sz="1600">
              <a:solidFill>
                <a:srgbClr val="000000"/>
              </a:solidFill>
              <a:latin typeface="Arial"/>
              <a:cs typeface="Arial"/>
            </a:endParaRPr>
          </a:p>
        </p:txBody>
      </p:sp>
      <p:sp>
        <p:nvSpPr>
          <p:cNvPr id="4" name="Espace réservé du pied de page 3"/>
          <p:cNvSpPr>
            <a:spLocks noGrp="1"/>
          </p:cNvSpPr>
          <p:nvPr>
            <p:ph type="ftr" sz="quarter" idx="11"/>
          </p:nvPr>
        </p:nvSpPr>
        <p:spPr/>
        <p:txBody>
          <a:bodyPr/>
          <a:lstStyle/>
          <a:p>
            <a:r>
              <a:rPr lang="en-US" smtClean="0"/>
              <a:t>Heidelberg 2019</a:t>
            </a:r>
            <a:endParaRPr lang="en-US"/>
          </a:p>
        </p:txBody>
      </p:sp>
      <p:sp>
        <p:nvSpPr>
          <p:cNvPr id="7" name="Espace réservé du numéro de diapositive 6"/>
          <p:cNvSpPr>
            <a:spLocks noGrp="1"/>
          </p:cNvSpPr>
          <p:nvPr>
            <p:ph type="sldNum" sz="quarter" idx="12"/>
          </p:nvPr>
        </p:nvSpPr>
        <p:spPr/>
        <p:txBody>
          <a:bodyPr/>
          <a:lstStyle/>
          <a:p>
            <a:fld id="{176E461C-690C-4845-9B04-7B257E2F9D58}" type="slidenum">
              <a:rPr lang="en-US" smtClean="0"/>
              <a:t>35</a:t>
            </a:fld>
            <a:endParaRPr lang="en-US"/>
          </a:p>
        </p:txBody>
      </p:sp>
    </p:spTree>
    <p:extLst>
      <p:ext uri="{BB962C8B-B14F-4D97-AF65-F5344CB8AC3E}">
        <p14:creationId xmlns:p14="http://schemas.microsoft.com/office/powerpoint/2010/main" val="15279335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tIns="36000" bIns="36000">
            <a:normAutofit/>
          </a:bodyPr>
          <a:lstStyle/>
          <a:p>
            <a:r>
              <a:rPr lang="en-US" sz="2400" b="1" i="1" dirty="0" smtClean="0">
                <a:solidFill>
                  <a:srgbClr val="0000FF"/>
                </a:solidFill>
                <a:latin typeface="Arial"/>
                <a:cs typeface="Arial"/>
              </a:rPr>
              <a:t>Free ion : spectroscopic terms for 3d</a:t>
            </a:r>
            <a:r>
              <a:rPr lang="en-US" sz="2400" b="1" i="1" baseline="30000" dirty="0" smtClean="0">
                <a:solidFill>
                  <a:srgbClr val="0000FF"/>
                </a:solidFill>
                <a:latin typeface="Arial"/>
                <a:cs typeface="Arial"/>
              </a:rPr>
              <a:t>2</a:t>
            </a:r>
            <a:r>
              <a:rPr lang="en-US" sz="2400" b="1" i="1" dirty="0" smtClean="0">
                <a:solidFill>
                  <a:srgbClr val="0000FF"/>
                </a:solidFill>
                <a:latin typeface="Arial"/>
                <a:cs typeface="Arial"/>
              </a:rPr>
              <a:t> ion</a:t>
            </a:r>
            <a:endParaRPr lang="en-US" sz="2400" b="1" i="1" dirty="0">
              <a:solidFill>
                <a:srgbClr val="0000FF"/>
              </a:solidFill>
              <a:latin typeface="Arial"/>
              <a:cs typeface="Arial"/>
            </a:endParaRP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36</a:t>
            </a:fld>
            <a:endParaRPr lang="fr-FR"/>
          </a:p>
        </p:txBody>
      </p:sp>
      <p:grpSp>
        <p:nvGrpSpPr>
          <p:cNvPr id="5" name="Grouper 4"/>
          <p:cNvGrpSpPr/>
          <p:nvPr/>
        </p:nvGrpSpPr>
        <p:grpSpPr>
          <a:xfrm>
            <a:off x="198975" y="2231647"/>
            <a:ext cx="8818669" cy="3531531"/>
            <a:chOff x="239945" y="2231647"/>
            <a:chExt cx="8818669" cy="3531531"/>
          </a:xfrm>
        </p:grpSpPr>
        <p:grpSp>
          <p:nvGrpSpPr>
            <p:cNvPr id="56" name="Grouper 55"/>
            <p:cNvGrpSpPr/>
            <p:nvPr/>
          </p:nvGrpSpPr>
          <p:grpSpPr>
            <a:xfrm>
              <a:off x="239945" y="2231647"/>
              <a:ext cx="8520716" cy="3476656"/>
              <a:chOff x="181492" y="2981651"/>
              <a:chExt cx="8520716" cy="3476656"/>
            </a:xfrm>
          </p:grpSpPr>
          <p:cxnSp>
            <p:nvCxnSpPr>
              <p:cNvPr id="57" name="Straight Connector 94"/>
              <p:cNvCxnSpPr/>
              <p:nvPr/>
            </p:nvCxnSpPr>
            <p:spPr>
              <a:xfrm>
                <a:off x="2514023" y="3689932"/>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96"/>
              <p:cNvCxnSpPr/>
              <p:nvPr/>
            </p:nvCxnSpPr>
            <p:spPr>
              <a:xfrm>
                <a:off x="2506193" y="5215565"/>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97"/>
              <p:cNvCxnSpPr/>
              <p:nvPr/>
            </p:nvCxnSpPr>
            <p:spPr>
              <a:xfrm>
                <a:off x="2506192" y="5463225"/>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98"/>
              <p:cNvCxnSpPr/>
              <p:nvPr/>
            </p:nvCxnSpPr>
            <p:spPr>
              <a:xfrm>
                <a:off x="2502820" y="5569310"/>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99"/>
              <p:cNvCxnSpPr/>
              <p:nvPr/>
            </p:nvCxnSpPr>
            <p:spPr>
              <a:xfrm>
                <a:off x="2497194" y="6254704"/>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100"/>
              <p:cNvCxnSpPr/>
              <p:nvPr/>
            </p:nvCxnSpPr>
            <p:spPr>
              <a:xfrm>
                <a:off x="1350784" y="5534697"/>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102"/>
              <p:cNvCxnSpPr/>
              <p:nvPr/>
            </p:nvCxnSpPr>
            <p:spPr>
              <a:xfrm flipV="1">
                <a:off x="1860545" y="3689932"/>
                <a:ext cx="653478" cy="184476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104"/>
              <p:cNvCxnSpPr/>
              <p:nvPr/>
            </p:nvCxnSpPr>
            <p:spPr>
              <a:xfrm flipV="1">
                <a:off x="1860545" y="5215565"/>
                <a:ext cx="636649" cy="3191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5" name="Straight Connector 106"/>
              <p:cNvCxnSpPr/>
              <p:nvPr/>
            </p:nvCxnSpPr>
            <p:spPr>
              <a:xfrm flipV="1">
                <a:off x="1860545" y="5463225"/>
                <a:ext cx="636649" cy="714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107"/>
              <p:cNvCxnSpPr/>
              <p:nvPr/>
            </p:nvCxnSpPr>
            <p:spPr>
              <a:xfrm>
                <a:off x="1860545" y="5534697"/>
                <a:ext cx="645647" cy="7200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110"/>
              <p:cNvCxnSpPr/>
              <p:nvPr/>
            </p:nvCxnSpPr>
            <p:spPr>
              <a:xfrm>
                <a:off x="1860545" y="5532891"/>
                <a:ext cx="636649" cy="364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8" name="Picture 113"/>
              <p:cNvPicPr>
                <a:picLocks noChangeAspect="1"/>
              </p:cNvPicPr>
              <p:nvPr/>
            </p:nvPicPr>
            <p:blipFill>
              <a:blip r:embed="rId3"/>
              <a:stretch>
                <a:fillRect/>
              </a:stretch>
            </p:blipFill>
            <p:spPr>
              <a:xfrm>
                <a:off x="1415321" y="5215565"/>
                <a:ext cx="343483" cy="231325"/>
              </a:xfrm>
              <a:prstGeom prst="rect">
                <a:avLst/>
              </a:prstGeom>
            </p:spPr>
          </p:pic>
          <p:pic>
            <p:nvPicPr>
              <p:cNvPr id="69" name="Picture 122"/>
              <p:cNvPicPr>
                <a:picLocks noChangeAspect="1"/>
              </p:cNvPicPr>
              <p:nvPr/>
            </p:nvPicPr>
            <p:blipFill>
              <a:blip r:embed="rId4"/>
              <a:stretch>
                <a:fillRect/>
              </a:stretch>
            </p:blipFill>
            <p:spPr>
              <a:xfrm>
                <a:off x="2659945" y="3458254"/>
                <a:ext cx="215105" cy="186802"/>
              </a:xfrm>
              <a:prstGeom prst="rect">
                <a:avLst/>
              </a:prstGeom>
            </p:spPr>
          </p:pic>
          <p:pic>
            <p:nvPicPr>
              <p:cNvPr id="70" name="Picture 123"/>
              <p:cNvPicPr>
                <a:picLocks noChangeAspect="1"/>
              </p:cNvPicPr>
              <p:nvPr/>
            </p:nvPicPr>
            <p:blipFill>
              <a:blip r:embed="rId5"/>
              <a:stretch>
                <a:fillRect/>
              </a:stretch>
            </p:blipFill>
            <p:spPr>
              <a:xfrm>
                <a:off x="2653382" y="4996615"/>
                <a:ext cx="217624" cy="170990"/>
              </a:xfrm>
              <a:prstGeom prst="rect">
                <a:avLst/>
              </a:prstGeom>
            </p:spPr>
          </p:pic>
          <p:pic>
            <p:nvPicPr>
              <p:cNvPr id="71" name="Picture 125"/>
              <p:cNvPicPr>
                <a:picLocks noChangeAspect="1"/>
              </p:cNvPicPr>
              <p:nvPr/>
            </p:nvPicPr>
            <p:blipFill>
              <a:blip r:embed="rId6"/>
              <a:stretch>
                <a:fillRect/>
              </a:stretch>
            </p:blipFill>
            <p:spPr>
              <a:xfrm>
                <a:off x="2625408" y="5245121"/>
                <a:ext cx="242411" cy="190466"/>
              </a:xfrm>
              <a:prstGeom prst="rect">
                <a:avLst/>
              </a:prstGeom>
            </p:spPr>
          </p:pic>
          <p:pic>
            <p:nvPicPr>
              <p:cNvPr id="72" name="Picture 126"/>
              <p:cNvPicPr>
                <a:picLocks noChangeAspect="1"/>
              </p:cNvPicPr>
              <p:nvPr/>
            </p:nvPicPr>
            <p:blipFill>
              <a:blip r:embed="rId7"/>
              <a:stretch>
                <a:fillRect/>
              </a:stretch>
            </p:blipFill>
            <p:spPr>
              <a:xfrm>
                <a:off x="2625408" y="5600334"/>
                <a:ext cx="225453" cy="173022"/>
              </a:xfrm>
              <a:prstGeom prst="rect">
                <a:avLst/>
              </a:prstGeom>
            </p:spPr>
          </p:pic>
          <p:pic>
            <p:nvPicPr>
              <p:cNvPr id="73" name="Picture 127"/>
              <p:cNvPicPr>
                <a:picLocks noChangeAspect="1"/>
              </p:cNvPicPr>
              <p:nvPr/>
            </p:nvPicPr>
            <p:blipFill>
              <a:blip r:embed="rId8"/>
              <a:stretch>
                <a:fillRect/>
              </a:stretch>
            </p:blipFill>
            <p:spPr>
              <a:xfrm>
                <a:off x="2639900" y="6285587"/>
                <a:ext cx="219825" cy="172720"/>
              </a:xfrm>
              <a:prstGeom prst="rect">
                <a:avLst/>
              </a:prstGeom>
            </p:spPr>
          </p:pic>
          <p:sp>
            <p:nvSpPr>
              <p:cNvPr id="75" name="Rectangle 74"/>
              <p:cNvSpPr/>
              <p:nvPr/>
            </p:nvSpPr>
            <p:spPr>
              <a:xfrm>
                <a:off x="181492" y="2981651"/>
                <a:ext cx="3448580" cy="307777"/>
              </a:xfrm>
              <a:prstGeom prst="rect">
                <a:avLst/>
              </a:prstGeom>
            </p:spPr>
            <p:txBody>
              <a:bodyPr wrap="none">
                <a:spAutoFit/>
              </a:bodyPr>
              <a:lstStyle/>
              <a:p>
                <a:r>
                  <a:rPr lang="fr-FR" altLang="x-none" sz="1400" dirty="0" smtClean="0">
                    <a:latin typeface="Century Gothic" charset="0"/>
                    <a:ea typeface="Century Gothic" charset="0"/>
                    <a:cs typeface="Century Gothic" charset="0"/>
                  </a:rPr>
                  <a:t>Split the 5 LS </a:t>
                </a:r>
                <a:r>
                  <a:rPr lang="fr-FR" altLang="x-none" sz="1400" dirty="0" err="1" smtClean="0">
                    <a:latin typeface="Century Gothic" charset="0"/>
                    <a:ea typeface="Century Gothic" charset="0"/>
                    <a:cs typeface="Century Gothic" charset="0"/>
                  </a:rPr>
                  <a:t>terms</a:t>
                </a:r>
                <a:r>
                  <a:rPr lang="fr-FR" altLang="x-none" sz="1400" dirty="0" smtClean="0">
                    <a:latin typeface="Century Gothic" charset="0"/>
                    <a:ea typeface="Century Gothic" charset="0"/>
                    <a:cs typeface="Century Gothic" charset="0"/>
                  </a:rPr>
                  <a:t>  </a:t>
                </a:r>
                <a:r>
                  <a:rPr lang="fr-FR" altLang="x-none" sz="1400" dirty="0" err="1" smtClean="0">
                    <a:latin typeface="Century Gothic" charset="0"/>
                    <a:ea typeface="Century Gothic" charset="0"/>
                    <a:cs typeface="Century Gothic" charset="0"/>
                  </a:rPr>
                  <a:t>into</a:t>
                </a:r>
                <a:r>
                  <a:rPr lang="fr-FR" altLang="x-none" sz="1400" dirty="0" smtClean="0">
                    <a:latin typeface="Century Gothic" charset="0"/>
                    <a:ea typeface="Century Gothic" charset="0"/>
                    <a:cs typeface="Century Gothic" charset="0"/>
                  </a:rPr>
                  <a:t> 9 (L,S)J </a:t>
                </a:r>
                <a:r>
                  <a:rPr lang="fr-FR" altLang="x-none" sz="1400" dirty="0" err="1" smtClean="0">
                    <a:latin typeface="Century Gothic" charset="0"/>
                    <a:ea typeface="Century Gothic" charset="0"/>
                    <a:cs typeface="Century Gothic" charset="0"/>
                  </a:rPr>
                  <a:t>terms</a:t>
                </a:r>
                <a:r>
                  <a:rPr lang="fr-FR" altLang="x-none" sz="1400" dirty="0" smtClean="0">
                    <a:latin typeface="Century Gothic" charset="0"/>
                    <a:ea typeface="Century Gothic" charset="0"/>
                    <a:cs typeface="Century Gothic" charset="0"/>
                  </a:rPr>
                  <a:t> :</a:t>
                </a:r>
              </a:p>
            </p:txBody>
          </p:sp>
          <p:pic>
            <p:nvPicPr>
              <p:cNvPr id="76" name="Picture 1"/>
              <p:cNvPicPr>
                <a:picLocks noChangeAspect="1"/>
              </p:cNvPicPr>
              <p:nvPr/>
            </p:nvPicPr>
            <p:blipFill>
              <a:blip r:embed="rId9"/>
              <a:stretch>
                <a:fillRect/>
              </a:stretch>
            </p:blipFill>
            <p:spPr>
              <a:xfrm>
                <a:off x="4527431" y="3025806"/>
                <a:ext cx="4174777" cy="235199"/>
              </a:xfrm>
              <a:prstGeom prst="rect">
                <a:avLst/>
              </a:prstGeom>
            </p:spPr>
          </p:pic>
          <p:cxnSp>
            <p:nvCxnSpPr>
              <p:cNvPr id="77" name="Straight Connector 102"/>
              <p:cNvCxnSpPr/>
              <p:nvPr/>
            </p:nvCxnSpPr>
            <p:spPr>
              <a:xfrm flipV="1">
                <a:off x="3023782" y="3693544"/>
                <a:ext cx="763888" cy="409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8" name="Straight Connector 102"/>
              <p:cNvCxnSpPr/>
              <p:nvPr/>
            </p:nvCxnSpPr>
            <p:spPr>
              <a:xfrm flipV="1">
                <a:off x="3023782" y="5212851"/>
                <a:ext cx="764913" cy="271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102"/>
              <p:cNvCxnSpPr/>
              <p:nvPr/>
            </p:nvCxnSpPr>
            <p:spPr>
              <a:xfrm flipV="1">
                <a:off x="3023782" y="5577240"/>
                <a:ext cx="764913" cy="49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0" name="Straight Connector 102"/>
              <p:cNvCxnSpPr/>
              <p:nvPr/>
            </p:nvCxnSpPr>
            <p:spPr>
              <a:xfrm>
                <a:off x="3023782" y="6245338"/>
                <a:ext cx="747019" cy="8670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99"/>
              <p:cNvCxnSpPr/>
              <p:nvPr/>
            </p:nvCxnSpPr>
            <p:spPr>
              <a:xfrm>
                <a:off x="3770801" y="6332041"/>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99"/>
              <p:cNvCxnSpPr/>
              <p:nvPr/>
            </p:nvCxnSpPr>
            <p:spPr>
              <a:xfrm>
                <a:off x="3772273" y="6289849"/>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99"/>
              <p:cNvCxnSpPr/>
              <p:nvPr/>
            </p:nvCxnSpPr>
            <p:spPr>
              <a:xfrm>
                <a:off x="3773976" y="6230799"/>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102"/>
              <p:cNvCxnSpPr/>
              <p:nvPr/>
            </p:nvCxnSpPr>
            <p:spPr>
              <a:xfrm>
                <a:off x="3023782" y="6245338"/>
                <a:ext cx="750194" cy="4451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102"/>
              <p:cNvCxnSpPr/>
              <p:nvPr/>
            </p:nvCxnSpPr>
            <p:spPr>
              <a:xfrm flipV="1">
                <a:off x="3023782" y="6231156"/>
                <a:ext cx="787138" cy="1237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6" name="Straight Connector 99"/>
              <p:cNvCxnSpPr/>
              <p:nvPr/>
            </p:nvCxnSpPr>
            <p:spPr>
              <a:xfrm>
                <a:off x="3788695" y="5500191"/>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99"/>
              <p:cNvCxnSpPr/>
              <p:nvPr/>
            </p:nvCxnSpPr>
            <p:spPr>
              <a:xfrm>
                <a:off x="3786992" y="5464349"/>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99"/>
              <p:cNvCxnSpPr/>
              <p:nvPr/>
            </p:nvCxnSpPr>
            <p:spPr>
              <a:xfrm>
                <a:off x="3788695" y="5417999"/>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102"/>
              <p:cNvCxnSpPr/>
              <p:nvPr/>
            </p:nvCxnSpPr>
            <p:spPr>
              <a:xfrm flipV="1">
                <a:off x="3023782" y="5414824"/>
                <a:ext cx="757082" cy="5443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0" name="Straight Connector 102"/>
              <p:cNvCxnSpPr/>
              <p:nvPr/>
            </p:nvCxnSpPr>
            <p:spPr>
              <a:xfrm flipV="1">
                <a:off x="3028908" y="5463225"/>
                <a:ext cx="751956" cy="783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1" name="Straight Connector 102"/>
              <p:cNvCxnSpPr/>
              <p:nvPr/>
            </p:nvCxnSpPr>
            <p:spPr>
              <a:xfrm>
                <a:off x="3025858" y="5472068"/>
                <a:ext cx="755006" cy="3447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2" name="Straight Connector 99"/>
              <p:cNvCxnSpPr/>
              <p:nvPr/>
            </p:nvCxnSpPr>
            <p:spPr>
              <a:xfrm>
                <a:off x="3788695" y="5578291"/>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9"/>
              <p:cNvCxnSpPr/>
              <p:nvPr/>
            </p:nvCxnSpPr>
            <p:spPr>
              <a:xfrm>
                <a:off x="3788695" y="5212851"/>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9"/>
              <p:cNvCxnSpPr/>
              <p:nvPr/>
            </p:nvCxnSpPr>
            <p:spPr>
              <a:xfrm>
                <a:off x="3787670" y="3689874"/>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95" name="Image 94"/>
              <p:cNvPicPr>
                <a:picLocks noChangeAspect="1"/>
              </p:cNvPicPr>
              <p:nvPr/>
            </p:nvPicPr>
            <p:blipFill>
              <a:blip r:embed="rId10"/>
              <a:stretch>
                <a:fillRect/>
              </a:stretch>
            </p:blipFill>
            <p:spPr>
              <a:xfrm>
                <a:off x="4435638" y="3533690"/>
                <a:ext cx="339979" cy="263657"/>
              </a:xfrm>
              <a:prstGeom prst="rect">
                <a:avLst/>
              </a:prstGeom>
            </p:spPr>
          </p:pic>
          <p:pic>
            <p:nvPicPr>
              <p:cNvPr id="96" name="Image 95"/>
              <p:cNvPicPr>
                <a:picLocks noChangeAspect="1"/>
              </p:cNvPicPr>
              <p:nvPr/>
            </p:nvPicPr>
            <p:blipFill>
              <a:blip r:embed="rId11"/>
              <a:stretch>
                <a:fillRect/>
              </a:stretch>
            </p:blipFill>
            <p:spPr>
              <a:xfrm>
                <a:off x="4381864" y="5575909"/>
                <a:ext cx="405831" cy="270554"/>
              </a:xfrm>
              <a:prstGeom prst="rect">
                <a:avLst/>
              </a:prstGeom>
            </p:spPr>
          </p:pic>
          <p:pic>
            <p:nvPicPr>
              <p:cNvPr id="97" name="Image 96"/>
              <p:cNvPicPr>
                <a:picLocks noChangeAspect="1"/>
              </p:cNvPicPr>
              <p:nvPr/>
            </p:nvPicPr>
            <p:blipFill>
              <a:blip r:embed="rId12"/>
              <a:stretch>
                <a:fillRect/>
              </a:stretch>
            </p:blipFill>
            <p:spPr>
              <a:xfrm>
                <a:off x="4316071" y="5264835"/>
                <a:ext cx="290229" cy="216249"/>
              </a:xfrm>
              <a:prstGeom prst="rect">
                <a:avLst/>
              </a:prstGeom>
            </p:spPr>
          </p:pic>
          <p:pic>
            <p:nvPicPr>
              <p:cNvPr id="98" name="Image 97"/>
              <p:cNvPicPr>
                <a:picLocks noChangeAspect="1"/>
              </p:cNvPicPr>
              <p:nvPr/>
            </p:nvPicPr>
            <p:blipFill>
              <a:blip r:embed="rId13"/>
              <a:stretch>
                <a:fillRect/>
              </a:stretch>
            </p:blipFill>
            <p:spPr>
              <a:xfrm>
                <a:off x="4665772" y="5337708"/>
                <a:ext cx="280089" cy="212868"/>
              </a:xfrm>
              <a:prstGeom prst="rect">
                <a:avLst/>
              </a:prstGeom>
            </p:spPr>
          </p:pic>
          <p:pic>
            <p:nvPicPr>
              <p:cNvPr id="99" name="Image 98"/>
              <p:cNvPicPr>
                <a:picLocks noChangeAspect="1"/>
              </p:cNvPicPr>
              <p:nvPr/>
            </p:nvPicPr>
            <p:blipFill>
              <a:blip r:embed="rId14"/>
              <a:stretch>
                <a:fillRect/>
              </a:stretch>
            </p:blipFill>
            <p:spPr>
              <a:xfrm>
                <a:off x="4976893" y="5416592"/>
                <a:ext cx="292238" cy="217746"/>
              </a:xfrm>
              <a:prstGeom prst="rect">
                <a:avLst/>
              </a:prstGeom>
            </p:spPr>
          </p:pic>
          <p:pic>
            <p:nvPicPr>
              <p:cNvPr id="100" name="Image 99"/>
              <p:cNvPicPr>
                <a:picLocks noChangeAspect="1"/>
              </p:cNvPicPr>
              <p:nvPr/>
            </p:nvPicPr>
            <p:blipFill>
              <a:blip r:embed="rId15"/>
              <a:stretch>
                <a:fillRect/>
              </a:stretch>
            </p:blipFill>
            <p:spPr>
              <a:xfrm>
                <a:off x="4404167" y="4734230"/>
                <a:ext cx="324776" cy="220384"/>
              </a:xfrm>
              <a:prstGeom prst="rect">
                <a:avLst/>
              </a:prstGeom>
            </p:spPr>
          </p:pic>
          <p:pic>
            <p:nvPicPr>
              <p:cNvPr id="101" name="Image 100"/>
              <p:cNvPicPr>
                <a:picLocks noChangeAspect="1"/>
              </p:cNvPicPr>
              <p:nvPr/>
            </p:nvPicPr>
            <p:blipFill>
              <a:blip r:embed="rId16"/>
              <a:stretch>
                <a:fillRect/>
              </a:stretch>
            </p:blipFill>
            <p:spPr>
              <a:xfrm>
                <a:off x="4717383" y="6086553"/>
                <a:ext cx="289895" cy="216000"/>
              </a:xfrm>
              <a:prstGeom prst="rect">
                <a:avLst/>
              </a:prstGeom>
            </p:spPr>
          </p:pic>
          <p:pic>
            <p:nvPicPr>
              <p:cNvPr id="102" name="Image 101"/>
              <p:cNvPicPr>
                <a:picLocks noChangeAspect="1"/>
              </p:cNvPicPr>
              <p:nvPr/>
            </p:nvPicPr>
            <p:blipFill>
              <a:blip r:embed="rId17"/>
              <a:stretch>
                <a:fillRect/>
              </a:stretch>
            </p:blipFill>
            <p:spPr>
              <a:xfrm>
                <a:off x="4376844" y="6014031"/>
                <a:ext cx="295579" cy="216000"/>
              </a:xfrm>
              <a:prstGeom prst="rect">
                <a:avLst/>
              </a:prstGeom>
            </p:spPr>
          </p:pic>
          <p:pic>
            <p:nvPicPr>
              <p:cNvPr id="103" name="Image 102"/>
              <p:cNvPicPr>
                <a:picLocks noChangeAspect="1"/>
              </p:cNvPicPr>
              <p:nvPr/>
            </p:nvPicPr>
            <p:blipFill>
              <a:blip r:embed="rId18"/>
              <a:stretch>
                <a:fillRect/>
              </a:stretch>
            </p:blipFill>
            <p:spPr>
              <a:xfrm>
                <a:off x="5063398" y="6171411"/>
                <a:ext cx="289895" cy="216000"/>
              </a:xfrm>
              <a:prstGeom prst="rect">
                <a:avLst/>
              </a:prstGeom>
            </p:spPr>
          </p:pic>
        </p:grpSp>
        <p:grpSp>
          <p:nvGrpSpPr>
            <p:cNvPr id="104" name="Grouper 103"/>
            <p:cNvGrpSpPr/>
            <p:nvPr/>
          </p:nvGrpSpPr>
          <p:grpSpPr>
            <a:xfrm>
              <a:off x="3667076" y="2801651"/>
              <a:ext cx="5391538" cy="2961527"/>
              <a:chOff x="3608623" y="3551655"/>
              <a:chExt cx="5391538" cy="2961527"/>
            </a:xfrm>
          </p:grpSpPr>
          <p:grpSp>
            <p:nvGrpSpPr>
              <p:cNvPr id="105" name="Grouper 104"/>
              <p:cNvGrpSpPr/>
              <p:nvPr/>
            </p:nvGrpSpPr>
            <p:grpSpPr>
              <a:xfrm>
                <a:off x="3608623" y="3551655"/>
                <a:ext cx="5391538" cy="2961527"/>
                <a:chOff x="3608623" y="3551655"/>
                <a:chExt cx="5391538" cy="2961527"/>
              </a:xfrm>
            </p:grpSpPr>
            <p:grpSp>
              <p:nvGrpSpPr>
                <p:cNvPr id="107" name="Grouper 106"/>
                <p:cNvGrpSpPr/>
                <p:nvPr/>
              </p:nvGrpSpPr>
              <p:grpSpPr>
                <a:xfrm>
                  <a:off x="3608623" y="3697634"/>
                  <a:ext cx="3624820" cy="2815548"/>
                  <a:chOff x="3608623" y="3697634"/>
                  <a:chExt cx="3624820" cy="2815548"/>
                </a:xfrm>
              </p:grpSpPr>
              <p:sp>
                <p:nvSpPr>
                  <p:cNvPr id="109" name="Ellipse 108"/>
                  <p:cNvSpPr/>
                  <p:nvPr/>
                </p:nvSpPr>
                <p:spPr>
                  <a:xfrm>
                    <a:off x="5135314" y="3697634"/>
                    <a:ext cx="2098129" cy="2219909"/>
                  </a:xfrm>
                  <a:prstGeom prst="ellipse">
                    <a:avLst/>
                  </a:prstGeom>
                  <a:solidFill>
                    <a:schemeClr val="accent5">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Ellipse 109"/>
                  <p:cNvSpPr/>
                  <p:nvPr/>
                </p:nvSpPr>
                <p:spPr>
                  <a:xfrm>
                    <a:off x="3608623" y="6057991"/>
                    <a:ext cx="838573" cy="455191"/>
                  </a:xfrm>
                  <a:prstGeom prst="ellipse">
                    <a:avLst/>
                  </a:prstGeom>
                  <a:solidFill>
                    <a:schemeClr val="accent5">
                      <a:lumMod val="60000"/>
                      <a:lumOff val="40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1" name="Connecteur droit 110"/>
                  <p:cNvCxnSpPr>
                    <a:stCxn id="109" idx="3"/>
                  </p:cNvCxnSpPr>
                  <p:nvPr/>
                </p:nvCxnSpPr>
                <p:spPr>
                  <a:xfrm flipH="1">
                    <a:off x="4435640" y="5592445"/>
                    <a:ext cx="1006938" cy="644899"/>
                  </a:xfrm>
                  <a:prstGeom prst="line">
                    <a:avLst/>
                  </a:prstGeom>
                  <a:ln w="349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99"/>
                  <p:cNvCxnSpPr/>
                  <p:nvPr/>
                </p:nvCxnSpPr>
                <p:spPr>
                  <a:xfrm>
                    <a:off x="5592977" y="4973693"/>
                    <a:ext cx="720000" cy="18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99"/>
                  <p:cNvCxnSpPr/>
                  <p:nvPr/>
                </p:nvCxnSpPr>
                <p:spPr>
                  <a:xfrm>
                    <a:off x="5581197" y="5421831"/>
                    <a:ext cx="720000" cy="18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99"/>
                  <p:cNvCxnSpPr/>
                  <p:nvPr/>
                </p:nvCxnSpPr>
                <p:spPr>
                  <a:xfrm>
                    <a:off x="5582900" y="4315863"/>
                    <a:ext cx="720000" cy="18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15" name="Image 114"/>
                  <p:cNvPicPr>
                    <a:picLocks noChangeAspect="1"/>
                  </p:cNvPicPr>
                  <p:nvPr/>
                </p:nvPicPr>
                <p:blipFill>
                  <a:blip r:embed="rId18"/>
                  <a:stretch>
                    <a:fillRect/>
                  </a:stretch>
                </p:blipFill>
                <p:spPr>
                  <a:xfrm>
                    <a:off x="6395239" y="5303394"/>
                    <a:ext cx="362369" cy="270000"/>
                  </a:xfrm>
                  <a:prstGeom prst="rect">
                    <a:avLst/>
                  </a:prstGeom>
                </p:spPr>
              </p:pic>
              <p:pic>
                <p:nvPicPr>
                  <p:cNvPr id="116" name="Image 115"/>
                  <p:cNvPicPr>
                    <a:picLocks noChangeAspect="1"/>
                  </p:cNvPicPr>
                  <p:nvPr/>
                </p:nvPicPr>
                <p:blipFill>
                  <a:blip r:embed="rId16"/>
                  <a:stretch>
                    <a:fillRect/>
                  </a:stretch>
                </p:blipFill>
                <p:spPr>
                  <a:xfrm>
                    <a:off x="6395238" y="4808134"/>
                    <a:ext cx="362369" cy="270000"/>
                  </a:xfrm>
                  <a:prstGeom prst="rect">
                    <a:avLst/>
                  </a:prstGeom>
                </p:spPr>
              </p:pic>
              <p:pic>
                <p:nvPicPr>
                  <p:cNvPr id="117" name="Image 116"/>
                  <p:cNvPicPr>
                    <a:picLocks noChangeAspect="1"/>
                  </p:cNvPicPr>
                  <p:nvPr/>
                </p:nvPicPr>
                <p:blipFill>
                  <a:blip r:embed="rId17"/>
                  <a:stretch>
                    <a:fillRect/>
                  </a:stretch>
                </p:blipFill>
                <p:spPr>
                  <a:xfrm>
                    <a:off x="6356843" y="4154654"/>
                    <a:ext cx="369474" cy="270000"/>
                  </a:xfrm>
                  <a:prstGeom prst="rect">
                    <a:avLst/>
                  </a:prstGeom>
                </p:spPr>
              </p:pic>
              <p:cxnSp>
                <p:nvCxnSpPr>
                  <p:cNvPr id="118" name="Straight Connector 102"/>
                  <p:cNvCxnSpPr/>
                  <p:nvPr/>
                </p:nvCxnSpPr>
                <p:spPr>
                  <a:xfrm>
                    <a:off x="5229116" y="5212851"/>
                    <a:ext cx="352081" cy="22918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19" name="Straight Connector 102"/>
                  <p:cNvCxnSpPr>
                    <a:stCxn id="109" idx="2"/>
                  </p:cNvCxnSpPr>
                  <p:nvPr/>
                </p:nvCxnSpPr>
                <p:spPr>
                  <a:xfrm>
                    <a:off x="5135314" y="4807589"/>
                    <a:ext cx="453855" cy="16401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0" name="Straight Connector 102"/>
                  <p:cNvCxnSpPr/>
                  <p:nvPr/>
                </p:nvCxnSpPr>
                <p:spPr>
                  <a:xfrm flipV="1">
                    <a:off x="5176124" y="4344682"/>
                    <a:ext cx="405073" cy="18706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21" name="Image 120"/>
                  <p:cNvPicPr>
                    <a:picLocks noChangeAspect="1"/>
                  </p:cNvPicPr>
                  <p:nvPr/>
                </p:nvPicPr>
                <p:blipFill>
                  <a:blip r:embed="rId19"/>
                  <a:stretch>
                    <a:fillRect/>
                  </a:stretch>
                </p:blipFill>
                <p:spPr>
                  <a:xfrm>
                    <a:off x="5540239" y="4054645"/>
                    <a:ext cx="700539" cy="180000"/>
                  </a:xfrm>
                  <a:prstGeom prst="rect">
                    <a:avLst/>
                  </a:prstGeom>
                </p:spPr>
              </p:pic>
              <p:pic>
                <p:nvPicPr>
                  <p:cNvPr id="122" name="Image 121"/>
                  <p:cNvPicPr>
                    <a:picLocks noChangeAspect="1"/>
                  </p:cNvPicPr>
                  <p:nvPr/>
                </p:nvPicPr>
                <p:blipFill>
                  <a:blip r:embed="rId20"/>
                  <a:stretch>
                    <a:fillRect/>
                  </a:stretch>
                </p:blipFill>
                <p:spPr>
                  <a:xfrm>
                    <a:off x="5412566" y="4691853"/>
                    <a:ext cx="831892" cy="180000"/>
                  </a:xfrm>
                  <a:prstGeom prst="rect">
                    <a:avLst/>
                  </a:prstGeom>
                </p:spPr>
              </p:pic>
              <p:pic>
                <p:nvPicPr>
                  <p:cNvPr id="123" name="Image 122"/>
                  <p:cNvPicPr>
                    <a:picLocks noChangeAspect="1"/>
                  </p:cNvPicPr>
                  <p:nvPr/>
                </p:nvPicPr>
                <p:blipFill>
                  <a:blip r:embed="rId21"/>
                  <a:stretch>
                    <a:fillRect/>
                  </a:stretch>
                </p:blipFill>
                <p:spPr>
                  <a:xfrm>
                    <a:off x="5504414" y="5167605"/>
                    <a:ext cx="736364" cy="180000"/>
                  </a:xfrm>
                  <a:prstGeom prst="rect">
                    <a:avLst/>
                  </a:prstGeom>
                </p:spPr>
              </p:pic>
            </p:grpSp>
            <p:sp>
              <p:nvSpPr>
                <p:cNvPr id="108" name="ZoneTexte 107"/>
                <p:cNvSpPr txBox="1"/>
                <p:nvPr/>
              </p:nvSpPr>
              <p:spPr>
                <a:xfrm>
                  <a:off x="7338577" y="3551655"/>
                  <a:ext cx="1661584" cy="1200329"/>
                </a:xfrm>
                <a:prstGeom prst="rect">
                  <a:avLst/>
                </a:prstGeom>
                <a:noFill/>
              </p:spPr>
              <p:txBody>
                <a:bodyPr wrap="square" rtlCol="0">
                  <a:spAutoFit/>
                </a:bodyPr>
                <a:lstStyle/>
                <a:p>
                  <a:r>
                    <a:rPr lang="en-US" sz="1200" dirty="0" smtClean="0">
                      <a:latin typeface="Century Gothic" charset="0"/>
                      <a:ea typeface="Century Gothic" charset="0"/>
                      <a:cs typeface="Century Gothic" charset="0"/>
                    </a:rPr>
                    <a:t>*</a:t>
                  </a:r>
                  <a:r>
                    <a:rPr lang="en-US" sz="1200" dirty="0">
                      <a:latin typeface="Century Gothic" charset="0"/>
                      <a:ea typeface="Century Gothic" charset="0"/>
                      <a:cs typeface="Century Gothic" charset="0"/>
                    </a:rPr>
                    <a:t>o</a:t>
                  </a:r>
                  <a:r>
                    <a:rPr lang="en-US" sz="1200" dirty="0" smtClean="0">
                      <a:latin typeface="Century Gothic" charset="0"/>
                      <a:ea typeface="Century Gothic" charset="0"/>
                      <a:cs typeface="Century Gothic" charset="0"/>
                    </a:rPr>
                    <a:t>nly diagonal energy corrections here (neglect off diagonal coupling with other LS terms)</a:t>
                  </a:r>
                </a:p>
                <a:p>
                  <a:r>
                    <a:rPr lang="en-US" sz="1200" b="1" dirty="0" err="1" smtClean="0">
                      <a:latin typeface="Century Gothic" charset="0"/>
                      <a:ea typeface="Century Gothic" charset="0"/>
                      <a:cs typeface="Century Gothic" charset="0"/>
                    </a:rPr>
                    <a:t>Landé</a:t>
                  </a:r>
                  <a:r>
                    <a:rPr lang="en-US" sz="1200" b="1" dirty="0" smtClean="0">
                      <a:latin typeface="Century Gothic" charset="0"/>
                      <a:ea typeface="Century Gothic" charset="0"/>
                      <a:cs typeface="Century Gothic" charset="0"/>
                    </a:rPr>
                    <a:t> interval rule</a:t>
                  </a:r>
                  <a:endParaRPr lang="en-US" sz="1200" b="1" dirty="0">
                    <a:latin typeface="Century Gothic" charset="0"/>
                    <a:ea typeface="Century Gothic" charset="0"/>
                    <a:cs typeface="Century Gothic" charset="0"/>
                  </a:endParaRPr>
                </a:p>
              </p:txBody>
            </p:sp>
          </p:grpSp>
          <p:pic>
            <p:nvPicPr>
              <p:cNvPr id="106" name="Image 105"/>
              <p:cNvPicPr>
                <a:picLocks noChangeAspect="1"/>
              </p:cNvPicPr>
              <p:nvPr/>
            </p:nvPicPr>
            <p:blipFill>
              <a:blip r:embed="rId22"/>
              <a:stretch>
                <a:fillRect/>
              </a:stretch>
            </p:blipFill>
            <p:spPr>
              <a:xfrm>
                <a:off x="7691106" y="4728676"/>
                <a:ext cx="867437" cy="355507"/>
              </a:xfrm>
              <a:prstGeom prst="rect">
                <a:avLst/>
              </a:prstGeom>
            </p:spPr>
          </p:pic>
        </p:grpSp>
        <p:grpSp>
          <p:nvGrpSpPr>
            <p:cNvPr id="124" name="Grouper 123"/>
            <p:cNvGrpSpPr/>
            <p:nvPr/>
          </p:nvGrpSpPr>
          <p:grpSpPr>
            <a:xfrm>
              <a:off x="6415296" y="4541230"/>
              <a:ext cx="2312020" cy="1096177"/>
              <a:chOff x="6369666" y="5282124"/>
              <a:chExt cx="2312020" cy="1096177"/>
            </a:xfrm>
          </p:grpSpPr>
          <p:sp>
            <p:nvSpPr>
              <p:cNvPr id="125" name="Rectangle 124"/>
              <p:cNvSpPr/>
              <p:nvPr/>
            </p:nvSpPr>
            <p:spPr>
              <a:xfrm>
                <a:off x="6369666" y="5282124"/>
                <a:ext cx="486194" cy="352214"/>
              </a:xfrm>
              <a:prstGeom prst="rect">
                <a:avLst/>
              </a:prstGeom>
              <a:solidFill>
                <a:srgbClr val="FF0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6" name="Straight Connector 14"/>
              <p:cNvCxnSpPr/>
              <p:nvPr/>
            </p:nvCxnSpPr>
            <p:spPr>
              <a:xfrm flipH="1">
                <a:off x="6843252" y="5631301"/>
                <a:ext cx="0" cy="374980"/>
              </a:xfrm>
              <a:prstGeom prst="line">
                <a:avLst/>
              </a:prstGeom>
              <a:ln w="1905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sp>
            <p:nvSpPr>
              <p:cNvPr id="127" name="TextBox 131"/>
              <p:cNvSpPr txBox="1"/>
              <p:nvPr/>
            </p:nvSpPr>
            <p:spPr>
              <a:xfrm>
                <a:off x="6825589" y="5916636"/>
                <a:ext cx="1856097" cy="461665"/>
              </a:xfrm>
              <a:prstGeom prst="rect">
                <a:avLst/>
              </a:prstGeom>
              <a:noFill/>
            </p:spPr>
            <p:txBody>
              <a:bodyPr wrap="none" rtlCol="0">
                <a:spAutoFit/>
              </a:bodyPr>
              <a:lstStyle/>
              <a:p>
                <a:r>
                  <a:rPr lang="en-US" sz="1200" dirty="0" smtClean="0">
                    <a:latin typeface="Century Gothic" charset="0"/>
                    <a:ea typeface="Century Gothic" charset="0"/>
                    <a:cs typeface="Century Gothic" charset="0"/>
                  </a:rPr>
                  <a:t>Ground state given by</a:t>
                </a:r>
              </a:p>
              <a:p>
                <a:r>
                  <a:rPr lang="en-US" sz="1200" dirty="0" smtClean="0">
                    <a:latin typeface="Century Gothic" charset="0"/>
                    <a:ea typeface="Century Gothic" charset="0"/>
                    <a:cs typeface="Century Gothic" charset="0"/>
                  </a:rPr>
                  <a:t>Third Hund’s rule</a:t>
                </a:r>
              </a:p>
            </p:txBody>
          </p:sp>
        </p:grpSp>
      </p:grpSp>
    </p:spTree>
    <p:extLst>
      <p:ext uri="{BB962C8B-B14F-4D97-AF65-F5344CB8AC3E}">
        <p14:creationId xmlns:p14="http://schemas.microsoft.com/office/powerpoint/2010/main" val="1704874586"/>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2188"/>
            <a:ext cx="8229600" cy="1143000"/>
          </a:xfrm>
        </p:spPr>
        <p:txBody>
          <a:bodyPr tIns="36000" bIns="36000">
            <a:normAutofit/>
          </a:bodyPr>
          <a:lstStyle/>
          <a:p>
            <a:r>
              <a:rPr lang="en-US" sz="2400" b="1" i="1" dirty="0" smtClean="0">
                <a:solidFill>
                  <a:srgbClr val="0000FF"/>
                </a:solidFill>
                <a:latin typeface="Arial"/>
                <a:cs typeface="Arial"/>
              </a:rPr>
              <a:t>Crystal field : basis function</a:t>
            </a:r>
            <a:endParaRPr lang="en-US" sz="2400" b="1" i="1" dirty="0">
              <a:solidFill>
                <a:srgbClr val="0000FF"/>
              </a:solidFill>
              <a:latin typeface="Arial"/>
              <a:cs typeface="Arial"/>
            </a:endParaRP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37</a:t>
            </a:fld>
            <a:endParaRPr lang="fr-FR"/>
          </a:p>
        </p:txBody>
      </p:sp>
      <p:sp>
        <p:nvSpPr>
          <p:cNvPr id="8" name="Text Box 3"/>
          <p:cNvSpPr txBox="1">
            <a:spLocks noChangeArrowheads="1"/>
          </p:cNvSpPr>
          <p:nvPr/>
        </p:nvSpPr>
        <p:spPr bwMode="auto">
          <a:xfrm>
            <a:off x="574881" y="816795"/>
            <a:ext cx="8111920" cy="4370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285750" indent="-285750">
              <a:buFont typeface="Wingdings" charset="2"/>
              <a:buChar char="Ø"/>
            </a:pPr>
            <a:r>
              <a:rPr lang="en-US" sz="1600" b="1" dirty="0" smtClean="0">
                <a:solidFill>
                  <a:srgbClr val="000000"/>
                </a:solidFill>
              </a:rPr>
              <a:t>Basis functions</a:t>
            </a:r>
          </a:p>
          <a:p>
            <a:endParaRPr lang="en-US" sz="1600" dirty="0" smtClean="0">
              <a:solidFill>
                <a:srgbClr val="000000"/>
              </a:solidFill>
            </a:endParaRPr>
          </a:p>
          <a:p>
            <a:r>
              <a:rPr lang="en-US" sz="1600" dirty="0" smtClean="0">
                <a:solidFill>
                  <a:srgbClr val="000000"/>
                </a:solidFill>
              </a:rPr>
              <a:t>    Spherical symmetry:</a:t>
            </a:r>
          </a:p>
          <a:p>
            <a:r>
              <a:rPr lang="en-US" sz="1600" dirty="0" smtClean="0">
                <a:solidFill>
                  <a:srgbClr val="000000"/>
                </a:solidFill>
              </a:rPr>
              <a:t>		 </a:t>
            </a:r>
            <a:r>
              <a:rPr lang="en-US" b="1" dirty="0" smtClean="0">
                <a:solidFill>
                  <a:srgbClr val="000000"/>
                </a:solidFill>
              </a:rPr>
              <a:t>|</a:t>
            </a:r>
            <a:r>
              <a:rPr lang="en-US" b="1" dirty="0" smtClean="0">
                <a:solidFill>
                  <a:srgbClr val="000000"/>
                </a:solidFill>
                <a:latin typeface="Symbol" charset="0"/>
              </a:rPr>
              <a:t>a</a:t>
            </a:r>
            <a:r>
              <a:rPr lang="en-US" b="1" dirty="0" smtClean="0">
                <a:solidFill>
                  <a:srgbClr val="000000"/>
                </a:solidFill>
              </a:rPr>
              <a:t>(L,S) J M</a:t>
            </a:r>
            <a:r>
              <a:rPr lang="en-US" b="1" baseline="-25000" dirty="0" smtClean="0">
                <a:solidFill>
                  <a:srgbClr val="000000"/>
                </a:solidFill>
              </a:rPr>
              <a:t>J</a:t>
            </a:r>
            <a:r>
              <a:rPr lang="en-US" b="1" dirty="0" smtClean="0">
                <a:solidFill>
                  <a:srgbClr val="000000"/>
                </a:solidFill>
              </a:rPr>
              <a:t>&gt;</a:t>
            </a:r>
          </a:p>
          <a:p>
            <a:endParaRPr lang="en-US" sz="1600" dirty="0" smtClean="0">
              <a:solidFill>
                <a:srgbClr val="000000"/>
              </a:solidFill>
            </a:endParaRPr>
          </a:p>
          <a:p>
            <a:r>
              <a:rPr lang="en-US" sz="1600" dirty="0" smtClean="0">
                <a:solidFill>
                  <a:srgbClr val="000000"/>
                </a:solidFill>
              </a:rPr>
              <a:t>    Local symmetry around the ion </a:t>
            </a:r>
            <a:r>
              <a:rPr lang="en-US" sz="1600" dirty="0" smtClean="0">
                <a:solidFill>
                  <a:srgbClr val="000000"/>
                </a:solidFill>
                <a:sym typeface="Symbol" charset="0"/>
              </a:rPr>
              <a:t></a:t>
            </a:r>
            <a:r>
              <a:rPr lang="en-US" sz="1600" dirty="0" smtClean="0">
                <a:solidFill>
                  <a:srgbClr val="000000"/>
                </a:solidFill>
              </a:rPr>
              <a:t> point group G:</a:t>
            </a:r>
          </a:p>
          <a:p>
            <a:r>
              <a:rPr lang="en-US" sz="1600" dirty="0" smtClean="0">
                <a:solidFill>
                  <a:srgbClr val="000000"/>
                </a:solidFill>
              </a:rPr>
              <a:t>	Basis functions of the representations of group G</a:t>
            </a:r>
          </a:p>
          <a:p>
            <a:r>
              <a:rPr lang="en-US" sz="1600" dirty="0" smtClean="0">
                <a:solidFill>
                  <a:srgbClr val="000000"/>
                </a:solidFill>
                <a:latin typeface="Times" charset="0"/>
              </a:rPr>
              <a:t>		</a:t>
            </a:r>
            <a:r>
              <a:rPr lang="en-US" b="1" dirty="0" smtClean="0">
                <a:solidFill>
                  <a:srgbClr val="000000"/>
                </a:solidFill>
                <a:latin typeface="Times" charset="0"/>
              </a:rPr>
              <a:t>|</a:t>
            </a:r>
            <a:r>
              <a:rPr lang="en-US" b="1" dirty="0" smtClean="0">
                <a:solidFill>
                  <a:srgbClr val="000000"/>
                </a:solidFill>
                <a:latin typeface="Symbol" charset="0"/>
              </a:rPr>
              <a:t>a(</a:t>
            </a:r>
            <a:r>
              <a:rPr lang="en-US" b="1" dirty="0" smtClean="0">
                <a:solidFill>
                  <a:srgbClr val="000000"/>
                </a:solidFill>
                <a:latin typeface="Times" charset="0"/>
              </a:rPr>
              <a:t>L,S) J </a:t>
            </a:r>
            <a:r>
              <a:rPr lang="en-US" b="1" dirty="0" smtClean="0">
                <a:solidFill>
                  <a:srgbClr val="FF0000"/>
                </a:solidFill>
                <a:latin typeface="Symbol" charset="0"/>
              </a:rPr>
              <a:t>G</a:t>
            </a:r>
            <a:r>
              <a:rPr lang="en-US" b="1" dirty="0" smtClean="0">
                <a:solidFill>
                  <a:srgbClr val="000000"/>
                </a:solidFill>
                <a:latin typeface="Symbol" charset="0"/>
              </a:rPr>
              <a:t> g </a:t>
            </a:r>
            <a:r>
              <a:rPr lang="en-US" b="1" dirty="0" smtClean="0">
                <a:solidFill>
                  <a:srgbClr val="000000"/>
                </a:solidFill>
                <a:latin typeface="Times" charset="0"/>
              </a:rPr>
              <a:t>&gt;</a:t>
            </a:r>
            <a:endParaRPr lang="en-US" dirty="0" smtClean="0">
              <a:solidFill>
                <a:srgbClr val="000000"/>
              </a:solidFill>
            </a:endParaRPr>
          </a:p>
          <a:p>
            <a:r>
              <a:rPr lang="en-US" sz="1600" dirty="0" smtClean="0">
                <a:solidFill>
                  <a:srgbClr val="000000"/>
                </a:solidFill>
              </a:rPr>
              <a:t>		</a:t>
            </a:r>
            <a:r>
              <a:rPr lang="en-US" sz="1600" dirty="0" smtClean="0">
                <a:solidFill>
                  <a:srgbClr val="000000"/>
                </a:solidFill>
                <a:latin typeface="Symbol" charset="0"/>
              </a:rPr>
              <a:t>G</a:t>
            </a:r>
            <a:r>
              <a:rPr lang="en-US" sz="1600" dirty="0" smtClean="0">
                <a:solidFill>
                  <a:srgbClr val="000000"/>
                </a:solidFill>
              </a:rPr>
              <a:t> irreducible representation of G</a:t>
            </a:r>
          </a:p>
          <a:p>
            <a:r>
              <a:rPr lang="en-US" sz="1600" dirty="0" smtClean="0">
                <a:solidFill>
                  <a:srgbClr val="000000"/>
                </a:solidFill>
              </a:rPr>
              <a:t>		</a:t>
            </a:r>
            <a:r>
              <a:rPr lang="en-US" sz="1600" dirty="0" err="1" smtClean="0">
                <a:solidFill>
                  <a:srgbClr val="000000"/>
                </a:solidFill>
                <a:latin typeface="Symbol" charset="0"/>
              </a:rPr>
              <a:t>Gg</a:t>
            </a:r>
            <a:r>
              <a:rPr lang="en-US" sz="1600" dirty="0" smtClean="0">
                <a:solidFill>
                  <a:srgbClr val="000000"/>
                </a:solidFill>
              </a:rPr>
              <a:t> basis function of G</a:t>
            </a:r>
          </a:p>
          <a:p>
            <a:endParaRPr lang="en-US" sz="1600" dirty="0" smtClean="0">
              <a:solidFill>
                <a:srgbClr val="000000"/>
              </a:solidFill>
            </a:endParaRPr>
          </a:p>
          <a:p>
            <a:pPr marL="285750" indent="-285750">
              <a:buFont typeface="Wingdings" charset="2"/>
              <a:buChar char="Ø"/>
            </a:pPr>
            <a:r>
              <a:rPr lang="en-US" sz="1600" dirty="0" err="1" smtClean="0">
                <a:solidFill>
                  <a:srgbClr val="000000"/>
                </a:solidFill>
              </a:rPr>
              <a:t>Thole’s</a:t>
            </a:r>
            <a:r>
              <a:rPr lang="en-US" sz="1600" dirty="0" smtClean="0">
                <a:solidFill>
                  <a:srgbClr val="000000"/>
                </a:solidFill>
              </a:rPr>
              <a:t> code uses group theory and the {</a:t>
            </a:r>
            <a:r>
              <a:rPr lang="en-US" sz="1600" b="1" dirty="0" smtClean="0">
                <a:solidFill>
                  <a:srgbClr val="000000"/>
                </a:solidFill>
                <a:latin typeface="Symbol" charset="0"/>
              </a:rPr>
              <a:t>G</a:t>
            </a:r>
            <a:r>
              <a:rPr lang="en-US" sz="1600" dirty="0" smtClean="0">
                <a:solidFill>
                  <a:srgbClr val="000000"/>
                </a:solidFill>
              </a:rPr>
              <a:t>} basis (TTMULT, CTM4XAS)</a:t>
            </a:r>
          </a:p>
          <a:p>
            <a:endParaRPr lang="en-US" sz="1600" dirty="0" smtClean="0">
              <a:solidFill>
                <a:srgbClr val="000000"/>
              </a:solidFill>
              <a:latin typeface="Times" charset="0"/>
            </a:endParaRPr>
          </a:p>
          <a:p>
            <a:pPr marL="285750" indent="-285750">
              <a:buFont typeface="Wingdings" charset="2"/>
              <a:buChar char="Ø"/>
            </a:pPr>
            <a:r>
              <a:rPr lang="en-US" sz="1600" b="1" dirty="0" smtClean="0">
                <a:solidFill>
                  <a:srgbClr val="0000FF"/>
                </a:solidFill>
                <a:latin typeface="Arial"/>
                <a:cs typeface="Arial"/>
              </a:rPr>
              <a:t>QUANTY</a:t>
            </a:r>
          </a:p>
          <a:p>
            <a:pPr marL="742950" lvl="1" indent="-285750">
              <a:buFont typeface="Arial"/>
              <a:buChar char="•"/>
            </a:pPr>
            <a:r>
              <a:rPr lang="en-US" sz="1600" dirty="0" smtClean="0">
                <a:solidFill>
                  <a:srgbClr val="000000"/>
                </a:solidFill>
                <a:latin typeface="Arial"/>
                <a:cs typeface="Arial"/>
              </a:rPr>
              <a:t>uses group theory only for crystal field potential building</a:t>
            </a:r>
          </a:p>
          <a:p>
            <a:pPr marL="742950" lvl="1" indent="-285750">
              <a:buFont typeface="Arial"/>
              <a:buChar char="•"/>
            </a:pPr>
            <a:r>
              <a:rPr lang="en-US" sz="1600" dirty="0" smtClean="0">
                <a:solidFill>
                  <a:srgbClr val="000000"/>
                </a:solidFill>
                <a:latin typeface="Arial"/>
                <a:cs typeface="Arial"/>
              </a:rPr>
              <a:t>does not use the </a:t>
            </a:r>
            <a:r>
              <a:rPr lang="en-US" sz="1600" dirty="0" smtClean="0">
                <a:solidFill>
                  <a:srgbClr val="000000"/>
                </a:solidFill>
              </a:rPr>
              <a:t>{</a:t>
            </a:r>
            <a:r>
              <a:rPr lang="en-US" b="1" dirty="0" smtClean="0">
                <a:solidFill>
                  <a:srgbClr val="000000"/>
                </a:solidFill>
                <a:latin typeface="Symbol" charset="0"/>
              </a:rPr>
              <a:t>G</a:t>
            </a:r>
            <a:r>
              <a:rPr lang="en-US" sz="1600" dirty="0" smtClean="0">
                <a:solidFill>
                  <a:srgbClr val="000000"/>
                </a:solidFill>
              </a:rPr>
              <a:t>} </a:t>
            </a:r>
            <a:r>
              <a:rPr lang="en-US" sz="1600" dirty="0" smtClean="0">
                <a:solidFill>
                  <a:srgbClr val="000000"/>
                </a:solidFill>
                <a:latin typeface="Arial"/>
                <a:cs typeface="Arial"/>
              </a:rPr>
              <a:t>basis</a:t>
            </a:r>
          </a:p>
          <a:p>
            <a:pPr marL="742950" lvl="1" indent="-285750">
              <a:buFont typeface="Arial"/>
              <a:buChar char="•"/>
            </a:pPr>
            <a:r>
              <a:rPr lang="en-US" sz="1600" dirty="0" smtClean="0">
                <a:solidFill>
                  <a:srgbClr val="000000"/>
                </a:solidFill>
                <a:latin typeface="Arial"/>
                <a:cs typeface="Arial"/>
              </a:rPr>
              <a:t>uses </a:t>
            </a:r>
            <a:r>
              <a:rPr lang="en-US" sz="1600" dirty="0">
                <a:solidFill>
                  <a:srgbClr val="000000"/>
                </a:solidFill>
              </a:rPr>
              <a:t>{</a:t>
            </a:r>
            <a:r>
              <a:rPr lang="en-US" sz="1600" b="1" dirty="0">
                <a:solidFill>
                  <a:srgbClr val="000000"/>
                </a:solidFill>
                <a:latin typeface="Symbol" charset="0"/>
              </a:rPr>
              <a:t>G</a:t>
            </a:r>
            <a:r>
              <a:rPr lang="en-US" sz="1600" dirty="0" smtClean="0">
                <a:solidFill>
                  <a:srgbClr val="000000"/>
                </a:solidFill>
              </a:rPr>
              <a:t>} </a:t>
            </a:r>
            <a:r>
              <a:rPr lang="en-US" sz="1600" dirty="0" smtClean="0">
                <a:solidFill>
                  <a:srgbClr val="000000"/>
                </a:solidFill>
                <a:latin typeface="Arial"/>
                <a:cs typeface="Arial"/>
              </a:rPr>
              <a:t>to label the states (spectroscopic terms)</a:t>
            </a:r>
            <a:endParaRPr lang="en-US" sz="1600" dirty="0">
              <a:solidFill>
                <a:srgbClr val="000000"/>
              </a:solidFill>
              <a:latin typeface="Times" charset="0"/>
            </a:endParaRPr>
          </a:p>
        </p:txBody>
      </p:sp>
    </p:spTree>
    <p:extLst>
      <p:ext uri="{BB962C8B-B14F-4D97-AF65-F5344CB8AC3E}">
        <p14:creationId xmlns:p14="http://schemas.microsoft.com/office/powerpoint/2010/main" val="31762831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2188"/>
            <a:ext cx="8229600" cy="1143000"/>
          </a:xfrm>
        </p:spPr>
        <p:txBody>
          <a:bodyPr tIns="36000" bIns="36000">
            <a:normAutofit/>
          </a:bodyPr>
          <a:lstStyle/>
          <a:p>
            <a:r>
              <a:rPr lang="en-US" sz="2400" b="1" i="1" dirty="0" smtClean="0">
                <a:solidFill>
                  <a:srgbClr val="0000FF"/>
                </a:solidFill>
                <a:latin typeface="Arial"/>
                <a:cs typeface="Arial"/>
              </a:rPr>
              <a:t>Crystal field and group theory</a:t>
            </a:r>
            <a:endParaRPr lang="en-US" sz="2400" b="1" i="1" dirty="0">
              <a:solidFill>
                <a:srgbClr val="0000FF"/>
              </a:solidFill>
              <a:latin typeface="Arial"/>
              <a:cs typeface="Arial"/>
            </a:endParaRP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38</a:t>
            </a:fld>
            <a:endParaRPr lang="fr-FR"/>
          </a:p>
        </p:txBody>
      </p:sp>
      <p:sp>
        <p:nvSpPr>
          <p:cNvPr id="8" name="Text Box 3"/>
          <p:cNvSpPr txBox="1">
            <a:spLocks noChangeArrowheads="1"/>
          </p:cNvSpPr>
          <p:nvPr/>
        </p:nvSpPr>
        <p:spPr bwMode="auto">
          <a:xfrm>
            <a:off x="481781" y="816795"/>
            <a:ext cx="39600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smtClean="0">
                <a:solidFill>
                  <a:srgbClr val="000000"/>
                </a:solidFill>
                <a:latin typeface="Arial"/>
                <a:cs typeface="Arial"/>
              </a:rPr>
              <a:t>Free ion</a:t>
            </a:r>
          </a:p>
          <a:p>
            <a:endParaRPr lang="en-US" sz="1600" b="1" dirty="0" smtClean="0">
              <a:solidFill>
                <a:srgbClr val="000000"/>
              </a:solidFill>
              <a:latin typeface="Arial"/>
              <a:cs typeface="Arial"/>
            </a:endParaRPr>
          </a:p>
          <a:p>
            <a:r>
              <a:rPr lang="en-US" sz="1600" b="1" dirty="0" smtClean="0">
                <a:solidFill>
                  <a:srgbClr val="000000"/>
                </a:solidFill>
                <a:latin typeface="Arial"/>
                <a:cs typeface="Arial"/>
              </a:rPr>
              <a:t>O</a:t>
            </a:r>
            <a:r>
              <a:rPr lang="en-US" sz="1600" b="1" baseline="-25000" dirty="0" smtClean="0">
                <a:solidFill>
                  <a:srgbClr val="000000"/>
                </a:solidFill>
                <a:latin typeface="Arial"/>
                <a:cs typeface="Arial"/>
              </a:rPr>
              <a:t>3</a:t>
            </a:r>
            <a:r>
              <a:rPr lang="en-US" sz="1600" dirty="0" smtClean="0">
                <a:solidFill>
                  <a:srgbClr val="000000"/>
                </a:solidFill>
                <a:latin typeface="Arial"/>
                <a:cs typeface="Arial"/>
              </a:rPr>
              <a:t> </a:t>
            </a:r>
            <a:r>
              <a:rPr lang="en-US" sz="1600" dirty="0" smtClean="0">
                <a:solidFill>
                  <a:srgbClr val="000000"/>
                </a:solidFill>
                <a:latin typeface="Arial"/>
                <a:cs typeface="Arial"/>
              </a:rPr>
              <a:t>is the group of the sphere</a:t>
            </a:r>
          </a:p>
          <a:p>
            <a:r>
              <a:rPr lang="en-US" sz="1600" dirty="0" smtClean="0">
                <a:solidFill>
                  <a:srgbClr val="000000"/>
                </a:solidFill>
                <a:latin typeface="Arial"/>
                <a:cs typeface="Arial"/>
              </a:rPr>
              <a:t>|</a:t>
            </a:r>
            <a:r>
              <a:rPr lang="en-US" sz="1600" dirty="0">
                <a:solidFill>
                  <a:srgbClr val="000000"/>
                </a:solidFill>
                <a:latin typeface="Symbol" charset="2"/>
                <a:cs typeface="Symbol" charset="2"/>
              </a:rPr>
              <a:t>a</a:t>
            </a:r>
            <a:r>
              <a:rPr lang="en-US" sz="1600" dirty="0">
                <a:solidFill>
                  <a:srgbClr val="000000"/>
                </a:solidFill>
                <a:latin typeface="Arial"/>
                <a:cs typeface="Arial"/>
              </a:rPr>
              <a:t>(L,S) </a:t>
            </a:r>
            <a:r>
              <a:rPr lang="en-US" sz="1600" b="1" dirty="0">
                <a:solidFill>
                  <a:srgbClr val="000000"/>
                </a:solidFill>
                <a:latin typeface="Arial"/>
                <a:cs typeface="Arial"/>
              </a:rPr>
              <a:t>J</a:t>
            </a:r>
            <a:r>
              <a:rPr lang="en-US" sz="1600" dirty="0">
                <a:solidFill>
                  <a:srgbClr val="000000"/>
                </a:solidFill>
                <a:latin typeface="Arial"/>
                <a:cs typeface="Arial"/>
              </a:rPr>
              <a:t> M</a:t>
            </a:r>
            <a:r>
              <a:rPr lang="en-US" sz="1600" baseline="-25000" dirty="0">
                <a:solidFill>
                  <a:srgbClr val="000000"/>
                </a:solidFill>
                <a:latin typeface="Arial"/>
                <a:cs typeface="Arial"/>
              </a:rPr>
              <a:t>J</a:t>
            </a:r>
            <a:r>
              <a:rPr lang="en-US" sz="1600" dirty="0" smtClean="0">
                <a:solidFill>
                  <a:srgbClr val="000000"/>
                </a:solidFill>
                <a:latin typeface="Arial"/>
                <a:cs typeface="Arial"/>
              </a:rPr>
              <a:t>&gt; partners of </a:t>
            </a:r>
            <a:r>
              <a:rPr lang="en-US" sz="1600" dirty="0" err="1" smtClean="0">
                <a:solidFill>
                  <a:srgbClr val="000000"/>
                </a:solidFill>
                <a:latin typeface="Arial"/>
                <a:cs typeface="Arial"/>
              </a:rPr>
              <a:t>irrep</a:t>
            </a:r>
            <a:r>
              <a:rPr lang="en-US" sz="1600" dirty="0" smtClean="0">
                <a:solidFill>
                  <a:srgbClr val="000000"/>
                </a:solidFill>
                <a:latin typeface="Arial"/>
                <a:cs typeface="Arial"/>
              </a:rPr>
              <a:t>* </a:t>
            </a:r>
            <a:r>
              <a:rPr lang="en-US" sz="1600" b="1" dirty="0" smtClean="0">
                <a:solidFill>
                  <a:srgbClr val="000000"/>
                </a:solidFill>
                <a:latin typeface="Arial"/>
                <a:cs typeface="Arial"/>
              </a:rPr>
              <a:t>J</a:t>
            </a:r>
            <a:r>
              <a:rPr lang="en-US" sz="1600" dirty="0" smtClean="0">
                <a:solidFill>
                  <a:srgbClr val="000000"/>
                </a:solidFill>
                <a:latin typeface="Arial"/>
                <a:cs typeface="Arial"/>
              </a:rPr>
              <a:t> of </a:t>
            </a:r>
            <a:r>
              <a:rPr lang="en-US" sz="1600" b="1" dirty="0" smtClean="0">
                <a:solidFill>
                  <a:srgbClr val="000000"/>
                </a:solidFill>
                <a:latin typeface="Arial"/>
                <a:cs typeface="Arial"/>
              </a:rPr>
              <a:t>O</a:t>
            </a:r>
            <a:r>
              <a:rPr lang="en-US" sz="1600" b="1" baseline="-25000" dirty="0" smtClean="0">
                <a:solidFill>
                  <a:srgbClr val="000000"/>
                </a:solidFill>
                <a:latin typeface="Arial"/>
                <a:cs typeface="Arial"/>
              </a:rPr>
              <a:t>3</a:t>
            </a:r>
            <a:endParaRPr lang="en-US" sz="1600" b="1" dirty="0">
              <a:solidFill>
                <a:srgbClr val="000000"/>
              </a:solidFill>
              <a:latin typeface="Arial"/>
              <a:cs typeface="Arial"/>
            </a:endParaRPr>
          </a:p>
          <a:p>
            <a:endParaRPr lang="en-US" sz="1600" dirty="0">
              <a:solidFill>
                <a:srgbClr val="000000"/>
              </a:solidFill>
              <a:latin typeface="Arial"/>
              <a:cs typeface="Arial"/>
            </a:endParaRPr>
          </a:p>
        </p:txBody>
      </p:sp>
      <p:sp>
        <p:nvSpPr>
          <p:cNvPr id="9" name="Text Box 3"/>
          <p:cNvSpPr txBox="1">
            <a:spLocks noChangeArrowheads="1"/>
          </p:cNvSpPr>
          <p:nvPr/>
        </p:nvSpPr>
        <p:spPr bwMode="auto">
          <a:xfrm>
            <a:off x="4649603" y="828628"/>
            <a:ext cx="428824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smtClean="0">
                <a:solidFill>
                  <a:srgbClr val="000000"/>
                </a:solidFill>
                <a:latin typeface="Arial"/>
                <a:cs typeface="Arial"/>
              </a:rPr>
              <a:t>Ion in solid/molecule</a:t>
            </a:r>
          </a:p>
          <a:p>
            <a:endParaRPr lang="en-US" sz="1600" b="1" dirty="0" smtClean="0">
              <a:solidFill>
                <a:srgbClr val="000000"/>
              </a:solidFill>
              <a:latin typeface="Arial"/>
              <a:cs typeface="Arial"/>
            </a:endParaRPr>
          </a:p>
          <a:p>
            <a:r>
              <a:rPr lang="en-US" sz="1600" b="1" dirty="0" smtClean="0">
                <a:solidFill>
                  <a:srgbClr val="000000"/>
                </a:solidFill>
                <a:latin typeface="Arial"/>
                <a:cs typeface="Arial"/>
              </a:rPr>
              <a:t>G</a:t>
            </a:r>
            <a:r>
              <a:rPr lang="en-US" sz="1600" dirty="0" smtClean="0">
                <a:solidFill>
                  <a:srgbClr val="000000"/>
                </a:solidFill>
                <a:latin typeface="Arial"/>
                <a:cs typeface="Arial"/>
              </a:rPr>
              <a:t> </a:t>
            </a:r>
            <a:r>
              <a:rPr lang="en-US" sz="1600" dirty="0" smtClean="0">
                <a:solidFill>
                  <a:srgbClr val="000000"/>
                </a:solidFill>
                <a:latin typeface="Arial"/>
                <a:cs typeface="Arial"/>
              </a:rPr>
              <a:t>is the subgroup of the sphere</a:t>
            </a:r>
          </a:p>
          <a:p>
            <a:r>
              <a:rPr lang="en-US" sz="1600" b="1" dirty="0">
                <a:solidFill>
                  <a:srgbClr val="000000"/>
                </a:solidFill>
                <a:latin typeface="Arial"/>
                <a:cs typeface="Arial"/>
              </a:rPr>
              <a:t>|a(L,S) J </a:t>
            </a:r>
            <a:r>
              <a:rPr lang="en-US" sz="1600" b="1" dirty="0">
                <a:solidFill>
                  <a:srgbClr val="000000"/>
                </a:solidFill>
                <a:latin typeface="Symbol" charset="2"/>
                <a:cs typeface="Symbol" charset="2"/>
              </a:rPr>
              <a:t>G</a:t>
            </a:r>
            <a:r>
              <a:rPr lang="en-US" sz="1600" b="1" dirty="0">
                <a:solidFill>
                  <a:srgbClr val="000000"/>
                </a:solidFill>
                <a:latin typeface="Arial"/>
                <a:cs typeface="Arial"/>
              </a:rPr>
              <a:t> </a:t>
            </a:r>
            <a:r>
              <a:rPr lang="en-US" sz="1600" b="1" dirty="0">
                <a:solidFill>
                  <a:srgbClr val="000000"/>
                </a:solidFill>
                <a:latin typeface="Symbol" charset="2"/>
                <a:cs typeface="Symbol" charset="2"/>
              </a:rPr>
              <a:t>g</a:t>
            </a:r>
            <a:r>
              <a:rPr lang="en-US" sz="1600" b="1" dirty="0">
                <a:solidFill>
                  <a:srgbClr val="000000"/>
                </a:solidFill>
                <a:latin typeface="Arial"/>
                <a:cs typeface="Arial"/>
              </a:rPr>
              <a:t> </a:t>
            </a:r>
            <a:r>
              <a:rPr lang="en-US" sz="1600" b="1" dirty="0" smtClean="0">
                <a:solidFill>
                  <a:srgbClr val="000000"/>
                </a:solidFill>
                <a:latin typeface="Arial"/>
                <a:cs typeface="Arial"/>
              </a:rPr>
              <a:t>&gt;</a:t>
            </a:r>
            <a:r>
              <a:rPr lang="en-US" sz="1600" dirty="0" smtClean="0">
                <a:solidFill>
                  <a:srgbClr val="000000"/>
                </a:solidFill>
                <a:latin typeface="Arial"/>
                <a:cs typeface="Arial"/>
              </a:rPr>
              <a:t> partners of the </a:t>
            </a:r>
            <a:r>
              <a:rPr lang="en-US" sz="1600" dirty="0" err="1" smtClean="0">
                <a:solidFill>
                  <a:srgbClr val="000000"/>
                </a:solidFill>
                <a:latin typeface="Arial"/>
                <a:cs typeface="Arial"/>
              </a:rPr>
              <a:t>irrep</a:t>
            </a:r>
            <a:r>
              <a:rPr lang="en-US" sz="1600" dirty="0" smtClean="0">
                <a:solidFill>
                  <a:srgbClr val="000000"/>
                </a:solidFill>
                <a:latin typeface="Arial"/>
                <a:cs typeface="Arial"/>
              </a:rPr>
              <a:t>* </a:t>
            </a:r>
            <a:r>
              <a:rPr lang="en-US" sz="1600" b="1" dirty="0">
                <a:solidFill>
                  <a:srgbClr val="000000"/>
                </a:solidFill>
                <a:latin typeface="Symbol" charset="2"/>
                <a:cs typeface="Symbol" charset="2"/>
              </a:rPr>
              <a:t>G</a:t>
            </a:r>
            <a:r>
              <a:rPr lang="en-US" sz="1600" dirty="0" smtClean="0">
                <a:solidFill>
                  <a:srgbClr val="000000"/>
                </a:solidFill>
                <a:latin typeface="Arial"/>
                <a:cs typeface="Arial"/>
              </a:rPr>
              <a:t> of </a:t>
            </a:r>
            <a:r>
              <a:rPr lang="en-US" sz="1600" b="1" dirty="0" smtClean="0">
                <a:solidFill>
                  <a:srgbClr val="000000"/>
                </a:solidFill>
                <a:latin typeface="Arial"/>
                <a:cs typeface="Arial"/>
              </a:rPr>
              <a:t>G</a:t>
            </a:r>
          </a:p>
          <a:p>
            <a:endParaRPr lang="en-US" sz="1600" b="1" dirty="0">
              <a:solidFill>
                <a:srgbClr val="000000"/>
              </a:solidFill>
              <a:latin typeface="Arial"/>
              <a:cs typeface="Arial"/>
            </a:endParaRPr>
          </a:p>
        </p:txBody>
      </p:sp>
      <p:cxnSp>
        <p:nvCxnSpPr>
          <p:cNvPr id="10" name="Connecteur droit 9"/>
          <p:cNvCxnSpPr/>
          <p:nvPr/>
        </p:nvCxnSpPr>
        <p:spPr>
          <a:xfrm>
            <a:off x="4335050" y="880812"/>
            <a:ext cx="0" cy="4027123"/>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1425677" y="1220839"/>
            <a:ext cx="1958258" cy="8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680652" y="1209368"/>
            <a:ext cx="2120579" cy="12290"/>
          </a:xfrm>
          <a:prstGeom prst="line">
            <a:avLst/>
          </a:prstGeom>
        </p:spPr>
        <p:style>
          <a:lnRef idx="2">
            <a:schemeClr val="accent1"/>
          </a:lnRef>
          <a:fillRef idx="0">
            <a:schemeClr val="accent1"/>
          </a:fillRef>
          <a:effectRef idx="1">
            <a:schemeClr val="accent1"/>
          </a:effectRef>
          <a:fontRef idx="minor">
            <a:schemeClr val="tx1"/>
          </a:fontRef>
        </p:style>
      </p:cxnSp>
      <p:pic>
        <p:nvPicPr>
          <p:cNvPr id="15" name="Image 14" descr="bf_J_(SO_3)_righ.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6258" y="1973532"/>
            <a:ext cx="1850728" cy="468000"/>
          </a:xfrm>
          <a:prstGeom prst="rect">
            <a:avLst/>
          </a:prstGeom>
        </p:spPr>
      </p:pic>
      <p:pic>
        <p:nvPicPr>
          <p:cNvPr id="17" name="Image 16" descr="ex_bf_2_(SO_3)_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1891" y="2550885"/>
            <a:ext cx="2705635" cy="215996"/>
          </a:xfrm>
          <a:prstGeom prst="rect">
            <a:avLst/>
          </a:prstGeom>
        </p:spPr>
      </p:pic>
      <p:sp>
        <p:nvSpPr>
          <p:cNvPr id="20" name="Rectangle 19"/>
          <p:cNvSpPr/>
          <p:nvPr/>
        </p:nvSpPr>
        <p:spPr>
          <a:xfrm>
            <a:off x="457200" y="3072222"/>
            <a:ext cx="2937255" cy="338554"/>
          </a:xfrm>
          <a:prstGeom prst="rect">
            <a:avLst/>
          </a:prstGeom>
        </p:spPr>
        <p:txBody>
          <a:bodyPr wrap="none">
            <a:spAutoFit/>
          </a:bodyPr>
          <a:lstStyle/>
          <a:p>
            <a:r>
              <a:rPr lang="en-US" sz="1600" dirty="0" smtClean="0">
                <a:solidFill>
                  <a:srgbClr val="000000"/>
                </a:solidFill>
                <a:cs typeface="Arial"/>
              </a:rPr>
              <a:t>Hamiltonian </a:t>
            </a:r>
            <a:r>
              <a:rPr lang="en-US" sz="1600" dirty="0">
                <a:solidFill>
                  <a:srgbClr val="000000"/>
                </a:solidFill>
                <a:cs typeface="Arial"/>
              </a:rPr>
              <a:t>expanded on </a:t>
            </a:r>
            <a:r>
              <a:rPr lang="en-US" sz="1600" dirty="0" err="1">
                <a:solidFill>
                  <a:srgbClr val="000000"/>
                </a:solidFill>
                <a:cs typeface="Arial"/>
              </a:rPr>
              <a:t>C</a:t>
            </a:r>
            <a:r>
              <a:rPr lang="en-US" sz="1600" baseline="-25000" dirty="0" err="1">
                <a:solidFill>
                  <a:srgbClr val="000000"/>
                </a:solidFill>
                <a:cs typeface="Arial"/>
              </a:rPr>
              <a:t>k,</a:t>
            </a:r>
            <a:r>
              <a:rPr lang="en-US" sz="1600" baseline="-25000" dirty="0" err="1" smtClean="0">
                <a:solidFill>
                  <a:srgbClr val="000000"/>
                </a:solidFill>
                <a:cs typeface="Arial"/>
              </a:rPr>
              <a:t>m</a:t>
            </a:r>
            <a:r>
              <a:rPr lang="en-US" sz="1600" dirty="0" smtClean="0">
                <a:solidFill>
                  <a:srgbClr val="000000"/>
                </a:solidFill>
                <a:cs typeface="Arial"/>
              </a:rPr>
              <a:t> </a:t>
            </a:r>
            <a:endParaRPr lang="fr-FR" sz="1600" dirty="0"/>
          </a:p>
        </p:txBody>
      </p:sp>
      <p:sp>
        <p:nvSpPr>
          <p:cNvPr id="21" name="Rectangle 20"/>
          <p:cNvSpPr/>
          <p:nvPr/>
        </p:nvSpPr>
        <p:spPr>
          <a:xfrm>
            <a:off x="4649603" y="3035833"/>
            <a:ext cx="4461378" cy="830997"/>
          </a:xfrm>
          <a:prstGeom prst="rect">
            <a:avLst/>
          </a:prstGeom>
        </p:spPr>
        <p:txBody>
          <a:bodyPr wrap="none">
            <a:spAutoFit/>
          </a:bodyPr>
          <a:lstStyle/>
          <a:p>
            <a:r>
              <a:rPr lang="en-US" sz="1600" dirty="0" smtClean="0">
                <a:solidFill>
                  <a:srgbClr val="000000"/>
                </a:solidFill>
                <a:cs typeface="Arial"/>
              </a:rPr>
              <a:t>Hamiltonian </a:t>
            </a:r>
            <a:r>
              <a:rPr lang="en-US" sz="1600" dirty="0">
                <a:solidFill>
                  <a:srgbClr val="000000"/>
                </a:solidFill>
                <a:cs typeface="Arial"/>
              </a:rPr>
              <a:t>expanded on </a:t>
            </a:r>
            <a:r>
              <a:rPr lang="en-US" sz="1600" dirty="0" err="1">
                <a:solidFill>
                  <a:srgbClr val="000000"/>
                </a:solidFill>
                <a:cs typeface="Arial"/>
              </a:rPr>
              <a:t>C</a:t>
            </a:r>
            <a:r>
              <a:rPr lang="en-US" sz="1600" baseline="-25000" dirty="0" err="1">
                <a:solidFill>
                  <a:srgbClr val="000000"/>
                </a:solidFill>
                <a:cs typeface="Arial"/>
              </a:rPr>
              <a:t>k,m</a:t>
            </a:r>
            <a:r>
              <a:rPr lang="en-US" sz="1600" dirty="0">
                <a:solidFill>
                  <a:srgbClr val="000000"/>
                </a:solidFill>
                <a:cs typeface="Arial"/>
              </a:rPr>
              <a:t> </a:t>
            </a:r>
            <a:endParaRPr lang="en-US" sz="1600" dirty="0" smtClean="0">
              <a:solidFill>
                <a:srgbClr val="000000"/>
              </a:solidFill>
              <a:cs typeface="Arial"/>
            </a:endParaRPr>
          </a:p>
          <a:p>
            <a:r>
              <a:rPr lang="en-US" sz="1600" dirty="0" smtClean="0">
                <a:solidFill>
                  <a:srgbClr val="000000"/>
                </a:solidFill>
                <a:cs typeface="Arial"/>
              </a:rPr>
              <a:t>and invariant over the symmetry operation of </a:t>
            </a:r>
            <a:r>
              <a:rPr lang="en-US" sz="1600" b="1" dirty="0" smtClean="0">
                <a:solidFill>
                  <a:srgbClr val="000000"/>
                </a:solidFill>
                <a:cs typeface="Arial"/>
              </a:rPr>
              <a:t>G</a:t>
            </a:r>
          </a:p>
          <a:p>
            <a:r>
              <a:rPr lang="en-US" sz="1600" dirty="0" smtClean="0">
                <a:solidFill>
                  <a:srgbClr val="000000"/>
                </a:solidFill>
                <a:cs typeface="Arial"/>
              </a:rPr>
              <a:t> </a:t>
            </a:r>
            <a:endParaRPr lang="fr-FR" sz="1600" dirty="0"/>
          </a:p>
        </p:txBody>
      </p:sp>
      <p:pic>
        <p:nvPicPr>
          <p:cNvPr id="23" name="Image 22" descr="H_CF_=_sum_limi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387" y="3397976"/>
            <a:ext cx="2944962" cy="720000"/>
          </a:xfrm>
          <a:prstGeom prst="rect">
            <a:avLst/>
          </a:prstGeom>
        </p:spPr>
      </p:pic>
      <p:pic>
        <p:nvPicPr>
          <p:cNvPr id="24" name="Image 23" descr="bf_J_(SO_3)_righ.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6390" y="2041711"/>
            <a:ext cx="1938058" cy="431999"/>
          </a:xfrm>
          <a:prstGeom prst="rect">
            <a:avLst/>
          </a:prstGeom>
        </p:spPr>
      </p:pic>
      <p:sp>
        <p:nvSpPr>
          <p:cNvPr id="31" name="ZoneTexte 30"/>
          <p:cNvSpPr txBox="1"/>
          <p:nvPr/>
        </p:nvSpPr>
        <p:spPr>
          <a:xfrm>
            <a:off x="778387" y="5901356"/>
            <a:ext cx="3216117" cy="338554"/>
          </a:xfrm>
          <a:prstGeom prst="rect">
            <a:avLst/>
          </a:prstGeom>
          <a:noFill/>
        </p:spPr>
        <p:txBody>
          <a:bodyPr wrap="none" rtlCol="0">
            <a:spAutoFit/>
          </a:bodyPr>
          <a:lstStyle/>
          <a:p>
            <a:r>
              <a:rPr lang="en-US" sz="1600" i="1" dirty="0" smtClean="0"/>
              <a:t>* </a:t>
            </a:r>
            <a:r>
              <a:rPr lang="en-US" sz="1600" i="1" dirty="0" err="1" smtClean="0"/>
              <a:t>irrep</a:t>
            </a:r>
            <a:r>
              <a:rPr lang="en-US" sz="1600" i="1" dirty="0" smtClean="0"/>
              <a:t>=irreducible representation</a:t>
            </a:r>
            <a:endParaRPr lang="en-US" sz="1600" i="1" dirty="0"/>
          </a:p>
        </p:txBody>
      </p:sp>
      <p:pic>
        <p:nvPicPr>
          <p:cNvPr id="26" name="Image 25" descr="H_CF^O_h_&amp;=_A_4,.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6553" y="4099096"/>
            <a:ext cx="3156601" cy="463282"/>
          </a:xfrm>
          <a:prstGeom prst="rect">
            <a:avLst/>
          </a:prstGeom>
        </p:spPr>
      </p:pic>
      <p:sp>
        <p:nvSpPr>
          <p:cNvPr id="4" name="ZoneTexte 3"/>
          <p:cNvSpPr txBox="1"/>
          <p:nvPr/>
        </p:nvSpPr>
        <p:spPr>
          <a:xfrm>
            <a:off x="5155753" y="3750115"/>
            <a:ext cx="1777000" cy="338554"/>
          </a:xfrm>
          <a:prstGeom prst="rect">
            <a:avLst/>
          </a:prstGeom>
          <a:noFill/>
        </p:spPr>
        <p:txBody>
          <a:bodyPr wrap="none" rtlCol="0">
            <a:spAutoFit/>
          </a:bodyPr>
          <a:lstStyle/>
          <a:p>
            <a:r>
              <a:rPr lang="en-US" sz="1600" i="1" dirty="0" smtClean="0"/>
              <a:t>Ex: O</a:t>
            </a:r>
            <a:r>
              <a:rPr lang="en-US" sz="1600" i="1" baseline="-25000" dirty="0" smtClean="0"/>
              <a:t>h</a:t>
            </a:r>
            <a:r>
              <a:rPr lang="en-US" sz="1600" i="1" dirty="0" smtClean="0"/>
              <a:t> symmetry</a:t>
            </a:r>
            <a:endParaRPr lang="en-US" sz="1600" i="1" dirty="0"/>
          </a:p>
        </p:txBody>
      </p:sp>
    </p:spTree>
    <p:extLst>
      <p:ext uri="{BB962C8B-B14F-4D97-AF65-F5344CB8AC3E}">
        <p14:creationId xmlns:p14="http://schemas.microsoft.com/office/powerpoint/2010/main" val="10487777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0800"/>
            <a:ext cx="8229600" cy="1143000"/>
          </a:xfrm>
        </p:spPr>
        <p:txBody>
          <a:bodyPr tIns="36000" bIns="36000">
            <a:normAutofit/>
          </a:bodyPr>
          <a:lstStyle/>
          <a:p>
            <a:r>
              <a:rPr lang="en-US" sz="2400" b="1" i="1" dirty="0" smtClean="0">
                <a:solidFill>
                  <a:srgbClr val="0000FF"/>
                </a:solidFill>
                <a:latin typeface="Arial"/>
                <a:cs typeface="Arial"/>
              </a:rPr>
              <a:t>Crystal field and group theory</a:t>
            </a:r>
            <a:br>
              <a:rPr lang="en-US" sz="2400" b="1" i="1" dirty="0" smtClean="0">
                <a:solidFill>
                  <a:srgbClr val="0000FF"/>
                </a:solidFill>
                <a:latin typeface="Arial"/>
                <a:cs typeface="Arial"/>
              </a:rPr>
            </a:br>
            <a:r>
              <a:rPr lang="en-US" sz="2400" b="1" i="1" dirty="0" smtClean="0">
                <a:solidFill>
                  <a:srgbClr val="0000FF"/>
                </a:solidFill>
                <a:latin typeface="Arial"/>
                <a:cs typeface="Arial"/>
              </a:rPr>
              <a:t>Matrix elements</a:t>
            </a:r>
            <a:endParaRPr lang="en-US" sz="2400" b="1" i="1" dirty="0">
              <a:solidFill>
                <a:srgbClr val="0000FF"/>
              </a:solidFill>
              <a:latin typeface="Arial"/>
              <a:cs typeface="Arial"/>
            </a:endParaRP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39</a:t>
            </a:fld>
            <a:endParaRPr lang="fr-FR"/>
          </a:p>
        </p:txBody>
      </p:sp>
      <p:pic>
        <p:nvPicPr>
          <p:cNvPr id="4" name="Image 3" descr="H_CF_in_A_1(g)_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247" y="1528409"/>
            <a:ext cx="1781984" cy="323997"/>
          </a:xfrm>
          <a:prstGeom prst="rect">
            <a:avLst/>
          </a:prstGeom>
        </p:spPr>
      </p:pic>
      <p:sp>
        <p:nvSpPr>
          <p:cNvPr id="5" name="ZoneTexte 4"/>
          <p:cNvSpPr txBox="1"/>
          <p:nvPr/>
        </p:nvSpPr>
        <p:spPr>
          <a:xfrm>
            <a:off x="3044883" y="1513852"/>
            <a:ext cx="4073150" cy="338554"/>
          </a:xfrm>
          <a:prstGeom prst="rect">
            <a:avLst/>
          </a:prstGeom>
          <a:noFill/>
        </p:spPr>
        <p:txBody>
          <a:bodyPr wrap="none" rtlCol="0">
            <a:spAutoFit/>
          </a:bodyPr>
          <a:lstStyle/>
          <a:p>
            <a:r>
              <a:rPr lang="fr-FR" sz="1600" dirty="0" smtClean="0"/>
              <a:t>(</a:t>
            </a:r>
            <a:r>
              <a:rPr lang="fr-FR" sz="1600" dirty="0" err="1" smtClean="0"/>
              <a:t>fully</a:t>
            </a:r>
            <a:r>
              <a:rPr lang="fr-FR" sz="1600" dirty="0" smtClean="0"/>
              <a:t> </a:t>
            </a:r>
            <a:r>
              <a:rPr lang="fr-FR" sz="1600" dirty="0" err="1" smtClean="0"/>
              <a:t>symmetric</a:t>
            </a:r>
            <a:r>
              <a:rPr lang="fr-FR" sz="1600" dirty="0" smtClean="0"/>
              <a:t> </a:t>
            </a:r>
            <a:r>
              <a:rPr lang="fr-FR" sz="1600" dirty="0" err="1" smtClean="0"/>
              <a:t>representation</a:t>
            </a:r>
            <a:r>
              <a:rPr lang="fr-FR" sz="1600" dirty="0" smtClean="0"/>
              <a:t> of group </a:t>
            </a:r>
            <a:r>
              <a:rPr lang="fr-FR" sz="1600" b="1" dirty="0" smtClean="0"/>
              <a:t>G</a:t>
            </a:r>
            <a:r>
              <a:rPr lang="fr-FR" sz="1600" dirty="0" smtClean="0"/>
              <a:t>)</a:t>
            </a:r>
            <a:endParaRPr lang="fr-FR" sz="1600" dirty="0"/>
          </a:p>
        </p:txBody>
      </p:sp>
      <p:sp>
        <p:nvSpPr>
          <p:cNvPr id="11" name="ZoneTexte 10"/>
          <p:cNvSpPr txBox="1"/>
          <p:nvPr/>
        </p:nvSpPr>
        <p:spPr>
          <a:xfrm>
            <a:off x="3225433" y="1785070"/>
            <a:ext cx="2978437" cy="307777"/>
          </a:xfrm>
          <a:prstGeom prst="rect">
            <a:avLst/>
          </a:prstGeom>
          <a:noFill/>
        </p:spPr>
        <p:txBody>
          <a:bodyPr wrap="none" rtlCol="0">
            <a:spAutoFit/>
          </a:bodyPr>
          <a:lstStyle/>
          <a:p>
            <a:r>
              <a:rPr lang="fr-FR" sz="1400" dirty="0" smtClean="0">
                <a:solidFill>
                  <a:schemeClr val="tx1">
                    <a:lumMod val="50000"/>
                    <a:lumOff val="50000"/>
                  </a:schemeClr>
                </a:solidFill>
              </a:rPr>
              <a:t>* </a:t>
            </a:r>
            <a:r>
              <a:rPr lang="fr-FR" sz="1400" i="1" dirty="0" smtClean="0">
                <a:solidFill>
                  <a:schemeClr val="tx1">
                    <a:lumMod val="50000"/>
                    <a:lumOff val="50000"/>
                  </a:schemeClr>
                </a:solidFill>
              </a:rPr>
              <a:t>g</a:t>
            </a:r>
            <a:r>
              <a:rPr lang="fr-FR" sz="1400" dirty="0" smtClean="0">
                <a:solidFill>
                  <a:schemeClr val="tx1">
                    <a:lumMod val="50000"/>
                    <a:lumOff val="50000"/>
                  </a:schemeClr>
                </a:solidFill>
              </a:rPr>
              <a:t> </a:t>
            </a:r>
            <a:r>
              <a:rPr lang="fr-FR" sz="1400" dirty="0" err="1" smtClean="0">
                <a:solidFill>
                  <a:schemeClr val="tx1">
                    <a:lumMod val="50000"/>
                    <a:lumOff val="50000"/>
                  </a:schemeClr>
                </a:solidFill>
              </a:rPr>
              <a:t>only</a:t>
            </a:r>
            <a:r>
              <a:rPr lang="fr-FR" sz="1400" dirty="0" smtClean="0">
                <a:solidFill>
                  <a:schemeClr val="tx1">
                    <a:lumMod val="50000"/>
                    <a:lumOff val="50000"/>
                  </a:schemeClr>
                </a:solidFill>
              </a:rPr>
              <a:t> for </a:t>
            </a:r>
            <a:r>
              <a:rPr lang="fr-FR" sz="1400" dirty="0" err="1" smtClean="0">
                <a:solidFill>
                  <a:schemeClr val="tx1">
                    <a:lumMod val="50000"/>
                    <a:lumOff val="50000"/>
                  </a:schemeClr>
                </a:solidFill>
              </a:rPr>
              <a:t>centro-symmetric</a:t>
            </a:r>
            <a:r>
              <a:rPr lang="fr-FR" sz="1400" dirty="0" smtClean="0">
                <a:solidFill>
                  <a:schemeClr val="tx1">
                    <a:lumMod val="50000"/>
                    <a:lumOff val="50000"/>
                  </a:schemeClr>
                </a:solidFill>
              </a:rPr>
              <a:t> group</a:t>
            </a:r>
            <a:endParaRPr lang="fr-FR" sz="1400" dirty="0">
              <a:solidFill>
                <a:schemeClr val="tx1">
                  <a:lumMod val="50000"/>
                  <a:lumOff val="50000"/>
                </a:schemeClr>
              </a:solidFill>
            </a:endParaRPr>
          </a:p>
        </p:txBody>
      </p:sp>
      <p:grpSp>
        <p:nvGrpSpPr>
          <p:cNvPr id="66" name="Grouper 65"/>
          <p:cNvGrpSpPr/>
          <p:nvPr/>
        </p:nvGrpSpPr>
        <p:grpSpPr>
          <a:xfrm>
            <a:off x="605562" y="2178800"/>
            <a:ext cx="8174430" cy="536487"/>
            <a:chOff x="605562" y="1959820"/>
            <a:chExt cx="8174430" cy="536487"/>
          </a:xfrm>
        </p:grpSpPr>
        <p:pic>
          <p:nvPicPr>
            <p:cNvPr id="16" name="Image 15" descr="langle_(L_i,S_i).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62" y="2123624"/>
              <a:ext cx="4236586" cy="287997"/>
            </a:xfrm>
            <a:prstGeom prst="rect">
              <a:avLst/>
            </a:prstGeom>
          </p:spPr>
        </p:pic>
        <p:pic>
          <p:nvPicPr>
            <p:cNvPr id="18" name="Image 17" descr="Gamma_i_otimes_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3931" y="2123624"/>
              <a:ext cx="3372869" cy="251996"/>
            </a:xfrm>
            <a:prstGeom prst="rect">
              <a:avLst/>
            </a:prstGeom>
          </p:spPr>
        </p:pic>
        <p:sp>
          <p:nvSpPr>
            <p:cNvPr id="19" name="ZoneTexte 18"/>
            <p:cNvSpPr txBox="1"/>
            <p:nvPr/>
          </p:nvSpPr>
          <p:spPr>
            <a:xfrm>
              <a:off x="4914207" y="2042289"/>
              <a:ext cx="312906" cy="369332"/>
            </a:xfrm>
            <a:prstGeom prst="rect">
              <a:avLst/>
            </a:prstGeom>
            <a:noFill/>
          </p:spPr>
          <p:txBody>
            <a:bodyPr wrap="none" rtlCol="0">
              <a:spAutoFit/>
            </a:bodyPr>
            <a:lstStyle/>
            <a:p>
              <a:r>
                <a:rPr lang="fr-FR" dirty="0" smtClean="0"/>
                <a:t>if</a:t>
              </a:r>
              <a:endParaRPr lang="fr-FR" dirty="0"/>
            </a:p>
          </p:txBody>
        </p:sp>
        <p:sp>
          <p:nvSpPr>
            <p:cNvPr id="22" name="Rectangle à coins arrondis 21"/>
            <p:cNvSpPr/>
            <p:nvPr/>
          </p:nvSpPr>
          <p:spPr>
            <a:xfrm>
              <a:off x="7118033" y="1959820"/>
              <a:ext cx="1661959" cy="53648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grpSp>
      <p:grpSp>
        <p:nvGrpSpPr>
          <p:cNvPr id="28" name="Grouper 27"/>
          <p:cNvGrpSpPr/>
          <p:nvPr/>
        </p:nvGrpSpPr>
        <p:grpSpPr>
          <a:xfrm>
            <a:off x="1072855" y="3120380"/>
            <a:ext cx="4739229" cy="338554"/>
            <a:chOff x="1401295" y="3251768"/>
            <a:chExt cx="4739229" cy="338554"/>
          </a:xfrm>
        </p:grpSpPr>
        <p:sp>
          <p:nvSpPr>
            <p:cNvPr id="26" name="ZoneTexte 25"/>
            <p:cNvSpPr txBox="1"/>
            <p:nvPr/>
          </p:nvSpPr>
          <p:spPr>
            <a:xfrm>
              <a:off x="1401295" y="3251768"/>
              <a:ext cx="2775119" cy="338554"/>
            </a:xfrm>
            <a:prstGeom prst="rect">
              <a:avLst/>
            </a:prstGeom>
            <a:noFill/>
          </p:spPr>
          <p:txBody>
            <a:bodyPr wrap="none" rtlCol="0">
              <a:spAutoFit/>
            </a:bodyPr>
            <a:lstStyle/>
            <a:p>
              <a:r>
                <a:rPr lang="en-US" sz="1600" dirty="0" smtClean="0"/>
                <a:t>Crystal field mixes J states if </a:t>
              </a:r>
              <a:endParaRPr lang="en-US" sz="1600" dirty="0"/>
            </a:p>
          </p:txBody>
        </p:sp>
        <p:pic>
          <p:nvPicPr>
            <p:cNvPr id="27" name="Image 26" descr="Gamma_i_otimes_G.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5147" y="3284615"/>
              <a:ext cx="1735377" cy="287999"/>
            </a:xfrm>
            <a:prstGeom prst="rect">
              <a:avLst/>
            </a:prstGeom>
          </p:spPr>
        </p:pic>
      </p:grpSp>
      <p:sp>
        <p:nvSpPr>
          <p:cNvPr id="32" name="Flèche vers la droite 31"/>
          <p:cNvSpPr/>
          <p:nvPr/>
        </p:nvSpPr>
        <p:spPr>
          <a:xfrm>
            <a:off x="744438" y="3120380"/>
            <a:ext cx="328809" cy="32084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7" name="Rectangle à coins arrondis 66"/>
          <p:cNvSpPr/>
          <p:nvPr/>
        </p:nvSpPr>
        <p:spPr>
          <a:xfrm>
            <a:off x="1101518" y="3031917"/>
            <a:ext cx="4873317" cy="53648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fr-FR">
              <a:noFill/>
            </a:endParaRPr>
          </a:p>
        </p:txBody>
      </p:sp>
      <p:sp>
        <p:nvSpPr>
          <p:cNvPr id="3" name="Ellipse 2"/>
          <p:cNvSpPr/>
          <p:nvPr/>
        </p:nvSpPr>
        <p:spPr>
          <a:xfrm>
            <a:off x="1581626" y="2178800"/>
            <a:ext cx="469912" cy="615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Ellipse 47"/>
          <p:cNvSpPr/>
          <p:nvPr/>
        </p:nvSpPr>
        <p:spPr>
          <a:xfrm>
            <a:off x="3676645" y="2178800"/>
            <a:ext cx="553432" cy="615200"/>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86480269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tIns="0" bIns="0">
            <a:normAutofit/>
          </a:bodyPr>
          <a:lstStyle/>
          <a:p>
            <a:r>
              <a:rPr lang="en-GB" sz="2400" b="1" i="1" dirty="0" smtClean="0">
                <a:solidFill>
                  <a:srgbClr val="0000FF"/>
                </a:solidFill>
                <a:latin typeface="Arial"/>
                <a:cs typeface="Arial"/>
              </a:rPr>
              <a:t>Crystal field : origin</a:t>
            </a:r>
            <a:endParaRPr lang="en-GB" sz="2400" b="1" i="1" dirty="0">
              <a:solidFill>
                <a:srgbClr val="0000FF"/>
              </a:solidFill>
              <a:latin typeface="Arial"/>
              <a:cs typeface="Arial"/>
            </a:endParaRPr>
          </a:p>
        </p:txBody>
      </p:sp>
      <p:grpSp>
        <p:nvGrpSpPr>
          <p:cNvPr id="33" name="Grouper 32"/>
          <p:cNvGrpSpPr/>
          <p:nvPr/>
        </p:nvGrpSpPr>
        <p:grpSpPr>
          <a:xfrm>
            <a:off x="374241" y="1785305"/>
            <a:ext cx="3020614" cy="2674492"/>
            <a:chOff x="782061" y="1294754"/>
            <a:chExt cx="3020614" cy="2674492"/>
          </a:xfrm>
        </p:grpSpPr>
        <p:pic>
          <p:nvPicPr>
            <p:cNvPr id="30" name="Image 29"/>
            <p:cNvPicPr>
              <a:picLocks noChangeAspect="1"/>
            </p:cNvPicPr>
            <p:nvPr/>
          </p:nvPicPr>
          <p:blipFill>
            <a:blip r:embed="rId3"/>
            <a:stretch>
              <a:fillRect/>
            </a:stretch>
          </p:blipFill>
          <p:spPr>
            <a:xfrm rot="5400000">
              <a:off x="902711" y="1333996"/>
              <a:ext cx="2514600" cy="2755900"/>
            </a:xfrm>
            <a:prstGeom prst="rect">
              <a:avLst/>
            </a:prstGeom>
          </p:spPr>
        </p:pic>
        <p:sp>
          <p:nvSpPr>
            <p:cNvPr id="31" name="ZoneTexte 30"/>
            <p:cNvSpPr txBox="1"/>
            <p:nvPr/>
          </p:nvSpPr>
          <p:spPr>
            <a:xfrm>
              <a:off x="3304589" y="1494809"/>
              <a:ext cx="498086" cy="400110"/>
            </a:xfrm>
            <a:prstGeom prst="rect">
              <a:avLst/>
            </a:prstGeom>
            <a:noFill/>
          </p:spPr>
          <p:txBody>
            <a:bodyPr wrap="none" rtlCol="0">
              <a:spAutoFit/>
            </a:bodyPr>
            <a:lstStyle/>
            <a:p>
              <a:r>
                <a:rPr lang="en-GB" sz="2000" b="1" smtClean="0">
                  <a:solidFill>
                    <a:srgbClr val="008000"/>
                  </a:solidFill>
                </a:rPr>
                <a:t>Cl</a:t>
              </a:r>
              <a:r>
                <a:rPr lang="en-GB" sz="2000" b="1" baseline="30000" smtClean="0">
                  <a:solidFill>
                    <a:srgbClr val="008000"/>
                  </a:solidFill>
                </a:rPr>
                <a:t>-</a:t>
              </a:r>
              <a:endParaRPr lang="en-GB" sz="2000" b="1" baseline="30000">
                <a:solidFill>
                  <a:srgbClr val="008000"/>
                </a:solidFill>
              </a:endParaRPr>
            </a:p>
          </p:txBody>
        </p:sp>
        <p:sp>
          <p:nvSpPr>
            <p:cNvPr id="32" name="ZoneTexte 31"/>
            <p:cNvSpPr txBox="1"/>
            <p:nvPr/>
          </p:nvSpPr>
          <p:spPr>
            <a:xfrm>
              <a:off x="2315081" y="1294754"/>
              <a:ext cx="612384" cy="400110"/>
            </a:xfrm>
            <a:prstGeom prst="rect">
              <a:avLst/>
            </a:prstGeom>
            <a:noFill/>
          </p:spPr>
          <p:txBody>
            <a:bodyPr wrap="none" rtlCol="0">
              <a:spAutoFit/>
            </a:bodyPr>
            <a:lstStyle/>
            <a:p>
              <a:r>
                <a:rPr lang="en-GB" sz="2000" b="1" smtClean="0">
                  <a:solidFill>
                    <a:schemeClr val="bg1">
                      <a:lumMod val="50000"/>
                    </a:schemeClr>
                  </a:solidFill>
                </a:rPr>
                <a:t>Na</a:t>
              </a:r>
              <a:r>
                <a:rPr lang="en-GB" sz="2000" b="1" baseline="30000" smtClean="0">
                  <a:solidFill>
                    <a:schemeClr val="bg1">
                      <a:lumMod val="50000"/>
                    </a:schemeClr>
                  </a:solidFill>
                </a:rPr>
                <a:t>+</a:t>
              </a:r>
              <a:endParaRPr lang="en-GB" sz="2000" b="1" baseline="30000">
                <a:solidFill>
                  <a:schemeClr val="bg1">
                    <a:lumMod val="50000"/>
                  </a:schemeClr>
                </a:solidFill>
              </a:endParaRPr>
            </a:p>
          </p:txBody>
        </p:sp>
      </p:grpSp>
      <p:sp>
        <p:nvSpPr>
          <p:cNvPr id="34" name="ZoneTexte 33"/>
          <p:cNvSpPr txBox="1"/>
          <p:nvPr/>
        </p:nvSpPr>
        <p:spPr>
          <a:xfrm>
            <a:off x="745740" y="1214654"/>
            <a:ext cx="1428772" cy="369332"/>
          </a:xfrm>
          <a:prstGeom prst="rect">
            <a:avLst/>
          </a:prstGeom>
          <a:noFill/>
        </p:spPr>
        <p:txBody>
          <a:bodyPr wrap="none" rtlCol="0">
            <a:spAutoFit/>
          </a:bodyPr>
          <a:lstStyle/>
          <a:p>
            <a:r>
              <a:rPr lang="en-GB" smtClean="0"/>
              <a:t>NaCl crystal</a:t>
            </a:r>
            <a:endParaRPr lang="en-GB"/>
          </a:p>
        </p:txBody>
      </p:sp>
      <p:sp>
        <p:nvSpPr>
          <p:cNvPr id="35" name="Rectangle 34"/>
          <p:cNvSpPr/>
          <p:nvPr/>
        </p:nvSpPr>
        <p:spPr>
          <a:xfrm>
            <a:off x="3733800" y="1246696"/>
            <a:ext cx="4949966" cy="1477328"/>
          </a:xfrm>
          <a:prstGeom prst="rect">
            <a:avLst/>
          </a:prstGeom>
        </p:spPr>
        <p:txBody>
          <a:bodyPr wrap="square">
            <a:spAutoFit/>
          </a:bodyPr>
          <a:lstStyle/>
          <a:p>
            <a:r>
              <a:rPr lang="en-GB" dirty="0" smtClean="0"/>
              <a:t>Na</a:t>
            </a:r>
            <a:r>
              <a:rPr lang="en-GB" baseline="30000" dirty="0" smtClean="0"/>
              <a:t>+</a:t>
            </a:r>
            <a:r>
              <a:rPr lang="en-GB" dirty="0" smtClean="0"/>
              <a:t> ion surrounded by 6 </a:t>
            </a:r>
            <a:r>
              <a:rPr lang="en-GB" dirty="0" err="1" smtClean="0"/>
              <a:t>Cl</a:t>
            </a:r>
            <a:r>
              <a:rPr lang="en-GB" baseline="30000" dirty="0" smtClean="0"/>
              <a:t>-</a:t>
            </a:r>
            <a:r>
              <a:rPr lang="en-GB" dirty="0" smtClean="0"/>
              <a:t> ions as nearest </a:t>
            </a:r>
            <a:r>
              <a:rPr lang="en-GB" dirty="0" err="1" smtClean="0"/>
              <a:t>neighbors</a:t>
            </a:r>
            <a:endParaRPr lang="en-GB" dirty="0" smtClean="0"/>
          </a:p>
          <a:p>
            <a:r>
              <a:rPr lang="en-GB" dirty="0" smtClean="0"/>
              <a:t>• Ions = </a:t>
            </a:r>
            <a:r>
              <a:rPr lang="en-GB" dirty="0" err="1" smtClean="0"/>
              <a:t>indeformable</a:t>
            </a:r>
            <a:r>
              <a:rPr lang="en-GB" dirty="0" smtClean="0"/>
              <a:t> charged spheres</a:t>
            </a:r>
          </a:p>
          <a:p>
            <a:r>
              <a:rPr lang="en-GB" dirty="0" smtClean="0"/>
              <a:t>• Interaction results from the created electrostatic potential</a:t>
            </a:r>
            <a:endParaRPr lang="en-GB" dirty="0"/>
          </a:p>
        </p:txBody>
      </p:sp>
      <p:sp>
        <p:nvSpPr>
          <p:cNvPr id="40" name="Rectangle 39"/>
          <p:cNvSpPr/>
          <p:nvPr/>
        </p:nvSpPr>
        <p:spPr>
          <a:xfrm>
            <a:off x="3838669" y="3180513"/>
            <a:ext cx="4572000" cy="2308324"/>
          </a:xfrm>
          <a:prstGeom prst="rect">
            <a:avLst/>
          </a:prstGeom>
        </p:spPr>
        <p:txBody>
          <a:bodyPr>
            <a:spAutoFit/>
          </a:bodyPr>
          <a:lstStyle/>
          <a:p>
            <a:r>
              <a:rPr lang="en-GB" dirty="0" smtClean="0"/>
              <a:t>Electrostatic potential produced by a negative charge:</a:t>
            </a:r>
          </a:p>
          <a:p>
            <a:endParaRPr lang="en-GB" dirty="0" smtClean="0"/>
          </a:p>
          <a:p>
            <a:endParaRPr lang="en-GB" dirty="0" smtClean="0"/>
          </a:p>
          <a:p>
            <a:r>
              <a:rPr lang="en-GB" dirty="0" smtClean="0"/>
              <a:t>(r = distance between the </a:t>
            </a:r>
            <a:r>
              <a:rPr lang="en-GB" dirty="0" err="1" smtClean="0"/>
              <a:t>centered</a:t>
            </a:r>
            <a:r>
              <a:rPr lang="en-GB" dirty="0" smtClean="0"/>
              <a:t> charge and a point </a:t>
            </a:r>
            <a:r>
              <a:rPr lang="en-GB" dirty="0" err="1" smtClean="0"/>
              <a:t>i</a:t>
            </a:r>
            <a:r>
              <a:rPr lang="en-GB" dirty="0" smtClean="0"/>
              <a:t>)</a:t>
            </a:r>
          </a:p>
          <a:p>
            <a:endParaRPr lang="en-GB" dirty="0" smtClean="0"/>
          </a:p>
          <a:p>
            <a:r>
              <a:rPr lang="en-GB" dirty="0" smtClean="0"/>
              <a:t>Effect of the 6 negative charges:</a:t>
            </a:r>
            <a:endParaRPr lang="en-GB" dirty="0"/>
          </a:p>
        </p:txBody>
      </p:sp>
      <p:pic>
        <p:nvPicPr>
          <p:cNvPr id="37" name="Image 36" descr="V_i_=_frac_e_r.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069" y="3821095"/>
            <a:ext cx="726864" cy="470324"/>
          </a:xfrm>
          <a:prstGeom prst="rect">
            <a:avLst/>
          </a:prstGeom>
        </p:spPr>
      </p:pic>
      <p:pic>
        <p:nvPicPr>
          <p:cNvPr id="3" name="Image 2" descr="sum_i=1^6_V_i.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08148" y="5071562"/>
            <a:ext cx="683536" cy="834550"/>
          </a:xfrm>
          <a:prstGeom prst="rect">
            <a:avLst/>
          </a:prstGeom>
        </p:spPr>
      </p:pic>
      <p:sp>
        <p:nvSpPr>
          <p:cNvPr id="6" name="Espace réservé du pied de page 5"/>
          <p:cNvSpPr>
            <a:spLocks noGrp="1"/>
          </p:cNvSpPr>
          <p:nvPr>
            <p:ph type="ftr" sz="quarter" idx="11"/>
          </p:nvPr>
        </p:nvSpPr>
        <p:spPr/>
        <p:txBody>
          <a:bodyPr/>
          <a:lstStyle/>
          <a:p>
            <a:r>
              <a:rPr lang="en-GB" smtClean="0"/>
              <a:t>Heidelberg 2019</a:t>
            </a:r>
            <a:endParaRPr lang="en-GB"/>
          </a:p>
        </p:txBody>
      </p:sp>
      <p:sp>
        <p:nvSpPr>
          <p:cNvPr id="7" name="Espace réservé du numéro de diapositive 6"/>
          <p:cNvSpPr>
            <a:spLocks noGrp="1"/>
          </p:cNvSpPr>
          <p:nvPr>
            <p:ph type="sldNum" sz="quarter" idx="12"/>
          </p:nvPr>
        </p:nvSpPr>
        <p:spPr/>
        <p:txBody>
          <a:bodyPr/>
          <a:lstStyle/>
          <a:p>
            <a:fld id="{176E461C-690C-4845-9B04-7B257E2F9D58}" type="slidenum">
              <a:rPr lang="en-GB" smtClean="0"/>
              <a:t>4</a:t>
            </a:fld>
            <a:endParaRPr lang="en-GB"/>
          </a:p>
        </p:txBody>
      </p:sp>
    </p:spTree>
    <p:extLst>
      <p:ext uri="{BB962C8B-B14F-4D97-AF65-F5344CB8AC3E}">
        <p14:creationId xmlns:p14="http://schemas.microsoft.com/office/powerpoint/2010/main" val="1230016111"/>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ZoneTexte 30"/>
          <p:cNvSpPr txBox="1"/>
          <p:nvPr/>
        </p:nvSpPr>
        <p:spPr>
          <a:xfrm>
            <a:off x="529028" y="474929"/>
            <a:ext cx="3551303"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fr-FR" b="1" i="1" dirty="0" smtClean="0"/>
              <a:t>Ex: d</a:t>
            </a:r>
            <a:r>
              <a:rPr lang="fr-FR" b="1" i="1" baseline="30000" dirty="0" smtClean="0"/>
              <a:t>1</a:t>
            </a:r>
            <a:r>
              <a:rPr lang="fr-FR" b="1" i="1" dirty="0" smtClean="0"/>
              <a:t> (d</a:t>
            </a:r>
            <a:r>
              <a:rPr lang="fr-FR" b="1" i="1" baseline="30000" dirty="0" smtClean="0"/>
              <a:t>9</a:t>
            </a:r>
            <a:r>
              <a:rPr lang="fr-FR" b="1" i="1" dirty="0" smtClean="0"/>
              <a:t>) ion in O</a:t>
            </a:r>
            <a:r>
              <a:rPr lang="fr-FR" b="1" i="1" baseline="-25000" dirty="0" smtClean="0"/>
              <a:t>h</a:t>
            </a:r>
            <a:r>
              <a:rPr lang="fr-FR" b="1" i="1" dirty="0" smtClean="0"/>
              <a:t> </a:t>
            </a:r>
            <a:r>
              <a:rPr lang="fr-FR" b="1" i="1" dirty="0" err="1" smtClean="0"/>
              <a:t>symmetry</a:t>
            </a:r>
            <a:endParaRPr lang="fr-FR" b="1" i="1" dirty="0" smtClean="0"/>
          </a:p>
        </p:txBody>
      </p:sp>
      <p:grpSp>
        <p:nvGrpSpPr>
          <p:cNvPr id="32" name="Grouper 31"/>
          <p:cNvGrpSpPr/>
          <p:nvPr/>
        </p:nvGrpSpPr>
        <p:grpSpPr>
          <a:xfrm>
            <a:off x="1587668" y="1800003"/>
            <a:ext cx="1623227" cy="307777"/>
            <a:chOff x="6683305" y="5241948"/>
            <a:chExt cx="1623227" cy="307777"/>
          </a:xfrm>
        </p:grpSpPr>
        <p:cxnSp>
          <p:nvCxnSpPr>
            <p:cNvPr id="33" name="Straight Arrow Connector 15"/>
            <p:cNvCxnSpPr/>
            <p:nvPr/>
          </p:nvCxnSpPr>
          <p:spPr>
            <a:xfrm flipV="1">
              <a:off x="6838027" y="5241948"/>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Connector 9"/>
            <p:cNvCxnSpPr/>
            <p:nvPr/>
          </p:nvCxnSpPr>
          <p:spPr>
            <a:xfrm>
              <a:off x="6683305" y="5437661"/>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10"/>
            <p:cNvCxnSpPr/>
            <p:nvPr/>
          </p:nvCxnSpPr>
          <p:spPr>
            <a:xfrm>
              <a:off x="7027089" y="544120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11"/>
            <p:cNvCxnSpPr/>
            <p:nvPr/>
          </p:nvCxnSpPr>
          <p:spPr>
            <a:xfrm>
              <a:off x="7363784" y="543766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12"/>
            <p:cNvCxnSpPr/>
            <p:nvPr/>
          </p:nvCxnSpPr>
          <p:spPr>
            <a:xfrm>
              <a:off x="7714656" y="5441210"/>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13"/>
            <p:cNvCxnSpPr/>
            <p:nvPr/>
          </p:nvCxnSpPr>
          <p:spPr>
            <a:xfrm>
              <a:off x="8044262" y="5437668"/>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9" name="ZoneTexte 38"/>
          <p:cNvSpPr txBox="1"/>
          <p:nvPr/>
        </p:nvSpPr>
        <p:spPr>
          <a:xfrm>
            <a:off x="1970673" y="2177836"/>
            <a:ext cx="977952" cy="830997"/>
          </a:xfrm>
          <a:prstGeom prst="rect">
            <a:avLst/>
          </a:prstGeom>
          <a:noFill/>
        </p:spPr>
        <p:txBody>
          <a:bodyPr wrap="none" rtlCol="0">
            <a:spAutoFit/>
          </a:bodyPr>
          <a:lstStyle/>
          <a:p>
            <a:r>
              <a:rPr lang="fr-FR" sz="1600" dirty="0" smtClean="0"/>
              <a:t>L=2</a:t>
            </a:r>
          </a:p>
          <a:p>
            <a:r>
              <a:rPr lang="fr-FR" sz="1600" dirty="0" smtClean="0"/>
              <a:t>S=1/2</a:t>
            </a:r>
          </a:p>
          <a:p>
            <a:r>
              <a:rPr lang="fr-FR" sz="1600" dirty="0" smtClean="0"/>
              <a:t>J=3/2,5/2</a:t>
            </a:r>
            <a:endParaRPr lang="fr-FR" sz="1600" baseline="-25000" dirty="0"/>
          </a:p>
        </p:txBody>
      </p:sp>
      <p:grpSp>
        <p:nvGrpSpPr>
          <p:cNvPr id="100" name="Grouper 99"/>
          <p:cNvGrpSpPr/>
          <p:nvPr/>
        </p:nvGrpSpPr>
        <p:grpSpPr>
          <a:xfrm>
            <a:off x="3802462" y="1603633"/>
            <a:ext cx="1437371" cy="625139"/>
            <a:chOff x="1741435" y="1763404"/>
            <a:chExt cx="1437371" cy="625139"/>
          </a:xfrm>
        </p:grpSpPr>
        <p:cxnSp>
          <p:nvCxnSpPr>
            <p:cNvPr id="101" name="Straight Connector 9"/>
            <p:cNvCxnSpPr/>
            <p:nvPr/>
          </p:nvCxnSpPr>
          <p:spPr>
            <a:xfrm>
              <a:off x="2236057" y="223259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
            <p:cNvCxnSpPr/>
            <p:nvPr/>
          </p:nvCxnSpPr>
          <p:spPr>
            <a:xfrm>
              <a:off x="2579841" y="223614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1"/>
            <p:cNvCxnSpPr/>
            <p:nvPr/>
          </p:nvCxnSpPr>
          <p:spPr>
            <a:xfrm>
              <a:off x="2916536" y="223259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2"/>
            <p:cNvCxnSpPr/>
            <p:nvPr/>
          </p:nvCxnSpPr>
          <p:spPr>
            <a:xfrm>
              <a:off x="2411493" y="193622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3"/>
            <p:cNvCxnSpPr/>
            <p:nvPr/>
          </p:nvCxnSpPr>
          <p:spPr>
            <a:xfrm>
              <a:off x="2741099" y="1932681"/>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Arrow Connector 29"/>
            <p:cNvCxnSpPr/>
            <p:nvPr/>
          </p:nvCxnSpPr>
          <p:spPr>
            <a:xfrm flipV="1">
              <a:off x="2322886" y="208076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7" name="ZoneTexte 106"/>
            <p:cNvSpPr txBox="1"/>
            <p:nvPr/>
          </p:nvSpPr>
          <p:spPr>
            <a:xfrm>
              <a:off x="1861202" y="1763404"/>
              <a:ext cx="374855" cy="338554"/>
            </a:xfrm>
            <a:prstGeom prst="rect">
              <a:avLst/>
            </a:prstGeom>
            <a:noFill/>
          </p:spPr>
          <p:txBody>
            <a:bodyPr wrap="none" rtlCol="0">
              <a:spAutoFit/>
            </a:bodyPr>
            <a:lstStyle/>
            <a:p>
              <a:r>
                <a:rPr lang="en-US" sz="1600" smtClean="0"/>
                <a:t>e</a:t>
              </a:r>
              <a:r>
                <a:rPr lang="en-US" sz="1600" baseline="-25000" smtClean="0"/>
                <a:t>g</a:t>
              </a:r>
              <a:endParaRPr lang="en-US" sz="1600" baseline="-25000"/>
            </a:p>
          </p:txBody>
        </p:sp>
        <p:sp>
          <p:nvSpPr>
            <p:cNvPr id="108" name="ZoneTexte 107"/>
            <p:cNvSpPr txBox="1"/>
            <p:nvPr/>
          </p:nvSpPr>
          <p:spPr>
            <a:xfrm>
              <a:off x="1741435" y="2047194"/>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grpSp>
        <p:nvGrpSpPr>
          <p:cNvPr id="112" name="Grouper 111"/>
          <p:cNvGrpSpPr/>
          <p:nvPr/>
        </p:nvGrpSpPr>
        <p:grpSpPr>
          <a:xfrm>
            <a:off x="5512187" y="1603633"/>
            <a:ext cx="1437371" cy="622344"/>
            <a:chOff x="3296613" y="2351541"/>
            <a:chExt cx="1437371" cy="622344"/>
          </a:xfrm>
        </p:grpSpPr>
        <p:grpSp>
          <p:nvGrpSpPr>
            <p:cNvPr id="95" name="Grouper 94"/>
            <p:cNvGrpSpPr/>
            <p:nvPr/>
          </p:nvGrpSpPr>
          <p:grpSpPr>
            <a:xfrm>
              <a:off x="3296613" y="2351541"/>
              <a:ext cx="1437371" cy="622344"/>
              <a:chOff x="1741435" y="1763404"/>
              <a:chExt cx="1437371" cy="622344"/>
            </a:xfrm>
          </p:grpSpPr>
          <p:cxnSp>
            <p:nvCxnSpPr>
              <p:cNvPr id="87" name="Straight Connector 9"/>
              <p:cNvCxnSpPr/>
              <p:nvPr/>
            </p:nvCxnSpPr>
            <p:spPr>
              <a:xfrm>
                <a:off x="2236057" y="223259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10"/>
              <p:cNvCxnSpPr/>
              <p:nvPr/>
            </p:nvCxnSpPr>
            <p:spPr>
              <a:xfrm>
                <a:off x="2579841" y="223614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11"/>
              <p:cNvCxnSpPr/>
              <p:nvPr/>
            </p:nvCxnSpPr>
            <p:spPr>
              <a:xfrm>
                <a:off x="2916536" y="223259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12"/>
              <p:cNvCxnSpPr/>
              <p:nvPr/>
            </p:nvCxnSpPr>
            <p:spPr>
              <a:xfrm>
                <a:off x="2411493" y="193622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13"/>
              <p:cNvCxnSpPr/>
              <p:nvPr/>
            </p:nvCxnSpPr>
            <p:spPr>
              <a:xfrm>
                <a:off x="2741099" y="1932681"/>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ZoneTexte 92"/>
              <p:cNvSpPr txBox="1"/>
              <p:nvPr/>
            </p:nvSpPr>
            <p:spPr>
              <a:xfrm>
                <a:off x="1861202" y="1763404"/>
                <a:ext cx="374855" cy="338554"/>
              </a:xfrm>
              <a:prstGeom prst="rect">
                <a:avLst/>
              </a:prstGeom>
              <a:noFill/>
            </p:spPr>
            <p:txBody>
              <a:bodyPr wrap="none" rtlCol="0">
                <a:spAutoFit/>
              </a:bodyPr>
              <a:lstStyle/>
              <a:p>
                <a:r>
                  <a:rPr lang="en-US" sz="1600" smtClean="0"/>
                  <a:t>e</a:t>
                </a:r>
                <a:r>
                  <a:rPr lang="en-US" sz="1600" baseline="-25000" smtClean="0"/>
                  <a:t>g</a:t>
                </a:r>
                <a:endParaRPr lang="en-US" sz="1600" baseline="-25000"/>
              </a:p>
            </p:txBody>
          </p:sp>
          <p:sp>
            <p:nvSpPr>
              <p:cNvPr id="94" name="ZoneTexte 93"/>
              <p:cNvSpPr txBox="1"/>
              <p:nvPr/>
            </p:nvSpPr>
            <p:spPr>
              <a:xfrm>
                <a:off x="1741435" y="2047194"/>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cxnSp>
          <p:nvCxnSpPr>
            <p:cNvPr id="109" name="Straight Arrow Connector 29"/>
            <p:cNvCxnSpPr/>
            <p:nvPr/>
          </p:nvCxnSpPr>
          <p:spPr>
            <a:xfrm flipV="1">
              <a:off x="4096813" y="237047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0" name="ZoneTexte 109"/>
          <p:cNvSpPr txBox="1"/>
          <p:nvPr/>
        </p:nvSpPr>
        <p:spPr>
          <a:xfrm>
            <a:off x="2052108" y="1307691"/>
            <a:ext cx="415498" cy="369332"/>
          </a:xfrm>
          <a:prstGeom prst="rect">
            <a:avLst/>
          </a:prstGeom>
          <a:noFill/>
        </p:spPr>
        <p:txBody>
          <a:bodyPr wrap="none" rtlCol="0">
            <a:spAutoFit/>
          </a:bodyPr>
          <a:lstStyle/>
          <a:p>
            <a:r>
              <a:rPr lang="en-US" b="1" dirty="0" smtClean="0"/>
              <a:t>O</a:t>
            </a:r>
            <a:r>
              <a:rPr lang="en-US" b="1" baseline="-25000" dirty="0" smtClean="0"/>
              <a:t>3</a:t>
            </a:r>
            <a:endParaRPr lang="en-US" b="1" baseline="-25000" dirty="0"/>
          </a:p>
        </p:txBody>
      </p:sp>
      <p:sp>
        <p:nvSpPr>
          <p:cNvPr id="111" name="ZoneTexte 110"/>
          <p:cNvSpPr txBox="1"/>
          <p:nvPr/>
        </p:nvSpPr>
        <p:spPr>
          <a:xfrm>
            <a:off x="5239833" y="1289574"/>
            <a:ext cx="423351" cy="369332"/>
          </a:xfrm>
          <a:prstGeom prst="rect">
            <a:avLst/>
          </a:prstGeom>
          <a:noFill/>
        </p:spPr>
        <p:txBody>
          <a:bodyPr wrap="none" rtlCol="0">
            <a:spAutoFit/>
          </a:bodyPr>
          <a:lstStyle/>
          <a:p>
            <a:r>
              <a:rPr lang="en-US" b="1" dirty="0" smtClean="0"/>
              <a:t>O</a:t>
            </a:r>
            <a:r>
              <a:rPr lang="en-US" b="1" baseline="-25000" dirty="0"/>
              <a:t>h</a:t>
            </a:r>
          </a:p>
        </p:txBody>
      </p:sp>
      <p:sp>
        <p:nvSpPr>
          <p:cNvPr id="115" name="ZoneTexte 114"/>
          <p:cNvSpPr txBox="1"/>
          <p:nvPr/>
        </p:nvSpPr>
        <p:spPr>
          <a:xfrm>
            <a:off x="6266536" y="2345910"/>
            <a:ext cx="447809" cy="369332"/>
          </a:xfrm>
          <a:prstGeom prst="rect">
            <a:avLst/>
          </a:prstGeom>
          <a:noFill/>
        </p:spPr>
        <p:txBody>
          <a:bodyPr wrap="none" rtlCol="0">
            <a:spAutoFit/>
          </a:bodyPr>
          <a:lstStyle/>
          <a:p>
            <a:r>
              <a:rPr lang="fr-FR" baseline="30000" dirty="0" smtClean="0"/>
              <a:t>2</a:t>
            </a:r>
            <a:r>
              <a:rPr lang="fr-FR" dirty="0" smtClean="0"/>
              <a:t>E</a:t>
            </a:r>
            <a:r>
              <a:rPr lang="fr-FR" baseline="-25000" dirty="0" smtClean="0"/>
              <a:t>g</a:t>
            </a:r>
            <a:endParaRPr lang="fr-FR" baseline="-25000" dirty="0"/>
          </a:p>
        </p:txBody>
      </p:sp>
      <p:sp>
        <p:nvSpPr>
          <p:cNvPr id="116" name="ZoneTexte 115"/>
          <p:cNvSpPr txBox="1"/>
          <p:nvPr/>
        </p:nvSpPr>
        <p:spPr>
          <a:xfrm>
            <a:off x="4640348" y="2345910"/>
            <a:ext cx="525580" cy="369332"/>
          </a:xfrm>
          <a:prstGeom prst="rect">
            <a:avLst/>
          </a:prstGeom>
          <a:noFill/>
        </p:spPr>
        <p:txBody>
          <a:bodyPr wrap="none" rtlCol="0">
            <a:spAutoFit/>
          </a:bodyPr>
          <a:lstStyle/>
          <a:p>
            <a:r>
              <a:rPr lang="fr-FR" baseline="30000" dirty="0" smtClean="0"/>
              <a:t>2</a:t>
            </a:r>
            <a:r>
              <a:rPr lang="fr-FR" dirty="0" smtClean="0"/>
              <a:t>T</a:t>
            </a:r>
            <a:r>
              <a:rPr lang="fr-FR" baseline="-25000" dirty="0" smtClean="0"/>
              <a:t>2g</a:t>
            </a:r>
            <a:endParaRPr lang="fr-FR" baseline="-25000" dirty="0"/>
          </a:p>
        </p:txBody>
      </p:sp>
      <p:sp>
        <p:nvSpPr>
          <p:cNvPr id="117" name="ZoneTexte 116"/>
          <p:cNvSpPr txBox="1"/>
          <p:nvPr/>
        </p:nvSpPr>
        <p:spPr>
          <a:xfrm>
            <a:off x="455994" y="1089689"/>
            <a:ext cx="92845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Orbitals</a:t>
            </a:r>
            <a:endParaRPr lang="en-US" dirty="0"/>
          </a:p>
        </p:txBody>
      </p:sp>
      <p:grpSp>
        <p:nvGrpSpPr>
          <p:cNvPr id="119" name="Grouper 118"/>
          <p:cNvGrpSpPr/>
          <p:nvPr/>
        </p:nvGrpSpPr>
        <p:grpSpPr>
          <a:xfrm>
            <a:off x="455994" y="3300699"/>
            <a:ext cx="7757897" cy="2940354"/>
            <a:chOff x="455994" y="3731404"/>
            <a:chExt cx="7757897" cy="2940354"/>
          </a:xfrm>
        </p:grpSpPr>
        <p:pic>
          <p:nvPicPr>
            <p:cNvPr id="49" name="Image 48" descr="=_alpha|J=_frac_.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302" y="4973972"/>
              <a:ext cx="2536527" cy="395998"/>
            </a:xfrm>
            <a:prstGeom prst="rect">
              <a:avLst/>
            </a:prstGeom>
          </p:spPr>
        </p:pic>
        <p:pic>
          <p:nvPicPr>
            <p:cNvPr id="55" name="Image 54" descr="=|J=_frac_5_2_,_.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7111" y="4612880"/>
              <a:ext cx="1060532" cy="359997"/>
            </a:xfrm>
            <a:prstGeom prst="rect">
              <a:avLst/>
            </a:prstGeom>
          </p:spPr>
        </p:pic>
        <p:sp>
          <p:nvSpPr>
            <p:cNvPr id="60" name="ZoneTexte 59"/>
            <p:cNvSpPr txBox="1"/>
            <p:nvPr/>
          </p:nvSpPr>
          <p:spPr>
            <a:xfrm>
              <a:off x="782983" y="5656095"/>
              <a:ext cx="415498" cy="369332"/>
            </a:xfrm>
            <a:prstGeom prst="rect">
              <a:avLst/>
            </a:prstGeom>
            <a:noFill/>
          </p:spPr>
          <p:txBody>
            <a:bodyPr wrap="none" rtlCol="0">
              <a:spAutoFit/>
            </a:bodyPr>
            <a:lstStyle/>
            <a:p>
              <a:r>
                <a:rPr lang="en-US" b="1" dirty="0" smtClean="0"/>
                <a:t>O</a:t>
              </a:r>
              <a:r>
                <a:rPr lang="en-US" b="1" baseline="-25000" dirty="0" smtClean="0"/>
                <a:t>3</a:t>
              </a:r>
              <a:endParaRPr lang="en-US" b="1" baseline="-25000" dirty="0"/>
            </a:p>
          </p:txBody>
        </p:sp>
        <p:cxnSp>
          <p:nvCxnSpPr>
            <p:cNvPr id="65" name="Straight Connector 12"/>
            <p:cNvCxnSpPr/>
            <p:nvPr/>
          </p:nvCxnSpPr>
          <p:spPr>
            <a:xfrm>
              <a:off x="707047" y="4804354"/>
              <a:ext cx="40434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ZoneTexte 65"/>
            <p:cNvSpPr txBox="1"/>
            <p:nvPr/>
          </p:nvSpPr>
          <p:spPr>
            <a:xfrm>
              <a:off x="1214680" y="4628555"/>
              <a:ext cx="404678" cy="369332"/>
            </a:xfrm>
            <a:prstGeom prst="rect">
              <a:avLst/>
            </a:prstGeom>
            <a:noFill/>
          </p:spPr>
          <p:txBody>
            <a:bodyPr wrap="none" rtlCol="0">
              <a:spAutoFit/>
            </a:bodyPr>
            <a:lstStyle/>
            <a:p>
              <a:r>
                <a:rPr lang="fr-FR" baseline="30000" dirty="0" smtClean="0"/>
                <a:t>2</a:t>
              </a:r>
              <a:r>
                <a:rPr lang="fr-FR" dirty="0" smtClean="0"/>
                <a:t>D</a:t>
              </a:r>
              <a:endParaRPr lang="fr-FR" dirty="0"/>
            </a:p>
          </p:txBody>
        </p:sp>
        <p:grpSp>
          <p:nvGrpSpPr>
            <p:cNvPr id="71" name="Grouper 70"/>
            <p:cNvGrpSpPr/>
            <p:nvPr/>
          </p:nvGrpSpPr>
          <p:grpSpPr>
            <a:xfrm>
              <a:off x="1755096" y="4264351"/>
              <a:ext cx="946904" cy="891877"/>
              <a:chOff x="3055094" y="1570330"/>
              <a:chExt cx="946904" cy="891877"/>
            </a:xfrm>
          </p:grpSpPr>
          <p:cxnSp>
            <p:nvCxnSpPr>
              <p:cNvPr id="67" name="Straight Connector 12"/>
              <p:cNvCxnSpPr/>
              <p:nvPr/>
            </p:nvCxnSpPr>
            <p:spPr>
              <a:xfrm>
                <a:off x="3055094" y="1746129"/>
                <a:ext cx="40434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13"/>
              <p:cNvCxnSpPr/>
              <p:nvPr/>
            </p:nvCxnSpPr>
            <p:spPr>
              <a:xfrm>
                <a:off x="3055094" y="2204424"/>
                <a:ext cx="40434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ZoneTexte 68"/>
              <p:cNvSpPr txBox="1"/>
              <p:nvPr/>
            </p:nvSpPr>
            <p:spPr>
              <a:xfrm>
                <a:off x="3476418" y="2092875"/>
                <a:ext cx="525580" cy="369332"/>
              </a:xfrm>
              <a:prstGeom prst="rect">
                <a:avLst/>
              </a:prstGeom>
              <a:noFill/>
            </p:spPr>
            <p:txBody>
              <a:bodyPr wrap="none" rtlCol="0">
                <a:spAutoFit/>
              </a:bodyPr>
              <a:lstStyle/>
              <a:p>
                <a:r>
                  <a:rPr lang="fr-FR" baseline="30000" dirty="0" smtClean="0"/>
                  <a:t>2</a:t>
                </a:r>
                <a:r>
                  <a:rPr lang="fr-FR" dirty="0" smtClean="0"/>
                  <a:t>T</a:t>
                </a:r>
                <a:r>
                  <a:rPr lang="fr-FR" baseline="-25000" dirty="0" smtClean="0"/>
                  <a:t>2g</a:t>
                </a:r>
                <a:endParaRPr lang="fr-FR" baseline="-25000" dirty="0"/>
              </a:p>
            </p:txBody>
          </p:sp>
          <p:sp>
            <p:nvSpPr>
              <p:cNvPr id="70" name="ZoneTexte 69"/>
              <p:cNvSpPr txBox="1"/>
              <p:nvPr/>
            </p:nvSpPr>
            <p:spPr>
              <a:xfrm>
                <a:off x="3515691" y="1570330"/>
                <a:ext cx="447809" cy="369332"/>
              </a:xfrm>
              <a:prstGeom prst="rect">
                <a:avLst/>
              </a:prstGeom>
              <a:noFill/>
            </p:spPr>
            <p:txBody>
              <a:bodyPr wrap="none" rtlCol="0">
                <a:spAutoFit/>
              </a:bodyPr>
              <a:lstStyle/>
              <a:p>
                <a:r>
                  <a:rPr lang="fr-FR" baseline="30000" dirty="0" smtClean="0"/>
                  <a:t>2</a:t>
                </a:r>
                <a:r>
                  <a:rPr lang="fr-FR" dirty="0" smtClean="0"/>
                  <a:t>E</a:t>
                </a:r>
                <a:r>
                  <a:rPr lang="fr-FR" baseline="-25000" dirty="0" smtClean="0"/>
                  <a:t>g</a:t>
                </a:r>
                <a:endParaRPr lang="fr-FR" baseline="-25000" dirty="0"/>
              </a:p>
            </p:txBody>
          </p:sp>
        </p:grpSp>
        <p:grpSp>
          <p:nvGrpSpPr>
            <p:cNvPr id="86" name="Grouper 85"/>
            <p:cNvGrpSpPr/>
            <p:nvPr/>
          </p:nvGrpSpPr>
          <p:grpSpPr>
            <a:xfrm>
              <a:off x="3436895" y="3974684"/>
              <a:ext cx="873302" cy="1376787"/>
              <a:chOff x="2909353" y="4170202"/>
              <a:chExt cx="873302" cy="1376787"/>
            </a:xfrm>
          </p:grpSpPr>
          <p:sp>
            <p:nvSpPr>
              <p:cNvPr id="52" name="ZoneTexte 51"/>
              <p:cNvSpPr txBox="1"/>
              <p:nvPr/>
            </p:nvSpPr>
            <p:spPr>
              <a:xfrm>
                <a:off x="3330677" y="4170202"/>
                <a:ext cx="394083" cy="369332"/>
              </a:xfrm>
              <a:prstGeom prst="rect">
                <a:avLst/>
              </a:prstGeom>
              <a:noFill/>
            </p:spPr>
            <p:txBody>
              <a:bodyPr wrap="none" rtlCol="0">
                <a:spAutoFit/>
              </a:bodyPr>
              <a:lstStyle/>
              <a:p>
                <a:r>
                  <a:rPr lang="fr-FR" dirty="0" smtClean="0"/>
                  <a:t>U’</a:t>
                </a:r>
                <a:endParaRPr lang="fr-FR" dirty="0"/>
              </a:p>
            </p:txBody>
          </p:sp>
          <p:cxnSp>
            <p:nvCxnSpPr>
              <p:cNvPr id="73" name="Straight Connector 12"/>
              <p:cNvCxnSpPr/>
              <p:nvPr/>
            </p:nvCxnSpPr>
            <p:spPr>
              <a:xfrm>
                <a:off x="2909353" y="5113535"/>
                <a:ext cx="40434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13"/>
              <p:cNvCxnSpPr/>
              <p:nvPr/>
            </p:nvCxnSpPr>
            <p:spPr>
              <a:xfrm>
                <a:off x="2909353" y="5406786"/>
                <a:ext cx="40434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ZoneTexte 74"/>
              <p:cNvSpPr txBox="1"/>
              <p:nvPr/>
            </p:nvSpPr>
            <p:spPr>
              <a:xfrm>
                <a:off x="3330677" y="5177657"/>
                <a:ext cx="394083" cy="369332"/>
              </a:xfrm>
              <a:prstGeom prst="rect">
                <a:avLst/>
              </a:prstGeom>
              <a:noFill/>
            </p:spPr>
            <p:txBody>
              <a:bodyPr wrap="none" rtlCol="0">
                <a:spAutoFit/>
              </a:bodyPr>
              <a:lstStyle/>
              <a:p>
                <a:r>
                  <a:rPr lang="fr-FR" dirty="0" smtClean="0"/>
                  <a:t>U’</a:t>
                </a:r>
                <a:endParaRPr lang="fr-FR" dirty="0"/>
              </a:p>
            </p:txBody>
          </p:sp>
          <p:sp>
            <p:nvSpPr>
              <p:cNvPr id="76" name="ZoneTexte 75"/>
              <p:cNvSpPr txBox="1"/>
              <p:nvPr/>
            </p:nvSpPr>
            <p:spPr>
              <a:xfrm>
                <a:off x="3354195" y="4773124"/>
                <a:ext cx="428460" cy="369332"/>
              </a:xfrm>
              <a:prstGeom prst="rect">
                <a:avLst/>
              </a:prstGeom>
              <a:noFill/>
            </p:spPr>
            <p:txBody>
              <a:bodyPr wrap="none" rtlCol="0">
                <a:spAutoFit/>
              </a:bodyPr>
              <a:lstStyle/>
              <a:p>
                <a:r>
                  <a:rPr lang="fr-FR" dirty="0" smtClean="0"/>
                  <a:t>E’’</a:t>
                </a:r>
                <a:endParaRPr lang="fr-FR" dirty="0"/>
              </a:p>
            </p:txBody>
          </p:sp>
          <p:cxnSp>
            <p:nvCxnSpPr>
              <p:cNvPr id="78" name="Straight Connector 13"/>
              <p:cNvCxnSpPr/>
              <p:nvPr/>
            </p:nvCxnSpPr>
            <p:spPr>
              <a:xfrm>
                <a:off x="2909353" y="4427999"/>
                <a:ext cx="40434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ouper 80"/>
            <p:cNvGrpSpPr/>
            <p:nvPr/>
          </p:nvGrpSpPr>
          <p:grpSpPr>
            <a:xfrm>
              <a:off x="7055381" y="4264351"/>
              <a:ext cx="1158510" cy="891877"/>
              <a:chOff x="2902694" y="1417930"/>
              <a:chExt cx="1158510" cy="891877"/>
            </a:xfrm>
          </p:grpSpPr>
          <p:cxnSp>
            <p:nvCxnSpPr>
              <p:cNvPr id="82" name="Straight Connector 12"/>
              <p:cNvCxnSpPr/>
              <p:nvPr/>
            </p:nvCxnSpPr>
            <p:spPr>
              <a:xfrm>
                <a:off x="2902694" y="1593729"/>
                <a:ext cx="40434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13"/>
              <p:cNvCxnSpPr/>
              <p:nvPr/>
            </p:nvCxnSpPr>
            <p:spPr>
              <a:xfrm>
                <a:off x="2902694" y="2052024"/>
                <a:ext cx="404341"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ZoneTexte 83"/>
              <p:cNvSpPr txBox="1"/>
              <p:nvPr/>
            </p:nvSpPr>
            <p:spPr>
              <a:xfrm>
                <a:off x="3371054" y="1940475"/>
                <a:ext cx="650877" cy="369332"/>
              </a:xfrm>
              <a:prstGeom prst="rect">
                <a:avLst/>
              </a:prstGeom>
              <a:noFill/>
            </p:spPr>
            <p:txBody>
              <a:bodyPr wrap="none" rtlCol="0">
                <a:spAutoFit/>
              </a:bodyPr>
              <a:lstStyle/>
              <a:p>
                <a:r>
                  <a:rPr lang="fr-FR" baseline="30000" dirty="0" smtClean="0"/>
                  <a:t>2</a:t>
                </a:r>
                <a:r>
                  <a:rPr lang="fr-FR" dirty="0" smtClean="0"/>
                  <a:t>D</a:t>
                </a:r>
                <a:r>
                  <a:rPr lang="fr-FR" baseline="-25000" dirty="0" smtClean="0"/>
                  <a:t>3/2</a:t>
                </a:r>
                <a:endParaRPr lang="fr-FR" baseline="-25000" dirty="0"/>
              </a:p>
            </p:txBody>
          </p:sp>
          <p:sp>
            <p:nvSpPr>
              <p:cNvPr id="85" name="ZoneTexte 84"/>
              <p:cNvSpPr txBox="1"/>
              <p:nvPr/>
            </p:nvSpPr>
            <p:spPr>
              <a:xfrm>
                <a:off x="3410327" y="1417930"/>
                <a:ext cx="650877" cy="369332"/>
              </a:xfrm>
              <a:prstGeom prst="rect">
                <a:avLst/>
              </a:prstGeom>
              <a:noFill/>
            </p:spPr>
            <p:txBody>
              <a:bodyPr wrap="none" rtlCol="0">
                <a:spAutoFit/>
              </a:bodyPr>
              <a:lstStyle/>
              <a:p>
                <a:r>
                  <a:rPr lang="fr-FR" baseline="30000" dirty="0" smtClean="0"/>
                  <a:t>2</a:t>
                </a:r>
                <a:r>
                  <a:rPr lang="fr-FR" dirty="0" smtClean="0"/>
                  <a:t>D</a:t>
                </a:r>
                <a:r>
                  <a:rPr lang="fr-FR" baseline="-25000" dirty="0" smtClean="0"/>
                  <a:t>5/2</a:t>
                </a:r>
                <a:endParaRPr lang="fr-FR" dirty="0"/>
              </a:p>
            </p:txBody>
          </p:sp>
        </p:grpSp>
        <p:sp>
          <p:nvSpPr>
            <p:cNvPr id="97" name="ZoneTexte 96"/>
            <p:cNvSpPr txBox="1"/>
            <p:nvPr/>
          </p:nvSpPr>
          <p:spPr>
            <a:xfrm>
              <a:off x="6878372" y="5656095"/>
              <a:ext cx="1250575" cy="646331"/>
            </a:xfrm>
            <a:prstGeom prst="rect">
              <a:avLst/>
            </a:prstGeom>
            <a:noFill/>
          </p:spPr>
          <p:txBody>
            <a:bodyPr wrap="none" rtlCol="0">
              <a:spAutoFit/>
            </a:bodyPr>
            <a:lstStyle/>
            <a:p>
              <a:pPr algn="ctr"/>
              <a:r>
                <a:rPr lang="en-US" b="1" dirty="0" smtClean="0"/>
                <a:t>O</a:t>
              </a:r>
              <a:r>
                <a:rPr lang="en-US" b="1" baseline="-25000" dirty="0" smtClean="0"/>
                <a:t>3</a:t>
              </a:r>
            </a:p>
            <a:p>
              <a:r>
                <a:rPr lang="en-US" b="1" dirty="0" smtClean="0"/>
                <a:t>+spin-orbit</a:t>
              </a:r>
              <a:endParaRPr lang="en-US" b="1" dirty="0"/>
            </a:p>
          </p:txBody>
        </p:sp>
        <p:sp>
          <p:nvSpPr>
            <p:cNvPr id="98" name="ZoneTexte 97"/>
            <p:cNvSpPr txBox="1"/>
            <p:nvPr/>
          </p:nvSpPr>
          <p:spPr>
            <a:xfrm>
              <a:off x="1854994" y="5656095"/>
              <a:ext cx="423351" cy="369332"/>
            </a:xfrm>
            <a:prstGeom prst="rect">
              <a:avLst/>
            </a:prstGeom>
            <a:noFill/>
          </p:spPr>
          <p:txBody>
            <a:bodyPr wrap="none" rtlCol="0">
              <a:spAutoFit/>
            </a:bodyPr>
            <a:lstStyle/>
            <a:p>
              <a:r>
                <a:rPr lang="en-US" b="1" dirty="0" smtClean="0"/>
                <a:t>O</a:t>
              </a:r>
              <a:r>
                <a:rPr lang="en-US" b="1" baseline="-25000" dirty="0"/>
                <a:t>h</a:t>
              </a:r>
            </a:p>
          </p:txBody>
        </p:sp>
        <p:sp>
          <p:nvSpPr>
            <p:cNvPr id="99" name="ZoneTexte 98"/>
            <p:cNvSpPr txBox="1"/>
            <p:nvPr/>
          </p:nvSpPr>
          <p:spPr>
            <a:xfrm>
              <a:off x="3139463" y="5656095"/>
              <a:ext cx="1302760" cy="646331"/>
            </a:xfrm>
            <a:prstGeom prst="rect">
              <a:avLst/>
            </a:prstGeom>
            <a:noFill/>
          </p:spPr>
          <p:txBody>
            <a:bodyPr wrap="none" rtlCol="0">
              <a:spAutoFit/>
            </a:bodyPr>
            <a:lstStyle/>
            <a:p>
              <a:pPr algn="ctr"/>
              <a:r>
                <a:rPr lang="en-US" b="1" dirty="0" smtClean="0"/>
                <a:t>O</a:t>
              </a:r>
              <a:r>
                <a:rPr lang="en-US" b="1" baseline="-25000" dirty="0" smtClean="0"/>
                <a:t>h</a:t>
              </a:r>
            </a:p>
            <a:p>
              <a:r>
                <a:rPr lang="en-US" b="1" dirty="0" smtClean="0"/>
                <a:t>+ spin-orbit</a:t>
              </a:r>
              <a:endParaRPr lang="en-US" b="1" dirty="0"/>
            </a:p>
          </p:txBody>
        </p:sp>
        <p:pic>
          <p:nvPicPr>
            <p:cNvPr id="113" name="Image 112" descr="=_alpha'|J=_fra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1960" y="3997551"/>
              <a:ext cx="2648903" cy="395998"/>
            </a:xfrm>
            <a:prstGeom prst="rect">
              <a:avLst/>
            </a:prstGeom>
          </p:spPr>
        </p:pic>
        <p:sp>
          <p:nvSpPr>
            <p:cNvPr id="114" name="ZoneTexte 113"/>
            <p:cNvSpPr txBox="1"/>
            <p:nvPr/>
          </p:nvSpPr>
          <p:spPr>
            <a:xfrm>
              <a:off x="4202644" y="6302426"/>
              <a:ext cx="3182894"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i="1" dirty="0" smtClean="0"/>
                <a:t>J states mixed by CF and SO</a:t>
              </a:r>
              <a:endParaRPr lang="en-US" i="1" dirty="0"/>
            </a:p>
          </p:txBody>
        </p:sp>
        <p:sp>
          <p:nvSpPr>
            <p:cNvPr id="118" name="ZoneTexte 117"/>
            <p:cNvSpPr txBox="1"/>
            <p:nvPr/>
          </p:nvSpPr>
          <p:spPr>
            <a:xfrm>
              <a:off x="455994" y="3731404"/>
              <a:ext cx="318793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States (spectroscopic terms)</a:t>
              </a:r>
              <a:endParaRPr lang="en-US" dirty="0"/>
            </a:p>
          </p:txBody>
        </p:sp>
      </p:grpSp>
      <p:sp>
        <p:nvSpPr>
          <p:cNvPr id="120" name="Flèche vers la droite 119"/>
          <p:cNvSpPr/>
          <p:nvPr/>
        </p:nvSpPr>
        <p:spPr>
          <a:xfrm>
            <a:off x="3858219" y="5942269"/>
            <a:ext cx="222113" cy="219053"/>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13483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2188"/>
            <a:ext cx="8229600" cy="1143000"/>
          </a:xfrm>
        </p:spPr>
        <p:txBody>
          <a:bodyPr tIns="36000" bIns="36000">
            <a:normAutofit/>
          </a:bodyPr>
          <a:lstStyle/>
          <a:p>
            <a:r>
              <a:rPr lang="en-US" sz="2400" b="1" i="1" dirty="0" smtClean="0">
                <a:solidFill>
                  <a:srgbClr val="0000FF"/>
                </a:solidFill>
                <a:latin typeface="Arial"/>
                <a:cs typeface="Arial"/>
              </a:rPr>
              <a:t>Crystal field and group theory</a:t>
            </a:r>
            <a:endParaRPr lang="en-US" sz="2400" b="1" i="1" dirty="0">
              <a:solidFill>
                <a:srgbClr val="0000FF"/>
              </a:solidFill>
              <a:latin typeface="Arial"/>
              <a:cs typeface="Arial"/>
            </a:endParaRPr>
          </a:p>
        </p:txBody>
      </p:sp>
      <p:grpSp>
        <p:nvGrpSpPr>
          <p:cNvPr id="107" name="Grouper 106"/>
          <p:cNvGrpSpPr/>
          <p:nvPr/>
        </p:nvGrpSpPr>
        <p:grpSpPr>
          <a:xfrm>
            <a:off x="751440" y="1063594"/>
            <a:ext cx="3457275" cy="4091221"/>
            <a:chOff x="1368267" y="2708250"/>
            <a:chExt cx="3457275" cy="4091221"/>
          </a:xfrm>
        </p:grpSpPr>
        <p:cxnSp>
          <p:nvCxnSpPr>
            <p:cNvPr id="52" name="Straight Connector 94"/>
            <p:cNvCxnSpPr/>
            <p:nvPr/>
          </p:nvCxnSpPr>
          <p:spPr>
            <a:xfrm>
              <a:off x="2531506" y="2939928"/>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96"/>
            <p:cNvCxnSpPr/>
            <p:nvPr/>
          </p:nvCxnSpPr>
          <p:spPr>
            <a:xfrm>
              <a:off x="2523676" y="4465561"/>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97"/>
            <p:cNvCxnSpPr/>
            <p:nvPr/>
          </p:nvCxnSpPr>
          <p:spPr>
            <a:xfrm>
              <a:off x="2523675" y="4713221"/>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98"/>
            <p:cNvCxnSpPr/>
            <p:nvPr/>
          </p:nvCxnSpPr>
          <p:spPr>
            <a:xfrm>
              <a:off x="2520303" y="4819306"/>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99"/>
            <p:cNvCxnSpPr/>
            <p:nvPr/>
          </p:nvCxnSpPr>
          <p:spPr>
            <a:xfrm>
              <a:off x="2514677" y="5504700"/>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100"/>
            <p:cNvCxnSpPr/>
            <p:nvPr/>
          </p:nvCxnSpPr>
          <p:spPr>
            <a:xfrm>
              <a:off x="1368267" y="4784693"/>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102"/>
            <p:cNvCxnSpPr/>
            <p:nvPr/>
          </p:nvCxnSpPr>
          <p:spPr>
            <a:xfrm flipV="1">
              <a:off x="1878028" y="2939928"/>
              <a:ext cx="653478" cy="184476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104"/>
            <p:cNvCxnSpPr/>
            <p:nvPr/>
          </p:nvCxnSpPr>
          <p:spPr>
            <a:xfrm flipV="1">
              <a:off x="1878028" y="4465561"/>
              <a:ext cx="636649" cy="31913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106"/>
            <p:cNvCxnSpPr/>
            <p:nvPr/>
          </p:nvCxnSpPr>
          <p:spPr>
            <a:xfrm flipV="1">
              <a:off x="1878028" y="4713221"/>
              <a:ext cx="636649" cy="7147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107"/>
            <p:cNvCxnSpPr/>
            <p:nvPr/>
          </p:nvCxnSpPr>
          <p:spPr>
            <a:xfrm>
              <a:off x="1878028" y="4784693"/>
              <a:ext cx="645647" cy="72000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110"/>
            <p:cNvCxnSpPr/>
            <p:nvPr/>
          </p:nvCxnSpPr>
          <p:spPr>
            <a:xfrm>
              <a:off x="1878028" y="4782887"/>
              <a:ext cx="636649" cy="3642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63" name="Picture 113"/>
            <p:cNvPicPr>
              <a:picLocks noChangeAspect="1"/>
            </p:cNvPicPr>
            <p:nvPr/>
          </p:nvPicPr>
          <p:blipFill>
            <a:blip r:embed="rId3"/>
            <a:stretch>
              <a:fillRect/>
            </a:stretch>
          </p:blipFill>
          <p:spPr>
            <a:xfrm>
              <a:off x="1432804" y="4465561"/>
              <a:ext cx="343483" cy="231325"/>
            </a:xfrm>
            <a:prstGeom prst="rect">
              <a:avLst/>
            </a:prstGeom>
          </p:spPr>
        </p:pic>
        <p:pic>
          <p:nvPicPr>
            <p:cNvPr id="64" name="Picture 122"/>
            <p:cNvPicPr>
              <a:picLocks noChangeAspect="1"/>
            </p:cNvPicPr>
            <p:nvPr/>
          </p:nvPicPr>
          <p:blipFill>
            <a:blip r:embed="rId4"/>
            <a:stretch>
              <a:fillRect/>
            </a:stretch>
          </p:blipFill>
          <p:spPr>
            <a:xfrm>
              <a:off x="2677428" y="2708250"/>
              <a:ext cx="215105" cy="186802"/>
            </a:xfrm>
            <a:prstGeom prst="rect">
              <a:avLst/>
            </a:prstGeom>
          </p:spPr>
        </p:pic>
        <p:pic>
          <p:nvPicPr>
            <p:cNvPr id="65" name="Picture 123"/>
            <p:cNvPicPr>
              <a:picLocks noChangeAspect="1"/>
            </p:cNvPicPr>
            <p:nvPr/>
          </p:nvPicPr>
          <p:blipFill>
            <a:blip r:embed="rId5"/>
            <a:stretch>
              <a:fillRect/>
            </a:stretch>
          </p:blipFill>
          <p:spPr>
            <a:xfrm>
              <a:off x="2670865" y="4246611"/>
              <a:ext cx="217624" cy="170990"/>
            </a:xfrm>
            <a:prstGeom prst="rect">
              <a:avLst/>
            </a:prstGeom>
          </p:spPr>
        </p:pic>
        <p:pic>
          <p:nvPicPr>
            <p:cNvPr id="66" name="Picture 125"/>
            <p:cNvPicPr>
              <a:picLocks noChangeAspect="1"/>
            </p:cNvPicPr>
            <p:nvPr/>
          </p:nvPicPr>
          <p:blipFill>
            <a:blip r:embed="rId6"/>
            <a:stretch>
              <a:fillRect/>
            </a:stretch>
          </p:blipFill>
          <p:spPr>
            <a:xfrm>
              <a:off x="2642891" y="4495117"/>
              <a:ext cx="242411" cy="190466"/>
            </a:xfrm>
            <a:prstGeom prst="rect">
              <a:avLst/>
            </a:prstGeom>
          </p:spPr>
        </p:pic>
        <p:pic>
          <p:nvPicPr>
            <p:cNvPr id="67" name="Picture 126"/>
            <p:cNvPicPr>
              <a:picLocks noChangeAspect="1"/>
            </p:cNvPicPr>
            <p:nvPr/>
          </p:nvPicPr>
          <p:blipFill>
            <a:blip r:embed="rId7"/>
            <a:stretch>
              <a:fillRect/>
            </a:stretch>
          </p:blipFill>
          <p:spPr>
            <a:xfrm>
              <a:off x="2642891" y="4862087"/>
              <a:ext cx="234317" cy="179825"/>
            </a:xfrm>
            <a:prstGeom prst="rect">
              <a:avLst/>
            </a:prstGeom>
          </p:spPr>
        </p:pic>
        <p:pic>
          <p:nvPicPr>
            <p:cNvPr id="68" name="Picture 127"/>
            <p:cNvPicPr>
              <a:picLocks noChangeAspect="1"/>
            </p:cNvPicPr>
            <p:nvPr/>
          </p:nvPicPr>
          <p:blipFill>
            <a:blip r:embed="rId8"/>
            <a:stretch>
              <a:fillRect/>
            </a:stretch>
          </p:blipFill>
          <p:spPr>
            <a:xfrm>
              <a:off x="2657383" y="5535583"/>
              <a:ext cx="219825" cy="172720"/>
            </a:xfrm>
            <a:prstGeom prst="rect">
              <a:avLst/>
            </a:prstGeom>
          </p:spPr>
        </p:pic>
        <p:cxnSp>
          <p:nvCxnSpPr>
            <p:cNvPr id="74" name="Straight Connector 102"/>
            <p:cNvCxnSpPr/>
            <p:nvPr/>
          </p:nvCxnSpPr>
          <p:spPr>
            <a:xfrm>
              <a:off x="3041265" y="5495334"/>
              <a:ext cx="747019" cy="16864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5" name="Straight Connector 99"/>
            <p:cNvCxnSpPr/>
            <p:nvPr/>
          </p:nvCxnSpPr>
          <p:spPr>
            <a:xfrm>
              <a:off x="3788284" y="5663977"/>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99"/>
            <p:cNvCxnSpPr/>
            <p:nvPr/>
          </p:nvCxnSpPr>
          <p:spPr>
            <a:xfrm>
              <a:off x="3789756" y="5539845"/>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99"/>
            <p:cNvCxnSpPr/>
            <p:nvPr/>
          </p:nvCxnSpPr>
          <p:spPr>
            <a:xfrm>
              <a:off x="3791459" y="5382467"/>
              <a:ext cx="509761" cy="18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102"/>
            <p:cNvCxnSpPr/>
            <p:nvPr/>
          </p:nvCxnSpPr>
          <p:spPr>
            <a:xfrm>
              <a:off x="3041265" y="5495334"/>
              <a:ext cx="750194" cy="4451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9" name="Straight Connector 102"/>
            <p:cNvCxnSpPr/>
            <p:nvPr/>
          </p:nvCxnSpPr>
          <p:spPr>
            <a:xfrm flipV="1">
              <a:off x="3041265" y="5384273"/>
              <a:ext cx="787138" cy="109255"/>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2352611" y="6014065"/>
              <a:ext cx="1031465" cy="646331"/>
            </a:xfrm>
            <a:prstGeom prst="rect">
              <a:avLst/>
            </a:prstGeom>
            <a:noFill/>
          </p:spPr>
          <p:txBody>
            <a:bodyPr wrap="none" rtlCol="0">
              <a:spAutoFit/>
            </a:bodyPr>
            <a:lstStyle/>
            <a:p>
              <a:pPr algn="ctr"/>
              <a:r>
                <a:rPr lang="en-US" smtClean="0"/>
                <a:t>Free ion</a:t>
              </a:r>
            </a:p>
            <a:p>
              <a:r>
                <a:rPr lang="en-US" i="1" smtClean="0"/>
                <a:t>O</a:t>
              </a:r>
              <a:r>
                <a:rPr lang="en-US" i="1" baseline="-25000" smtClean="0"/>
                <a:t>3</a:t>
              </a:r>
              <a:endParaRPr lang="en-US" i="1" baseline="-25000"/>
            </a:p>
          </p:txBody>
        </p:sp>
        <p:sp>
          <p:nvSpPr>
            <p:cNvPr id="11" name="ZoneTexte 10"/>
            <p:cNvSpPr txBox="1"/>
            <p:nvPr/>
          </p:nvSpPr>
          <p:spPr>
            <a:xfrm>
              <a:off x="4333578" y="6245473"/>
              <a:ext cx="491964" cy="553998"/>
            </a:xfrm>
            <a:prstGeom prst="rect">
              <a:avLst/>
            </a:prstGeom>
            <a:noFill/>
          </p:spPr>
          <p:txBody>
            <a:bodyPr wrap="none" rtlCol="0">
              <a:spAutoFit/>
            </a:bodyPr>
            <a:lstStyle/>
            <a:p>
              <a:pPr algn="ctr"/>
              <a:r>
                <a:rPr lang="en-US" i="1" dirty="0" smtClean="0"/>
                <a:t>O</a:t>
              </a:r>
              <a:r>
                <a:rPr lang="en-US" i="1" baseline="-25000" dirty="0" smtClean="0"/>
                <a:t>h</a:t>
              </a:r>
            </a:p>
            <a:p>
              <a:endParaRPr lang="en-US" i="1" baseline="-25000" dirty="0"/>
            </a:p>
          </p:txBody>
        </p:sp>
      </p:grpSp>
      <p:sp>
        <p:nvSpPr>
          <p:cNvPr id="108" name="ZoneTexte 107"/>
          <p:cNvSpPr txBox="1"/>
          <p:nvPr/>
        </p:nvSpPr>
        <p:spPr>
          <a:xfrm>
            <a:off x="376151" y="630452"/>
            <a:ext cx="3244565" cy="338554"/>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1600" dirty="0" smtClean="0"/>
              <a:t>Example of d</a:t>
            </a:r>
            <a:r>
              <a:rPr lang="en-US" sz="1600" baseline="30000" dirty="0" smtClean="0"/>
              <a:t>2</a:t>
            </a:r>
            <a:r>
              <a:rPr lang="en-US" sz="1600" dirty="0" smtClean="0"/>
              <a:t> ion in </a:t>
            </a:r>
            <a:r>
              <a:rPr lang="en-US" sz="1600" i="1" dirty="0" smtClean="0"/>
              <a:t>O</a:t>
            </a:r>
            <a:r>
              <a:rPr lang="en-US" sz="1600" i="1" baseline="-25000" dirty="0" smtClean="0"/>
              <a:t>h</a:t>
            </a:r>
            <a:r>
              <a:rPr lang="en-US" sz="1600" dirty="0" smtClean="0"/>
              <a:t> symmetry</a:t>
            </a:r>
            <a:endParaRPr lang="en-US" sz="1600" dirty="0"/>
          </a:p>
        </p:txBody>
      </p:sp>
      <p:sp>
        <p:nvSpPr>
          <p:cNvPr id="109" name="ZoneTexte 108"/>
          <p:cNvSpPr txBox="1"/>
          <p:nvPr/>
        </p:nvSpPr>
        <p:spPr>
          <a:xfrm>
            <a:off x="3941143" y="1007625"/>
            <a:ext cx="4866107" cy="830997"/>
          </a:xfrm>
          <a:prstGeom prst="rect">
            <a:avLst/>
          </a:prstGeom>
          <a:noFill/>
        </p:spPr>
        <p:txBody>
          <a:bodyPr wrap="square" rtlCol="0">
            <a:spAutoFit/>
          </a:bodyPr>
          <a:lstStyle/>
          <a:p>
            <a:pPr marL="285750" indent="-285750">
              <a:buFont typeface="Wingdings" charset="2"/>
              <a:buChar char="Ø"/>
            </a:pPr>
            <a:r>
              <a:rPr lang="en-US" sz="1600" dirty="0" smtClean="0"/>
              <a:t>Crystal field splitting of the         ground state </a:t>
            </a:r>
          </a:p>
          <a:p>
            <a:r>
              <a:rPr lang="en-US" sz="1600" dirty="0" smtClean="0"/>
              <a:t>From the group branching </a:t>
            </a:r>
            <a:r>
              <a:rPr lang="en-US" sz="1600" dirty="0" smtClean="0"/>
              <a:t>table (Butler)</a:t>
            </a:r>
            <a:endParaRPr lang="en-US" sz="1600" dirty="0" smtClean="0"/>
          </a:p>
          <a:p>
            <a:endParaRPr lang="en-US" sz="1600" dirty="0"/>
          </a:p>
        </p:txBody>
      </p:sp>
      <p:pic>
        <p:nvPicPr>
          <p:cNvPr id="110" name="Picture 127"/>
          <p:cNvPicPr>
            <a:picLocks noChangeAspect="1"/>
          </p:cNvPicPr>
          <p:nvPr/>
        </p:nvPicPr>
        <p:blipFill>
          <a:blip r:embed="rId8"/>
          <a:stretch>
            <a:fillRect/>
          </a:stretch>
        </p:blipFill>
        <p:spPr>
          <a:xfrm>
            <a:off x="6774674" y="1046848"/>
            <a:ext cx="271028" cy="212951"/>
          </a:xfrm>
          <a:prstGeom prst="rect">
            <a:avLst/>
          </a:prstGeom>
        </p:spPr>
      </p:pic>
      <p:cxnSp>
        <p:nvCxnSpPr>
          <p:cNvPr id="114" name="Connecteur droit avec flèche 113"/>
          <p:cNvCxnSpPr/>
          <p:nvPr/>
        </p:nvCxnSpPr>
        <p:spPr>
          <a:xfrm>
            <a:off x="4130496" y="4223984"/>
            <a:ext cx="1803825" cy="498958"/>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cxnSp>
        <p:nvCxnSpPr>
          <p:cNvPr id="115" name="Connecteur droit avec flèche 114"/>
          <p:cNvCxnSpPr/>
          <p:nvPr/>
        </p:nvCxnSpPr>
        <p:spPr>
          <a:xfrm flipV="1">
            <a:off x="4118229" y="3808746"/>
            <a:ext cx="1863937" cy="85116"/>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grpSp>
        <p:nvGrpSpPr>
          <p:cNvPr id="118" name="Grouper 117"/>
          <p:cNvGrpSpPr/>
          <p:nvPr/>
        </p:nvGrpSpPr>
        <p:grpSpPr>
          <a:xfrm>
            <a:off x="5934321" y="2580850"/>
            <a:ext cx="1437371" cy="699320"/>
            <a:chOff x="5879177" y="5738704"/>
            <a:chExt cx="1437371" cy="699320"/>
          </a:xfrm>
        </p:grpSpPr>
        <p:grpSp>
          <p:nvGrpSpPr>
            <p:cNvPr id="18" name="Grouper 17"/>
            <p:cNvGrpSpPr/>
            <p:nvPr/>
          </p:nvGrpSpPr>
          <p:grpSpPr>
            <a:xfrm>
              <a:off x="5879177" y="5738704"/>
              <a:ext cx="1437371" cy="699320"/>
              <a:chOff x="1741435" y="1686428"/>
              <a:chExt cx="1437371" cy="699320"/>
            </a:xfrm>
          </p:grpSpPr>
          <p:cxnSp>
            <p:nvCxnSpPr>
              <p:cNvPr id="98" name="Straight Connector 9"/>
              <p:cNvCxnSpPr/>
              <p:nvPr/>
            </p:nvCxnSpPr>
            <p:spPr>
              <a:xfrm>
                <a:off x="2236057" y="223259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10"/>
              <p:cNvCxnSpPr/>
              <p:nvPr/>
            </p:nvCxnSpPr>
            <p:spPr>
              <a:xfrm>
                <a:off x="2579841" y="223614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11"/>
              <p:cNvCxnSpPr/>
              <p:nvPr/>
            </p:nvCxnSpPr>
            <p:spPr>
              <a:xfrm>
                <a:off x="2916536" y="223259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2"/>
              <p:cNvCxnSpPr/>
              <p:nvPr/>
            </p:nvCxnSpPr>
            <p:spPr>
              <a:xfrm>
                <a:off x="2411493" y="185924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3"/>
              <p:cNvCxnSpPr/>
              <p:nvPr/>
            </p:nvCxnSpPr>
            <p:spPr>
              <a:xfrm>
                <a:off x="2741099" y="185570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29"/>
              <p:cNvCxnSpPr/>
              <p:nvPr/>
            </p:nvCxnSpPr>
            <p:spPr>
              <a:xfrm flipV="1">
                <a:off x="2532126" y="1704611"/>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ZoneTexte 104"/>
              <p:cNvSpPr txBox="1"/>
              <p:nvPr/>
            </p:nvSpPr>
            <p:spPr>
              <a:xfrm>
                <a:off x="1861202" y="1686428"/>
                <a:ext cx="374855" cy="338554"/>
              </a:xfrm>
              <a:prstGeom prst="rect">
                <a:avLst/>
              </a:prstGeom>
              <a:noFill/>
            </p:spPr>
            <p:txBody>
              <a:bodyPr wrap="none" rtlCol="0">
                <a:spAutoFit/>
              </a:bodyPr>
              <a:lstStyle/>
              <a:p>
                <a:r>
                  <a:rPr lang="en-US" sz="1600" smtClean="0"/>
                  <a:t>e</a:t>
                </a:r>
                <a:r>
                  <a:rPr lang="en-US" sz="1600" baseline="-25000" smtClean="0"/>
                  <a:t>g</a:t>
                </a:r>
                <a:endParaRPr lang="en-US" sz="1600" baseline="-25000"/>
              </a:p>
            </p:txBody>
          </p:sp>
          <p:sp>
            <p:nvSpPr>
              <p:cNvPr id="106" name="ZoneTexte 105"/>
              <p:cNvSpPr txBox="1"/>
              <p:nvPr/>
            </p:nvSpPr>
            <p:spPr>
              <a:xfrm>
                <a:off x="1741435" y="2047194"/>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cxnSp>
          <p:nvCxnSpPr>
            <p:cNvPr id="117" name="Straight Arrow Connector 30"/>
            <p:cNvCxnSpPr/>
            <p:nvPr/>
          </p:nvCxnSpPr>
          <p:spPr>
            <a:xfrm rot="10800000">
              <a:off x="6990558" y="5754092"/>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9" name="Grouper 118"/>
          <p:cNvGrpSpPr/>
          <p:nvPr/>
        </p:nvGrpSpPr>
        <p:grpSpPr>
          <a:xfrm>
            <a:off x="5990815" y="4470590"/>
            <a:ext cx="1437371" cy="702115"/>
            <a:chOff x="5879177" y="5738704"/>
            <a:chExt cx="1437371" cy="702115"/>
          </a:xfrm>
        </p:grpSpPr>
        <p:grpSp>
          <p:nvGrpSpPr>
            <p:cNvPr id="120" name="Grouper 119"/>
            <p:cNvGrpSpPr/>
            <p:nvPr/>
          </p:nvGrpSpPr>
          <p:grpSpPr>
            <a:xfrm>
              <a:off x="5879177" y="5738704"/>
              <a:ext cx="1437371" cy="702115"/>
              <a:chOff x="1741435" y="1686428"/>
              <a:chExt cx="1437371" cy="702115"/>
            </a:xfrm>
          </p:grpSpPr>
          <p:cxnSp>
            <p:nvCxnSpPr>
              <p:cNvPr id="122" name="Straight Connector 9"/>
              <p:cNvCxnSpPr/>
              <p:nvPr/>
            </p:nvCxnSpPr>
            <p:spPr>
              <a:xfrm>
                <a:off x="2236057" y="223259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Straight Connector 10"/>
              <p:cNvCxnSpPr/>
              <p:nvPr/>
            </p:nvCxnSpPr>
            <p:spPr>
              <a:xfrm>
                <a:off x="2579841" y="223614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1"/>
              <p:cNvCxnSpPr/>
              <p:nvPr/>
            </p:nvCxnSpPr>
            <p:spPr>
              <a:xfrm>
                <a:off x="2916536" y="223259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
              <p:cNvCxnSpPr/>
              <p:nvPr/>
            </p:nvCxnSpPr>
            <p:spPr>
              <a:xfrm>
                <a:off x="2411493" y="185924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3"/>
              <p:cNvCxnSpPr/>
              <p:nvPr/>
            </p:nvCxnSpPr>
            <p:spPr>
              <a:xfrm>
                <a:off x="2741099" y="185570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Arrow Connector 29"/>
              <p:cNvCxnSpPr/>
              <p:nvPr/>
            </p:nvCxnSpPr>
            <p:spPr>
              <a:xfrm flipV="1">
                <a:off x="2322886" y="208076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8" name="ZoneTexte 127"/>
              <p:cNvSpPr txBox="1"/>
              <p:nvPr/>
            </p:nvSpPr>
            <p:spPr>
              <a:xfrm>
                <a:off x="1861202" y="1686428"/>
                <a:ext cx="374855" cy="338554"/>
              </a:xfrm>
              <a:prstGeom prst="rect">
                <a:avLst/>
              </a:prstGeom>
              <a:noFill/>
            </p:spPr>
            <p:txBody>
              <a:bodyPr wrap="none" rtlCol="0">
                <a:spAutoFit/>
              </a:bodyPr>
              <a:lstStyle/>
              <a:p>
                <a:r>
                  <a:rPr lang="en-US" sz="1600" smtClean="0"/>
                  <a:t>e</a:t>
                </a:r>
                <a:r>
                  <a:rPr lang="en-US" sz="1600" baseline="-25000" smtClean="0"/>
                  <a:t>g</a:t>
                </a:r>
                <a:endParaRPr lang="en-US" sz="1600" baseline="-25000"/>
              </a:p>
            </p:txBody>
          </p:sp>
          <p:sp>
            <p:nvSpPr>
              <p:cNvPr id="129" name="ZoneTexte 128"/>
              <p:cNvSpPr txBox="1"/>
              <p:nvPr/>
            </p:nvSpPr>
            <p:spPr>
              <a:xfrm>
                <a:off x="1741435" y="2047194"/>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cxnSp>
          <p:nvCxnSpPr>
            <p:cNvPr id="121" name="Straight Arrow Connector 30"/>
            <p:cNvCxnSpPr/>
            <p:nvPr/>
          </p:nvCxnSpPr>
          <p:spPr>
            <a:xfrm rot="10800000">
              <a:off x="6822288" y="6130247"/>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0" name="Grouper 129"/>
          <p:cNvGrpSpPr/>
          <p:nvPr/>
        </p:nvGrpSpPr>
        <p:grpSpPr>
          <a:xfrm>
            <a:off x="5934321" y="3491985"/>
            <a:ext cx="1437371" cy="702115"/>
            <a:chOff x="5879177" y="5738704"/>
            <a:chExt cx="1437371" cy="702115"/>
          </a:xfrm>
        </p:grpSpPr>
        <p:grpSp>
          <p:nvGrpSpPr>
            <p:cNvPr id="131" name="Grouper 130"/>
            <p:cNvGrpSpPr/>
            <p:nvPr/>
          </p:nvGrpSpPr>
          <p:grpSpPr>
            <a:xfrm>
              <a:off x="5879177" y="5738704"/>
              <a:ext cx="1437371" cy="702115"/>
              <a:chOff x="1741435" y="1686428"/>
              <a:chExt cx="1437371" cy="702115"/>
            </a:xfrm>
          </p:grpSpPr>
          <p:cxnSp>
            <p:nvCxnSpPr>
              <p:cNvPr id="133" name="Straight Connector 9"/>
              <p:cNvCxnSpPr/>
              <p:nvPr/>
            </p:nvCxnSpPr>
            <p:spPr>
              <a:xfrm>
                <a:off x="2236057" y="223259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0"/>
              <p:cNvCxnSpPr/>
              <p:nvPr/>
            </p:nvCxnSpPr>
            <p:spPr>
              <a:xfrm>
                <a:off x="2579841" y="223614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1"/>
              <p:cNvCxnSpPr/>
              <p:nvPr/>
            </p:nvCxnSpPr>
            <p:spPr>
              <a:xfrm>
                <a:off x="2916536" y="223259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2"/>
              <p:cNvCxnSpPr/>
              <p:nvPr/>
            </p:nvCxnSpPr>
            <p:spPr>
              <a:xfrm>
                <a:off x="2411493" y="185924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
              <p:cNvCxnSpPr/>
              <p:nvPr/>
            </p:nvCxnSpPr>
            <p:spPr>
              <a:xfrm>
                <a:off x="2741099" y="185570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Arrow Connector 29"/>
              <p:cNvCxnSpPr/>
              <p:nvPr/>
            </p:nvCxnSpPr>
            <p:spPr>
              <a:xfrm flipV="1">
                <a:off x="2322886" y="208076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9" name="ZoneTexte 138"/>
              <p:cNvSpPr txBox="1"/>
              <p:nvPr/>
            </p:nvSpPr>
            <p:spPr>
              <a:xfrm>
                <a:off x="1861202" y="1686428"/>
                <a:ext cx="374855" cy="338554"/>
              </a:xfrm>
              <a:prstGeom prst="rect">
                <a:avLst/>
              </a:prstGeom>
              <a:noFill/>
            </p:spPr>
            <p:txBody>
              <a:bodyPr wrap="none" rtlCol="0">
                <a:spAutoFit/>
              </a:bodyPr>
              <a:lstStyle/>
              <a:p>
                <a:r>
                  <a:rPr lang="en-US" sz="1600" smtClean="0"/>
                  <a:t>e</a:t>
                </a:r>
                <a:r>
                  <a:rPr lang="en-US" sz="1600" baseline="-25000" smtClean="0"/>
                  <a:t>g</a:t>
                </a:r>
                <a:endParaRPr lang="en-US" sz="1600" baseline="-25000"/>
              </a:p>
            </p:txBody>
          </p:sp>
          <p:sp>
            <p:nvSpPr>
              <p:cNvPr id="140" name="ZoneTexte 139"/>
              <p:cNvSpPr txBox="1"/>
              <p:nvPr/>
            </p:nvSpPr>
            <p:spPr>
              <a:xfrm>
                <a:off x="1741435" y="2047194"/>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cxnSp>
          <p:nvCxnSpPr>
            <p:cNvPr id="132" name="Straight Arrow Connector 30"/>
            <p:cNvCxnSpPr/>
            <p:nvPr/>
          </p:nvCxnSpPr>
          <p:spPr>
            <a:xfrm rot="10800000">
              <a:off x="6676613" y="5754092"/>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55" name="Connecteur droit avec flèche 154"/>
          <p:cNvCxnSpPr/>
          <p:nvPr/>
        </p:nvCxnSpPr>
        <p:spPr>
          <a:xfrm flipV="1">
            <a:off x="4183626" y="2855295"/>
            <a:ext cx="1633985" cy="727539"/>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59" name="ZoneTexte 158"/>
          <p:cNvSpPr txBox="1"/>
          <p:nvPr/>
        </p:nvSpPr>
        <p:spPr>
          <a:xfrm>
            <a:off x="6154703" y="5189844"/>
            <a:ext cx="1363224" cy="646331"/>
          </a:xfrm>
          <a:prstGeom prst="rect">
            <a:avLst/>
          </a:prstGeom>
          <a:noFill/>
        </p:spPr>
        <p:txBody>
          <a:bodyPr wrap="none" rtlCol="0">
            <a:spAutoFit/>
          </a:bodyPr>
          <a:lstStyle/>
          <a:p>
            <a:pPr algn="ctr"/>
            <a:r>
              <a:rPr lang="en-US" i="1" dirty="0" smtClean="0"/>
              <a:t>O</a:t>
            </a:r>
            <a:r>
              <a:rPr lang="en-US" i="1" baseline="-25000" dirty="0" smtClean="0"/>
              <a:t>h</a:t>
            </a:r>
          </a:p>
          <a:p>
            <a:pPr algn="ctr"/>
            <a:r>
              <a:rPr lang="en-US" i="1" dirty="0" smtClean="0"/>
              <a:t>strong field</a:t>
            </a:r>
            <a:endParaRPr lang="en-US" i="1" baseline="-25000" dirty="0"/>
          </a:p>
        </p:txBody>
      </p:sp>
      <p:grpSp>
        <p:nvGrpSpPr>
          <p:cNvPr id="170" name="Grouper 169"/>
          <p:cNvGrpSpPr/>
          <p:nvPr/>
        </p:nvGrpSpPr>
        <p:grpSpPr>
          <a:xfrm>
            <a:off x="625878" y="5887214"/>
            <a:ext cx="8142455" cy="610401"/>
            <a:chOff x="625878" y="6075774"/>
            <a:chExt cx="8142455" cy="610401"/>
          </a:xfrm>
        </p:grpSpPr>
        <p:sp>
          <p:nvSpPr>
            <p:cNvPr id="163" name="ZoneTexte 162"/>
            <p:cNvSpPr txBox="1"/>
            <p:nvPr/>
          </p:nvSpPr>
          <p:spPr>
            <a:xfrm>
              <a:off x="1158657" y="6075774"/>
              <a:ext cx="7609676" cy="610401"/>
            </a:xfrm>
            <a:prstGeom prst="rect">
              <a:avLst/>
            </a:prstGeom>
            <a:noFill/>
          </p:spPr>
          <p:txBody>
            <a:bodyPr wrap="square" rtlCol="0">
              <a:noAutofit/>
            </a:bodyPr>
            <a:lstStyle/>
            <a:p>
              <a:r>
                <a:rPr lang="en-US" sz="1600" dirty="0" smtClean="0"/>
                <a:t>From the multi-electronic state, one can get </a:t>
              </a:r>
              <a:r>
                <a:rPr lang="en-US" sz="1600" dirty="0" smtClean="0">
                  <a:solidFill>
                    <a:srgbClr val="FF0000"/>
                  </a:solidFill>
                </a:rPr>
                <a:t>the electron density on the orbitals </a:t>
              </a:r>
              <a:r>
                <a:rPr lang="en-US" sz="1600" dirty="0" smtClean="0"/>
                <a:t>of the group (it is not necessary integer)</a:t>
              </a:r>
              <a:endParaRPr lang="en-US" sz="1600" dirty="0"/>
            </a:p>
          </p:txBody>
        </p:sp>
        <p:sp>
          <p:nvSpPr>
            <p:cNvPr id="166" name="Flèche vers la droite 165"/>
            <p:cNvSpPr/>
            <p:nvPr/>
          </p:nvSpPr>
          <p:spPr>
            <a:xfrm>
              <a:off x="625878" y="6128497"/>
              <a:ext cx="380197" cy="285832"/>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168" name="Rectangle à coins arrondis 167"/>
            <p:cNvSpPr/>
            <p:nvPr/>
          </p:nvSpPr>
          <p:spPr>
            <a:xfrm>
              <a:off x="1158657" y="6075774"/>
              <a:ext cx="7528143" cy="610401"/>
            </a:xfrm>
            <a:prstGeom prst="roundRect">
              <a:avLst/>
            </a:prstGeom>
            <a:noFill/>
            <a:ln w="4445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sp>
        <p:nvSpPr>
          <p:cNvPr id="169" name="ZoneTexte 168"/>
          <p:cNvSpPr txBox="1"/>
          <p:nvPr/>
        </p:nvSpPr>
        <p:spPr>
          <a:xfrm>
            <a:off x="1805486" y="5189844"/>
            <a:ext cx="2812180" cy="307777"/>
          </a:xfrm>
          <a:prstGeom prst="rect">
            <a:avLst/>
          </a:prstGeom>
          <a:noFill/>
        </p:spPr>
        <p:txBody>
          <a:bodyPr wrap="none" rtlCol="0">
            <a:spAutoFit/>
          </a:bodyPr>
          <a:lstStyle/>
          <a:p>
            <a:r>
              <a:rPr lang="en-US" sz="1400" i="1" dirty="0" smtClean="0">
                <a:solidFill>
                  <a:schemeClr val="bg1">
                    <a:lumMod val="50000"/>
                  </a:schemeClr>
                </a:solidFill>
              </a:rPr>
              <a:t>(spin-orbit omitted for simplicity)</a:t>
            </a:r>
            <a:endParaRPr lang="en-US" sz="1400" i="1" dirty="0">
              <a:solidFill>
                <a:schemeClr val="bg1">
                  <a:lumMod val="50000"/>
                </a:schemeClr>
              </a:solidFill>
            </a:endParaRPr>
          </a:p>
        </p:txBody>
      </p:sp>
      <p:sp>
        <p:nvSpPr>
          <p:cNvPr id="171" name="Espace réservé du pied de page 170"/>
          <p:cNvSpPr>
            <a:spLocks noGrp="1"/>
          </p:cNvSpPr>
          <p:nvPr>
            <p:ph type="ftr" sz="quarter" idx="11"/>
          </p:nvPr>
        </p:nvSpPr>
        <p:spPr>
          <a:xfrm>
            <a:off x="5467554" y="6427181"/>
            <a:ext cx="2895600" cy="365125"/>
          </a:xfrm>
        </p:spPr>
        <p:txBody>
          <a:bodyPr/>
          <a:lstStyle/>
          <a:p>
            <a:r>
              <a:rPr lang="fr-FR" smtClean="0"/>
              <a:t>Heidelberg 2019</a:t>
            </a:r>
            <a:endParaRPr lang="fr-FR"/>
          </a:p>
        </p:txBody>
      </p:sp>
      <p:sp>
        <p:nvSpPr>
          <p:cNvPr id="172" name="Espace réservé du numéro de diapositive 171"/>
          <p:cNvSpPr>
            <a:spLocks noGrp="1"/>
          </p:cNvSpPr>
          <p:nvPr>
            <p:ph type="sldNum" sz="quarter" idx="12"/>
          </p:nvPr>
        </p:nvSpPr>
        <p:spPr>
          <a:xfrm>
            <a:off x="6553200" y="6427181"/>
            <a:ext cx="2133600" cy="365125"/>
          </a:xfrm>
        </p:spPr>
        <p:txBody>
          <a:bodyPr/>
          <a:lstStyle/>
          <a:p>
            <a:fld id="{176E461C-690C-4845-9B04-7B257E2F9D58}" type="slidenum">
              <a:rPr lang="fr-FR" smtClean="0"/>
              <a:t>41</a:t>
            </a:fld>
            <a:endParaRPr lang="fr-FR"/>
          </a:p>
        </p:txBody>
      </p:sp>
      <p:sp>
        <p:nvSpPr>
          <p:cNvPr id="80" name="ZoneTexte 79"/>
          <p:cNvSpPr txBox="1"/>
          <p:nvPr/>
        </p:nvSpPr>
        <p:spPr>
          <a:xfrm>
            <a:off x="7493075" y="5183246"/>
            <a:ext cx="1740158" cy="646331"/>
          </a:xfrm>
          <a:prstGeom prst="rect">
            <a:avLst/>
          </a:prstGeom>
          <a:noFill/>
        </p:spPr>
        <p:txBody>
          <a:bodyPr wrap="none" rtlCol="0">
            <a:spAutoFit/>
          </a:bodyPr>
          <a:lstStyle/>
          <a:p>
            <a:pPr algn="ctr"/>
            <a:r>
              <a:rPr lang="en-US" i="1" dirty="0" smtClean="0"/>
              <a:t>Simplified</a:t>
            </a:r>
          </a:p>
          <a:p>
            <a:pPr algn="ctr"/>
            <a:r>
              <a:rPr lang="en-US" i="1" dirty="0" smtClean="0"/>
              <a:t>orbital scheme</a:t>
            </a:r>
            <a:endParaRPr lang="en-US" i="1" dirty="0" smtClean="0"/>
          </a:p>
        </p:txBody>
      </p:sp>
      <p:grpSp>
        <p:nvGrpSpPr>
          <p:cNvPr id="81" name="Grouper 80"/>
          <p:cNvGrpSpPr/>
          <p:nvPr/>
        </p:nvGrpSpPr>
        <p:grpSpPr>
          <a:xfrm>
            <a:off x="8175235" y="4874344"/>
            <a:ext cx="375837" cy="323997"/>
            <a:chOff x="656017" y="1312841"/>
            <a:chExt cx="375837" cy="323997"/>
          </a:xfrm>
        </p:grpSpPr>
        <p:sp>
          <p:nvSpPr>
            <p:cNvPr id="82" name="Triangle isocèle 81"/>
            <p:cNvSpPr>
              <a:spLocks noChangeAspect="1"/>
            </p:cNvSpPr>
            <p:nvPr/>
          </p:nvSpPr>
          <p:spPr>
            <a:xfrm>
              <a:off x="656017" y="1312841"/>
              <a:ext cx="375837" cy="323997"/>
            </a:xfrm>
            <a:prstGeom prst="triangle">
              <a:avLst/>
            </a:prstGeom>
            <a:solidFill>
              <a:srgbClr val="FFFF00"/>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b"/>
            <a:lstStyle/>
            <a:p>
              <a:pPr algn="ctr"/>
              <a:endParaRPr lang="fr-FR" sz="1600" dirty="0">
                <a:ln>
                  <a:solidFill>
                    <a:schemeClr val="tx1"/>
                  </a:solidFill>
                </a:ln>
                <a:solidFill>
                  <a:schemeClr val="tx1"/>
                </a:solidFill>
              </a:endParaRPr>
            </a:p>
          </p:txBody>
        </p:sp>
        <p:sp>
          <p:nvSpPr>
            <p:cNvPr id="83" name="ZoneTexte 82"/>
            <p:cNvSpPr txBox="1"/>
            <p:nvPr/>
          </p:nvSpPr>
          <p:spPr>
            <a:xfrm>
              <a:off x="720212" y="1329061"/>
              <a:ext cx="244453" cy="307777"/>
            </a:xfrm>
            <a:prstGeom prst="rect">
              <a:avLst/>
            </a:prstGeom>
            <a:noFill/>
          </p:spPr>
          <p:txBody>
            <a:bodyPr wrap="none" rtlCol="0">
              <a:spAutoFit/>
            </a:bodyPr>
            <a:lstStyle/>
            <a:p>
              <a:r>
                <a:rPr lang="fr-FR" sz="1400" b="1" dirty="0" smtClean="0"/>
                <a:t>!</a:t>
              </a:r>
              <a:endParaRPr lang="fr-FR" sz="1400" b="1" dirty="0"/>
            </a:p>
          </p:txBody>
        </p:sp>
      </p:grpSp>
      <p:pic>
        <p:nvPicPr>
          <p:cNvPr id="3" name="Image 2" descr="^3A_2g^3T_2g^3T_.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4393" y="3512280"/>
            <a:ext cx="330750" cy="755995"/>
          </a:xfrm>
          <a:prstGeom prst="rect">
            <a:avLst/>
          </a:prstGeom>
        </p:spPr>
      </p:pic>
      <p:pic>
        <p:nvPicPr>
          <p:cNvPr id="4" name="Image 3" descr="F^+(L=3)_in_bf_3.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1001" y="1657005"/>
            <a:ext cx="4945102" cy="287996"/>
          </a:xfrm>
          <a:prstGeom prst="rect">
            <a:avLst/>
          </a:prstGeom>
        </p:spPr>
      </p:pic>
      <p:sp>
        <p:nvSpPr>
          <p:cNvPr id="6" name="ZoneTexte 5"/>
          <p:cNvSpPr txBox="1"/>
          <p:nvPr/>
        </p:nvSpPr>
        <p:spPr>
          <a:xfrm>
            <a:off x="190736" y="3309032"/>
            <a:ext cx="1121408" cy="369332"/>
          </a:xfrm>
          <a:prstGeom prst="rect">
            <a:avLst/>
          </a:prstGeom>
          <a:noFill/>
        </p:spPr>
        <p:txBody>
          <a:bodyPr wrap="none" rtlCol="0">
            <a:spAutoFit/>
          </a:bodyPr>
          <a:lstStyle/>
          <a:p>
            <a:r>
              <a:rPr lang="en-US" dirty="0" smtClean="0"/>
              <a:t>45 states</a:t>
            </a:r>
            <a:endParaRPr lang="en-US" dirty="0"/>
          </a:p>
        </p:txBody>
      </p:sp>
    </p:spTree>
    <p:extLst>
      <p:ext uri="{BB962C8B-B14F-4D97-AF65-F5344CB8AC3E}">
        <p14:creationId xmlns:p14="http://schemas.microsoft.com/office/powerpoint/2010/main" val="421226215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3"/>
          <a:stretch>
            <a:fillRect/>
          </a:stretch>
        </p:blipFill>
        <p:spPr>
          <a:xfrm>
            <a:off x="4826000" y="1803813"/>
            <a:ext cx="3039484" cy="4014527"/>
          </a:xfrm>
          <a:prstGeom prst="rect">
            <a:avLst/>
          </a:prstGeom>
        </p:spPr>
      </p:pic>
      <p:sp>
        <p:nvSpPr>
          <p:cNvPr id="2" name="Titre 1"/>
          <p:cNvSpPr>
            <a:spLocks noGrp="1"/>
          </p:cNvSpPr>
          <p:nvPr>
            <p:ph type="title"/>
          </p:nvPr>
        </p:nvSpPr>
        <p:spPr>
          <a:xfrm>
            <a:off x="457200" y="-184226"/>
            <a:ext cx="8229600" cy="1143000"/>
          </a:xfrm>
        </p:spPr>
        <p:txBody>
          <a:bodyPr tIns="36000" bIns="36000">
            <a:normAutofit/>
          </a:bodyPr>
          <a:lstStyle/>
          <a:p>
            <a:r>
              <a:rPr lang="en-US" sz="2400" b="1" i="1" dirty="0" smtClean="0">
                <a:solidFill>
                  <a:srgbClr val="0000FF"/>
                </a:solidFill>
                <a:latin typeface="Arial"/>
                <a:cs typeface="Arial"/>
              </a:rPr>
              <a:t>Crystal field : energy diagram</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391651" y="704209"/>
            <a:ext cx="8229600" cy="4525963"/>
          </a:xfrm>
        </p:spPr>
        <p:txBody>
          <a:bodyPr>
            <a:normAutofit/>
          </a:bodyPr>
          <a:lstStyle/>
          <a:p>
            <a:pPr>
              <a:buFont typeface="Wingdings" charset="2"/>
              <a:buChar char="Ø"/>
            </a:pPr>
            <a:r>
              <a:rPr lang="en-US" sz="1600" dirty="0" smtClean="0">
                <a:latin typeface="Arial"/>
                <a:cs typeface="Arial"/>
              </a:rPr>
              <a:t>Plot of the </a:t>
            </a:r>
            <a:r>
              <a:rPr lang="en-US" sz="1600" b="1" dirty="0" smtClean="0">
                <a:latin typeface="Arial"/>
                <a:cs typeface="Arial"/>
              </a:rPr>
              <a:t>energy</a:t>
            </a:r>
            <a:r>
              <a:rPr lang="en-US" sz="1600" dirty="0" smtClean="0">
                <a:latin typeface="Arial"/>
                <a:cs typeface="Arial"/>
              </a:rPr>
              <a:t> of spectroscopic terms</a:t>
            </a:r>
          </a:p>
          <a:p>
            <a:pPr marL="0" indent="0">
              <a:buNone/>
            </a:pPr>
            <a:r>
              <a:rPr lang="en-US" sz="1600" dirty="0" smtClean="0">
                <a:latin typeface="Arial"/>
                <a:cs typeface="Arial"/>
              </a:rPr>
              <a:t>as function of </a:t>
            </a:r>
            <a:r>
              <a:rPr lang="en-US" sz="1600" b="1" dirty="0" smtClean="0">
                <a:latin typeface="Arial"/>
                <a:cs typeface="Arial"/>
              </a:rPr>
              <a:t>crystal field parameter (10Dq,Ds,</a:t>
            </a:r>
            <a:r>
              <a:rPr lang="is-IS" sz="1600" b="1" dirty="0" smtClean="0">
                <a:latin typeface="Arial"/>
                <a:cs typeface="Arial"/>
              </a:rPr>
              <a:t>…) </a:t>
            </a:r>
            <a:r>
              <a:rPr lang="en-US" sz="1600" dirty="0" smtClean="0">
                <a:latin typeface="Arial"/>
                <a:cs typeface="Arial"/>
              </a:rPr>
              <a:t>(and B </a:t>
            </a:r>
            <a:r>
              <a:rPr lang="en-US" sz="1600" dirty="0" err="1" smtClean="0">
                <a:latin typeface="Arial"/>
                <a:cs typeface="Arial"/>
              </a:rPr>
              <a:t>Racah</a:t>
            </a:r>
            <a:r>
              <a:rPr lang="en-US" sz="1600" dirty="0" smtClean="0">
                <a:latin typeface="Arial"/>
                <a:cs typeface="Arial"/>
              </a:rPr>
              <a:t> parameter (*))</a:t>
            </a:r>
          </a:p>
          <a:p>
            <a:pPr marL="0" indent="0">
              <a:buNone/>
            </a:pPr>
            <a:endParaRPr lang="en-US" sz="1600" dirty="0" smtClean="0">
              <a:latin typeface="Arial"/>
              <a:cs typeface="Arial"/>
            </a:endParaRPr>
          </a:p>
          <a:p>
            <a:pPr>
              <a:buFont typeface="Wingdings" charset="2"/>
              <a:buChar char="Ø"/>
            </a:pPr>
            <a:r>
              <a:rPr lang="en-US" sz="1600" b="1" dirty="0" smtClean="0">
                <a:solidFill>
                  <a:srgbClr val="0000FF"/>
                </a:solidFill>
                <a:latin typeface="Arial"/>
                <a:cs typeface="Arial"/>
              </a:rPr>
              <a:t>Tanabe-Sugano diagram (19</a:t>
            </a:r>
            <a:r>
              <a:rPr lang="is-IS" sz="1600" b="1" dirty="0" smtClean="0">
                <a:solidFill>
                  <a:srgbClr val="0000FF"/>
                </a:solidFill>
                <a:latin typeface="Arial"/>
                <a:cs typeface="Arial"/>
              </a:rPr>
              <a:t>54)			   König&amp;Kremer (≈1970) </a:t>
            </a:r>
          </a:p>
          <a:p>
            <a:pPr marL="0" indent="0">
              <a:buNone/>
            </a:pPr>
            <a:r>
              <a:rPr lang="is-IS" sz="1600" dirty="0" smtClean="0">
                <a:latin typeface="Arial"/>
                <a:cs typeface="Arial"/>
              </a:rPr>
              <a:t>            O</a:t>
            </a:r>
            <a:r>
              <a:rPr lang="is-IS" sz="1600" baseline="-25000" dirty="0" smtClean="0">
                <a:latin typeface="Arial"/>
                <a:cs typeface="Arial"/>
              </a:rPr>
              <a:t>h</a:t>
            </a:r>
            <a:r>
              <a:rPr lang="is-IS" sz="1600" dirty="0" smtClean="0">
                <a:latin typeface="Arial"/>
                <a:cs typeface="Arial"/>
              </a:rPr>
              <a:t>(T</a:t>
            </a:r>
            <a:r>
              <a:rPr lang="is-IS" sz="1600" baseline="-25000" dirty="0" smtClean="0">
                <a:latin typeface="Arial"/>
                <a:cs typeface="Arial"/>
              </a:rPr>
              <a:t>d</a:t>
            </a:r>
            <a:r>
              <a:rPr lang="is-IS" sz="1600" dirty="0" smtClean="0">
                <a:latin typeface="Arial"/>
                <a:cs typeface="Arial"/>
              </a:rPr>
              <a:t>) , no spin-orbit						Low symmetries+spin-orbit</a:t>
            </a:r>
            <a:endParaRPr lang="en-US" sz="1600" dirty="0" smtClean="0">
              <a:latin typeface="Arial"/>
              <a:cs typeface="Arial"/>
            </a:endParaRP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42</a:t>
            </a:fld>
            <a:endParaRPr lang="fr-FR"/>
          </a:p>
        </p:txBody>
      </p:sp>
      <p:pic>
        <p:nvPicPr>
          <p:cNvPr id="5" name="Image 4" descr="($^2S+1_Gamma$_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9124" y="715818"/>
            <a:ext cx="1751707" cy="252000"/>
          </a:xfrm>
          <a:prstGeom prst="rect">
            <a:avLst/>
          </a:prstGeom>
        </p:spPr>
      </p:pic>
      <p:sp>
        <p:nvSpPr>
          <p:cNvPr id="10" name="ZoneTexte 9"/>
          <p:cNvSpPr txBox="1"/>
          <p:nvPr/>
        </p:nvSpPr>
        <p:spPr>
          <a:xfrm>
            <a:off x="254000" y="5989484"/>
            <a:ext cx="5282440" cy="276999"/>
          </a:xfrm>
          <a:prstGeom prst="rect">
            <a:avLst/>
          </a:prstGeom>
          <a:noFill/>
        </p:spPr>
        <p:txBody>
          <a:bodyPr wrap="none" rtlCol="0">
            <a:spAutoFit/>
          </a:bodyPr>
          <a:lstStyle/>
          <a:p>
            <a:r>
              <a:rPr lang="en-US" sz="1200" dirty="0" smtClean="0"/>
              <a:t>(*)B </a:t>
            </a:r>
            <a:r>
              <a:rPr lang="en-US" sz="1200" dirty="0" err="1" smtClean="0"/>
              <a:t>Racah</a:t>
            </a:r>
            <a:r>
              <a:rPr lang="en-US" sz="1200" dirty="0" smtClean="0"/>
              <a:t> parameters related to the slater integrals (electronic </a:t>
            </a:r>
            <a:r>
              <a:rPr lang="en-US" sz="1200" dirty="0" err="1" smtClean="0"/>
              <a:t>repulstions</a:t>
            </a:r>
            <a:r>
              <a:rPr lang="en-US" sz="1200" dirty="0" smtClean="0"/>
              <a:t>) </a:t>
            </a:r>
            <a:endParaRPr lang="en-US" sz="1200" dirty="0"/>
          </a:p>
        </p:txBody>
      </p:sp>
      <p:pic>
        <p:nvPicPr>
          <p:cNvPr id="11" name="Image 10"/>
          <p:cNvPicPr>
            <a:picLocks noChangeAspect="1"/>
          </p:cNvPicPr>
          <p:nvPr/>
        </p:nvPicPr>
        <p:blipFill>
          <a:blip r:embed="rId5"/>
          <a:stretch>
            <a:fillRect/>
          </a:stretch>
        </p:blipFill>
        <p:spPr>
          <a:xfrm>
            <a:off x="5725511" y="5829255"/>
            <a:ext cx="2146300" cy="711200"/>
          </a:xfrm>
          <a:prstGeom prst="rect">
            <a:avLst/>
          </a:prstGeom>
        </p:spPr>
      </p:pic>
      <p:sp>
        <p:nvSpPr>
          <p:cNvPr id="15" name="ZoneTexte 14"/>
          <p:cNvSpPr txBox="1"/>
          <p:nvPr/>
        </p:nvSpPr>
        <p:spPr>
          <a:xfrm>
            <a:off x="4826000" y="1536631"/>
            <a:ext cx="368047" cy="369332"/>
          </a:xfrm>
          <a:prstGeom prst="rect">
            <a:avLst/>
          </a:prstGeom>
          <a:noFill/>
        </p:spPr>
        <p:txBody>
          <a:bodyPr wrap="none" rtlCol="0">
            <a:spAutoFit/>
          </a:bodyPr>
          <a:lstStyle/>
          <a:p>
            <a:pPr marL="285750" indent="-285750">
              <a:buFont typeface="Wingdings" charset="2"/>
              <a:buChar char="Ø"/>
            </a:pPr>
            <a:r>
              <a:rPr lang="fr-FR" dirty="0" smtClean="0">
                <a:solidFill>
                  <a:srgbClr val="0000FF"/>
                </a:solidFill>
              </a:rPr>
              <a:t> </a:t>
            </a:r>
            <a:endParaRPr lang="fr-FR" dirty="0">
              <a:solidFill>
                <a:srgbClr val="0000FF"/>
              </a:solidFill>
            </a:endParaRPr>
          </a:p>
        </p:txBody>
      </p:sp>
      <p:pic>
        <p:nvPicPr>
          <p:cNvPr id="8" name="Image 7"/>
          <p:cNvPicPr>
            <a:picLocks noChangeAspect="1"/>
          </p:cNvPicPr>
          <p:nvPr/>
        </p:nvPicPr>
        <p:blipFill>
          <a:blip r:embed="rId6"/>
          <a:stretch>
            <a:fillRect/>
          </a:stretch>
        </p:blipFill>
        <p:spPr>
          <a:xfrm>
            <a:off x="817369" y="2218340"/>
            <a:ext cx="2593062" cy="3335349"/>
          </a:xfrm>
          <a:prstGeom prst="rect">
            <a:avLst/>
          </a:prstGeom>
        </p:spPr>
      </p:pic>
      <p:sp>
        <p:nvSpPr>
          <p:cNvPr id="4" name="ZoneTexte 3"/>
          <p:cNvSpPr txBox="1"/>
          <p:nvPr/>
        </p:nvSpPr>
        <p:spPr>
          <a:xfrm>
            <a:off x="581742" y="2432862"/>
            <a:ext cx="398629" cy="369332"/>
          </a:xfrm>
          <a:prstGeom prst="rect">
            <a:avLst/>
          </a:prstGeom>
          <a:noFill/>
        </p:spPr>
        <p:txBody>
          <a:bodyPr wrap="none" rtlCol="0">
            <a:spAutoFit/>
          </a:bodyPr>
          <a:lstStyle/>
          <a:p>
            <a:r>
              <a:rPr lang="fr-FR" dirty="0" smtClean="0">
                <a:solidFill>
                  <a:srgbClr val="FF0000"/>
                </a:solidFill>
              </a:rPr>
              <a:t>d</a:t>
            </a:r>
            <a:r>
              <a:rPr lang="fr-FR" baseline="30000" dirty="0" smtClean="0">
                <a:solidFill>
                  <a:srgbClr val="FF0000"/>
                </a:solidFill>
              </a:rPr>
              <a:t>2</a:t>
            </a:r>
            <a:endParaRPr lang="fr-FR" baseline="30000" dirty="0">
              <a:solidFill>
                <a:srgbClr val="FF0000"/>
              </a:solidFill>
            </a:endParaRPr>
          </a:p>
        </p:txBody>
      </p:sp>
      <p:sp>
        <p:nvSpPr>
          <p:cNvPr id="12" name="ZoneTexte 11"/>
          <p:cNvSpPr txBox="1"/>
          <p:nvPr/>
        </p:nvSpPr>
        <p:spPr>
          <a:xfrm>
            <a:off x="3032993" y="4967069"/>
            <a:ext cx="494033" cy="307777"/>
          </a:xfrm>
          <a:prstGeom prst="rect">
            <a:avLst/>
          </a:prstGeom>
          <a:solidFill>
            <a:schemeClr val="bg1"/>
          </a:solidFill>
        </p:spPr>
        <p:txBody>
          <a:bodyPr wrap="none" rtlCol="0">
            <a:spAutoFit/>
          </a:bodyPr>
          <a:lstStyle/>
          <a:p>
            <a:r>
              <a:rPr lang="en-US" sz="1400" baseline="30000" dirty="0" smtClean="0"/>
              <a:t>3</a:t>
            </a:r>
            <a:r>
              <a:rPr lang="en-US" sz="1400" dirty="0" smtClean="0"/>
              <a:t>T</a:t>
            </a:r>
            <a:r>
              <a:rPr lang="en-US" sz="1400" baseline="-25000" dirty="0" smtClean="0"/>
              <a:t>1g</a:t>
            </a:r>
            <a:endParaRPr lang="en-US" sz="1400" baseline="-25000" dirty="0"/>
          </a:p>
        </p:txBody>
      </p:sp>
      <p:sp>
        <p:nvSpPr>
          <p:cNvPr id="51" name="ZoneTexte 50"/>
          <p:cNvSpPr txBox="1"/>
          <p:nvPr/>
        </p:nvSpPr>
        <p:spPr>
          <a:xfrm>
            <a:off x="595865" y="5155926"/>
            <a:ext cx="386076" cy="338554"/>
          </a:xfrm>
          <a:prstGeom prst="rect">
            <a:avLst/>
          </a:prstGeom>
          <a:solidFill>
            <a:schemeClr val="bg1"/>
          </a:solidFill>
        </p:spPr>
        <p:txBody>
          <a:bodyPr wrap="none" rtlCol="0">
            <a:spAutoFit/>
          </a:bodyPr>
          <a:lstStyle/>
          <a:p>
            <a:r>
              <a:rPr lang="en-US" sz="1600" baseline="30000" dirty="0" smtClean="0"/>
              <a:t>3</a:t>
            </a:r>
            <a:r>
              <a:rPr lang="en-US" sz="1600" dirty="0" smtClean="0"/>
              <a:t>F</a:t>
            </a:r>
            <a:endParaRPr lang="en-US" sz="1600" baseline="-25000" dirty="0"/>
          </a:p>
        </p:txBody>
      </p:sp>
      <p:sp>
        <p:nvSpPr>
          <p:cNvPr id="52" name="ZoneTexte 51"/>
          <p:cNvSpPr txBox="1"/>
          <p:nvPr/>
        </p:nvSpPr>
        <p:spPr>
          <a:xfrm>
            <a:off x="3060906" y="2179460"/>
            <a:ext cx="504114" cy="307777"/>
          </a:xfrm>
          <a:prstGeom prst="rect">
            <a:avLst/>
          </a:prstGeom>
          <a:solidFill>
            <a:schemeClr val="bg1"/>
          </a:solidFill>
        </p:spPr>
        <p:txBody>
          <a:bodyPr wrap="none" rtlCol="0">
            <a:spAutoFit/>
          </a:bodyPr>
          <a:lstStyle/>
          <a:p>
            <a:r>
              <a:rPr lang="en-US" sz="1400" baseline="30000" dirty="0" smtClean="0"/>
              <a:t>3</a:t>
            </a:r>
            <a:r>
              <a:rPr lang="en-US" sz="1400" dirty="0" smtClean="0"/>
              <a:t>A</a:t>
            </a:r>
            <a:r>
              <a:rPr lang="en-US" sz="1400" baseline="-25000" dirty="0"/>
              <a:t>2</a:t>
            </a:r>
            <a:r>
              <a:rPr lang="en-US" sz="1400" baseline="-25000" dirty="0" smtClean="0"/>
              <a:t>g</a:t>
            </a:r>
            <a:endParaRPr lang="en-US" sz="1400" baseline="-25000" dirty="0"/>
          </a:p>
        </p:txBody>
      </p:sp>
      <p:sp>
        <p:nvSpPr>
          <p:cNvPr id="13" name="Ellipse 12"/>
          <p:cNvSpPr/>
          <p:nvPr/>
        </p:nvSpPr>
        <p:spPr>
          <a:xfrm>
            <a:off x="3259119" y="3628657"/>
            <a:ext cx="151312" cy="90717"/>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ZoneTexte 53"/>
          <p:cNvSpPr txBox="1"/>
          <p:nvPr/>
        </p:nvSpPr>
        <p:spPr>
          <a:xfrm>
            <a:off x="3223950" y="3455328"/>
            <a:ext cx="494033" cy="307777"/>
          </a:xfrm>
          <a:prstGeom prst="rect">
            <a:avLst/>
          </a:prstGeom>
          <a:noFill/>
        </p:spPr>
        <p:txBody>
          <a:bodyPr wrap="none" rtlCol="0">
            <a:spAutoFit/>
          </a:bodyPr>
          <a:lstStyle/>
          <a:p>
            <a:r>
              <a:rPr lang="en-US" sz="1400" baseline="30000" dirty="0" smtClean="0"/>
              <a:t>3</a:t>
            </a:r>
            <a:r>
              <a:rPr lang="en-US" sz="1400" dirty="0" smtClean="0"/>
              <a:t>T</a:t>
            </a:r>
            <a:r>
              <a:rPr lang="en-US" sz="1400" baseline="-25000" dirty="0"/>
              <a:t>2</a:t>
            </a:r>
            <a:r>
              <a:rPr lang="en-US" sz="1400" baseline="-25000" dirty="0" smtClean="0"/>
              <a:t>g</a:t>
            </a:r>
            <a:endParaRPr lang="en-US" sz="1400" baseline="-25000" dirty="0"/>
          </a:p>
        </p:txBody>
      </p:sp>
    </p:spTree>
    <p:extLst>
      <p:ext uri="{BB962C8B-B14F-4D97-AF65-F5344CB8AC3E}">
        <p14:creationId xmlns:p14="http://schemas.microsoft.com/office/powerpoint/2010/main" val="241215014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4226"/>
            <a:ext cx="8229600" cy="1143000"/>
          </a:xfrm>
        </p:spPr>
        <p:txBody>
          <a:bodyPr tIns="36000" bIns="36000">
            <a:normAutofit/>
          </a:bodyPr>
          <a:lstStyle/>
          <a:p>
            <a:r>
              <a:rPr lang="en-US" sz="2400" b="1" i="1" dirty="0" smtClean="0">
                <a:solidFill>
                  <a:srgbClr val="0000FF"/>
                </a:solidFill>
                <a:latin typeface="Arial"/>
                <a:cs typeface="Arial"/>
              </a:rPr>
              <a:t>Crystal field : energy diagram</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391651" y="704209"/>
            <a:ext cx="8229600" cy="4525963"/>
          </a:xfrm>
        </p:spPr>
        <p:txBody>
          <a:bodyPr>
            <a:normAutofit/>
          </a:bodyPr>
          <a:lstStyle/>
          <a:p>
            <a:pPr>
              <a:buFont typeface="Wingdings" charset="2"/>
              <a:buChar char="Ø"/>
            </a:pPr>
            <a:r>
              <a:rPr lang="en-US" sz="1600" dirty="0" smtClean="0">
                <a:latin typeface="Arial"/>
                <a:cs typeface="Arial"/>
              </a:rPr>
              <a:t>Plot of the </a:t>
            </a:r>
            <a:r>
              <a:rPr lang="en-US" sz="1600" b="1" dirty="0" smtClean="0">
                <a:latin typeface="Arial"/>
                <a:cs typeface="Arial"/>
              </a:rPr>
              <a:t>energy</a:t>
            </a:r>
            <a:r>
              <a:rPr lang="en-US" sz="1600" dirty="0" smtClean="0">
                <a:latin typeface="Arial"/>
                <a:cs typeface="Arial"/>
              </a:rPr>
              <a:t> of spectroscopic terms</a:t>
            </a:r>
          </a:p>
          <a:p>
            <a:pPr marL="0" indent="0">
              <a:buNone/>
            </a:pPr>
            <a:r>
              <a:rPr lang="en-US" sz="1600" dirty="0" smtClean="0">
                <a:latin typeface="Arial"/>
                <a:cs typeface="Arial"/>
              </a:rPr>
              <a:t>as function of </a:t>
            </a:r>
            <a:r>
              <a:rPr lang="en-US" sz="1600" b="1" dirty="0" smtClean="0">
                <a:latin typeface="Arial"/>
                <a:cs typeface="Arial"/>
              </a:rPr>
              <a:t>crystal field parameter (10Dq,Ds,</a:t>
            </a:r>
            <a:r>
              <a:rPr lang="is-IS" sz="1600" b="1" dirty="0" smtClean="0">
                <a:latin typeface="Arial"/>
                <a:cs typeface="Arial"/>
              </a:rPr>
              <a:t>…) </a:t>
            </a:r>
            <a:r>
              <a:rPr lang="en-US" sz="1600" dirty="0" smtClean="0">
                <a:latin typeface="Arial"/>
                <a:cs typeface="Arial"/>
              </a:rPr>
              <a:t>(and B </a:t>
            </a:r>
            <a:r>
              <a:rPr lang="en-US" sz="1600" dirty="0" err="1" smtClean="0">
                <a:latin typeface="Arial"/>
                <a:cs typeface="Arial"/>
              </a:rPr>
              <a:t>Racah</a:t>
            </a:r>
            <a:r>
              <a:rPr lang="en-US" sz="1600" dirty="0" smtClean="0">
                <a:latin typeface="Arial"/>
                <a:cs typeface="Arial"/>
              </a:rPr>
              <a:t> parameter (*))</a:t>
            </a:r>
          </a:p>
          <a:p>
            <a:pPr marL="0" indent="0">
              <a:buNone/>
            </a:pPr>
            <a:endParaRPr lang="en-US" sz="1600" dirty="0" smtClean="0">
              <a:latin typeface="Arial"/>
              <a:cs typeface="Arial"/>
            </a:endParaRPr>
          </a:p>
          <a:p>
            <a:pPr>
              <a:buFont typeface="Wingdings" charset="2"/>
              <a:buChar char="Ø"/>
            </a:pPr>
            <a:r>
              <a:rPr lang="en-US" sz="1600" b="1" dirty="0" smtClean="0">
                <a:solidFill>
                  <a:srgbClr val="0000FF"/>
                </a:solidFill>
                <a:latin typeface="Arial"/>
                <a:cs typeface="Arial"/>
              </a:rPr>
              <a:t>Tanabe-Sugano diagram (19</a:t>
            </a:r>
            <a:r>
              <a:rPr lang="is-IS" sz="1600" b="1" dirty="0" smtClean="0">
                <a:solidFill>
                  <a:srgbClr val="0000FF"/>
                </a:solidFill>
                <a:latin typeface="Arial"/>
                <a:cs typeface="Arial"/>
              </a:rPr>
              <a:t>54)			   König&amp;Kremer (≈1970) </a:t>
            </a:r>
          </a:p>
          <a:p>
            <a:pPr marL="0" indent="0">
              <a:buNone/>
            </a:pPr>
            <a:r>
              <a:rPr lang="is-IS" sz="1600" dirty="0" smtClean="0">
                <a:solidFill>
                  <a:srgbClr val="0000FF"/>
                </a:solidFill>
                <a:latin typeface="Arial"/>
                <a:cs typeface="Arial"/>
              </a:rPr>
              <a:t>            O</a:t>
            </a:r>
            <a:r>
              <a:rPr lang="is-IS" sz="1600" baseline="-25000" dirty="0" smtClean="0">
                <a:solidFill>
                  <a:srgbClr val="0000FF"/>
                </a:solidFill>
                <a:latin typeface="Arial"/>
                <a:cs typeface="Arial"/>
              </a:rPr>
              <a:t>h</a:t>
            </a:r>
            <a:r>
              <a:rPr lang="is-IS" sz="1600" dirty="0" smtClean="0">
                <a:solidFill>
                  <a:srgbClr val="0000FF"/>
                </a:solidFill>
                <a:latin typeface="Arial"/>
                <a:cs typeface="Arial"/>
              </a:rPr>
              <a:t>(T</a:t>
            </a:r>
            <a:r>
              <a:rPr lang="is-IS" sz="1600" baseline="-25000" dirty="0" smtClean="0">
                <a:solidFill>
                  <a:srgbClr val="0000FF"/>
                </a:solidFill>
                <a:latin typeface="Arial"/>
                <a:cs typeface="Arial"/>
              </a:rPr>
              <a:t>d</a:t>
            </a:r>
            <a:r>
              <a:rPr lang="is-IS" sz="1600" dirty="0" smtClean="0">
                <a:solidFill>
                  <a:srgbClr val="0000FF"/>
                </a:solidFill>
                <a:latin typeface="Arial"/>
                <a:cs typeface="Arial"/>
              </a:rPr>
              <a:t>) , no spin-orbit						Low symmetries+spin-orbit</a:t>
            </a:r>
          </a:p>
          <a:p>
            <a:pPr marL="0" indent="0">
              <a:buNone/>
            </a:pPr>
            <a:endParaRPr lang="is-IS" sz="1600" dirty="0">
              <a:solidFill>
                <a:schemeClr val="tx2">
                  <a:lumMod val="40000"/>
                  <a:lumOff val="60000"/>
                </a:schemeClr>
              </a:solidFill>
              <a:latin typeface="Arial"/>
              <a:cs typeface="Arial"/>
            </a:endParaRPr>
          </a:p>
          <a:p>
            <a:pPr marL="0" indent="0">
              <a:buNone/>
            </a:pPr>
            <a:endParaRPr lang="is-IS" sz="1600" dirty="0" smtClean="0">
              <a:solidFill>
                <a:srgbClr val="0000FF"/>
              </a:solidFill>
              <a:latin typeface="Arial"/>
              <a:cs typeface="Arial"/>
            </a:endParaRPr>
          </a:p>
          <a:p>
            <a:pPr marL="0" indent="0">
              <a:buNone/>
            </a:pPr>
            <a:endParaRPr lang="en-US" sz="1600" dirty="0" smtClean="0">
              <a:solidFill>
                <a:schemeClr val="tx2">
                  <a:lumMod val="40000"/>
                  <a:lumOff val="60000"/>
                </a:schemeClr>
              </a:solidFill>
              <a:latin typeface="Arial"/>
              <a:cs typeface="Arial"/>
            </a:endParaRP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43</a:t>
            </a:fld>
            <a:endParaRPr lang="fr-FR"/>
          </a:p>
        </p:txBody>
      </p:sp>
      <p:pic>
        <p:nvPicPr>
          <p:cNvPr id="5" name="Image 4" descr="($^2S+1_Gamma$_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9124" y="715818"/>
            <a:ext cx="1751707" cy="252000"/>
          </a:xfrm>
          <a:prstGeom prst="rect">
            <a:avLst/>
          </a:prstGeom>
        </p:spPr>
      </p:pic>
      <p:sp>
        <p:nvSpPr>
          <p:cNvPr id="15" name="ZoneTexte 14"/>
          <p:cNvSpPr txBox="1"/>
          <p:nvPr/>
        </p:nvSpPr>
        <p:spPr>
          <a:xfrm>
            <a:off x="4826000" y="1536631"/>
            <a:ext cx="368047" cy="369332"/>
          </a:xfrm>
          <a:prstGeom prst="rect">
            <a:avLst/>
          </a:prstGeom>
          <a:noFill/>
        </p:spPr>
        <p:txBody>
          <a:bodyPr wrap="none" rtlCol="0">
            <a:spAutoFit/>
          </a:bodyPr>
          <a:lstStyle/>
          <a:p>
            <a:pPr marL="285750" indent="-285750">
              <a:buFont typeface="Wingdings" charset="2"/>
              <a:buChar char="Ø"/>
            </a:pPr>
            <a:r>
              <a:rPr lang="fr-FR" dirty="0" smtClean="0">
                <a:solidFill>
                  <a:srgbClr val="0000FF"/>
                </a:solidFill>
              </a:rPr>
              <a:t> </a:t>
            </a:r>
            <a:endParaRPr lang="fr-FR" dirty="0">
              <a:solidFill>
                <a:srgbClr val="0000FF"/>
              </a:solidFill>
            </a:endParaRPr>
          </a:p>
        </p:txBody>
      </p:sp>
      <p:sp>
        <p:nvSpPr>
          <p:cNvPr id="8" name="ZoneTexte 7"/>
          <p:cNvSpPr txBox="1"/>
          <p:nvPr/>
        </p:nvSpPr>
        <p:spPr>
          <a:xfrm>
            <a:off x="1026290" y="2772033"/>
            <a:ext cx="7336864" cy="830997"/>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400" dirty="0"/>
              <a:t>Tutorial </a:t>
            </a:r>
            <a:r>
              <a:rPr lang="en-US" sz="2400" dirty="0" smtClean="0"/>
              <a:t>Monday afternoon : </a:t>
            </a:r>
          </a:p>
          <a:p>
            <a:r>
              <a:rPr lang="en-US" sz="2400" dirty="0" smtClean="0"/>
              <a:t>02_Energy_Level_Diagram_Tanabe</a:t>
            </a:r>
            <a:r>
              <a:rPr lang="en-US" sz="2400" dirty="0"/>
              <a:t>-Sugano.Quanty </a:t>
            </a:r>
          </a:p>
        </p:txBody>
      </p:sp>
      <p:sp>
        <p:nvSpPr>
          <p:cNvPr id="13" name="Flèche vers la droite 12"/>
          <p:cNvSpPr/>
          <p:nvPr/>
        </p:nvSpPr>
        <p:spPr>
          <a:xfrm>
            <a:off x="391651" y="2973388"/>
            <a:ext cx="416588" cy="477259"/>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6" name="Image 15" descr="EnergyLevelDiagram_d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533" y="2772033"/>
            <a:ext cx="2863209" cy="3705325"/>
          </a:xfrm>
          <a:prstGeom prst="rect">
            <a:avLst/>
          </a:prstGeom>
        </p:spPr>
      </p:pic>
      <p:pic>
        <p:nvPicPr>
          <p:cNvPr id="17" name="Image 16" descr="EnergyLevelDiagram_d6.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6786" y="2769363"/>
            <a:ext cx="2865271" cy="3707995"/>
          </a:xfrm>
          <a:prstGeom prst="rect">
            <a:avLst/>
          </a:prstGeom>
        </p:spPr>
      </p:pic>
    </p:spTree>
    <p:extLst>
      <p:ext uri="{BB962C8B-B14F-4D97-AF65-F5344CB8AC3E}">
        <p14:creationId xmlns:p14="http://schemas.microsoft.com/office/powerpoint/2010/main" val="39527532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62188"/>
            <a:ext cx="8229600" cy="1143000"/>
          </a:xfrm>
        </p:spPr>
        <p:txBody>
          <a:bodyPr tIns="36000" bIns="36000">
            <a:normAutofit/>
          </a:bodyPr>
          <a:lstStyle/>
          <a:p>
            <a:r>
              <a:rPr lang="en-US" sz="2400" b="1" i="1" dirty="0" smtClean="0">
                <a:solidFill>
                  <a:srgbClr val="0000FF"/>
                </a:solidFill>
                <a:latin typeface="Arial"/>
                <a:cs typeface="Arial"/>
              </a:rPr>
              <a:t>Crystal field : multi-electron and orbitals</a:t>
            </a:r>
            <a:endParaRPr lang="en-US" sz="2400" b="1" i="1" dirty="0">
              <a:solidFill>
                <a:srgbClr val="0000FF"/>
              </a:solidFill>
              <a:latin typeface="Arial"/>
              <a:cs typeface="Arial"/>
            </a:endParaRP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44</a:t>
            </a:fld>
            <a:endParaRPr lang="fr-FR"/>
          </a:p>
        </p:txBody>
      </p:sp>
      <p:sp>
        <p:nvSpPr>
          <p:cNvPr id="8" name="Text Box 3"/>
          <p:cNvSpPr txBox="1">
            <a:spLocks noChangeArrowheads="1"/>
          </p:cNvSpPr>
          <p:nvPr/>
        </p:nvSpPr>
        <p:spPr bwMode="auto">
          <a:xfrm>
            <a:off x="481781" y="816795"/>
            <a:ext cx="396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smtClean="0">
                <a:solidFill>
                  <a:srgbClr val="000000"/>
                </a:solidFill>
                <a:latin typeface="Arial"/>
                <a:cs typeface="Arial"/>
              </a:rPr>
              <a:t>Multi-electron ions</a:t>
            </a:r>
          </a:p>
          <a:p>
            <a:endParaRPr lang="en-US" sz="1600" dirty="0" smtClean="0">
              <a:solidFill>
                <a:srgbClr val="000000"/>
              </a:solidFill>
              <a:latin typeface="Arial"/>
              <a:cs typeface="Arial"/>
            </a:endParaRPr>
          </a:p>
          <a:p>
            <a:endParaRPr lang="en-US" sz="1600" dirty="0">
              <a:solidFill>
                <a:srgbClr val="000000"/>
              </a:solidFill>
              <a:latin typeface="Arial"/>
              <a:cs typeface="Arial"/>
            </a:endParaRPr>
          </a:p>
        </p:txBody>
      </p:sp>
      <p:sp>
        <p:nvSpPr>
          <p:cNvPr id="9" name="Text Box 3"/>
          <p:cNvSpPr txBox="1">
            <a:spLocks noChangeArrowheads="1"/>
          </p:cNvSpPr>
          <p:nvPr/>
        </p:nvSpPr>
        <p:spPr bwMode="auto">
          <a:xfrm>
            <a:off x="4816152" y="819151"/>
            <a:ext cx="3960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1600" dirty="0" smtClean="0">
                <a:solidFill>
                  <a:srgbClr val="000000"/>
                </a:solidFill>
                <a:latin typeface="Arial"/>
                <a:cs typeface="Arial"/>
              </a:rPr>
              <a:t>One electron/orbitals</a:t>
            </a:r>
          </a:p>
          <a:p>
            <a:pPr algn="ctr"/>
            <a:endParaRPr lang="en-US" sz="1600" dirty="0" smtClean="0">
              <a:solidFill>
                <a:srgbClr val="000000"/>
              </a:solidFill>
              <a:latin typeface="Arial"/>
              <a:cs typeface="Arial"/>
            </a:endParaRPr>
          </a:p>
          <a:p>
            <a:endParaRPr lang="en-US" sz="1600" b="1" dirty="0">
              <a:solidFill>
                <a:srgbClr val="000000"/>
              </a:solidFill>
              <a:latin typeface="Arial"/>
              <a:cs typeface="Arial"/>
            </a:endParaRPr>
          </a:p>
        </p:txBody>
      </p:sp>
      <p:cxnSp>
        <p:nvCxnSpPr>
          <p:cNvPr id="10" name="Connecteur droit 9"/>
          <p:cNvCxnSpPr>
            <a:stCxn id="2" idx="2"/>
          </p:cNvCxnSpPr>
          <p:nvPr/>
        </p:nvCxnSpPr>
        <p:spPr>
          <a:xfrm>
            <a:off x="4572000" y="880814"/>
            <a:ext cx="0" cy="51479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Connecteur droit 12"/>
          <p:cNvCxnSpPr/>
          <p:nvPr/>
        </p:nvCxnSpPr>
        <p:spPr>
          <a:xfrm>
            <a:off x="1425677" y="1220839"/>
            <a:ext cx="1958258" cy="8193"/>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Connecteur droit 13"/>
          <p:cNvCxnSpPr/>
          <p:nvPr/>
        </p:nvCxnSpPr>
        <p:spPr>
          <a:xfrm>
            <a:off x="5879690" y="1209368"/>
            <a:ext cx="1958258" cy="8193"/>
          </a:xfrm>
          <a:prstGeom prst="line">
            <a:avLst/>
          </a:prstGeom>
        </p:spPr>
        <p:style>
          <a:lnRef idx="2">
            <a:schemeClr val="accent1"/>
          </a:lnRef>
          <a:fillRef idx="0">
            <a:schemeClr val="accent1"/>
          </a:fillRef>
          <a:effectRef idx="1">
            <a:schemeClr val="accent1"/>
          </a:effectRef>
          <a:fontRef idx="minor">
            <a:schemeClr val="tx1"/>
          </a:fontRef>
        </p:style>
      </p:cxnSp>
      <p:sp>
        <p:nvSpPr>
          <p:cNvPr id="3" name="ZoneTexte 2"/>
          <p:cNvSpPr txBox="1"/>
          <p:nvPr/>
        </p:nvSpPr>
        <p:spPr>
          <a:xfrm>
            <a:off x="481785" y="1396209"/>
            <a:ext cx="3959996" cy="4812148"/>
          </a:xfrm>
          <a:prstGeom prst="rect">
            <a:avLst/>
          </a:prstGeom>
          <a:noFill/>
        </p:spPr>
        <p:txBody>
          <a:bodyPr wrap="square" rtlCol="0">
            <a:noAutofit/>
          </a:bodyPr>
          <a:lstStyle/>
          <a:p>
            <a:pPr marL="285750" indent="-285750">
              <a:buFont typeface="Arial"/>
              <a:buChar char="•"/>
            </a:pPr>
            <a:r>
              <a:rPr lang="en-US" sz="1600" b="1" dirty="0" smtClean="0">
                <a:latin typeface="Arial"/>
                <a:cs typeface="Arial"/>
              </a:rPr>
              <a:t>Spectroscopic terms :</a:t>
            </a:r>
          </a:p>
          <a:p>
            <a:endParaRPr lang="en-US" sz="1600" b="1" dirty="0" smtClean="0">
              <a:latin typeface="Arial"/>
              <a:cs typeface="Arial"/>
            </a:endParaRPr>
          </a:p>
          <a:p>
            <a:r>
              <a:rPr lang="en-US" sz="1600" dirty="0" smtClean="0">
                <a:latin typeface="Arial"/>
                <a:cs typeface="Arial"/>
              </a:rPr>
              <a:t>Term written with </a:t>
            </a:r>
            <a:r>
              <a:rPr lang="en-US" sz="1600" dirty="0" smtClean="0">
                <a:solidFill>
                  <a:srgbClr val="FF0000"/>
                </a:solidFill>
                <a:latin typeface="Arial"/>
                <a:cs typeface="Arial"/>
              </a:rPr>
              <a:t>capital letter </a:t>
            </a:r>
            <a:r>
              <a:rPr lang="en-US" sz="1600" dirty="0" smtClean="0">
                <a:latin typeface="Arial"/>
                <a:cs typeface="Arial"/>
              </a:rPr>
              <a:t>in </a:t>
            </a:r>
            <a:r>
              <a:rPr lang="en-US" sz="1600" dirty="0" err="1" smtClean="0">
                <a:latin typeface="Arial"/>
                <a:cs typeface="Arial"/>
              </a:rPr>
              <a:t>Müliken</a:t>
            </a:r>
            <a:r>
              <a:rPr lang="en-US" sz="1600" dirty="0" smtClean="0">
                <a:latin typeface="Arial"/>
                <a:cs typeface="Arial"/>
              </a:rPr>
              <a:t> notation. </a:t>
            </a:r>
            <a:r>
              <a:rPr lang="en-US" sz="1600" i="1" dirty="0" smtClean="0">
                <a:latin typeface="Arial"/>
                <a:cs typeface="Arial"/>
              </a:rPr>
              <a:t>Ex </a:t>
            </a:r>
            <a:r>
              <a:rPr lang="en-US" sz="1600" dirty="0" smtClean="0">
                <a:latin typeface="Arial"/>
                <a:cs typeface="Arial"/>
              </a:rPr>
              <a:t>:</a:t>
            </a:r>
          </a:p>
          <a:p>
            <a:pPr>
              <a:spcBef>
                <a:spcPts val="600"/>
              </a:spcBef>
            </a:pPr>
            <a:r>
              <a:rPr lang="en-US" sz="1600" dirty="0" smtClean="0">
                <a:latin typeface="Arial"/>
                <a:cs typeface="Arial"/>
              </a:rPr>
              <a:t> or </a:t>
            </a:r>
            <a:r>
              <a:rPr lang="en-US" sz="1600" dirty="0" err="1" smtClean="0">
                <a:latin typeface="Arial"/>
                <a:cs typeface="Arial"/>
              </a:rPr>
              <a:t>Koster</a:t>
            </a:r>
            <a:r>
              <a:rPr lang="en-US" sz="1600" dirty="0" smtClean="0">
                <a:latin typeface="Arial"/>
                <a:cs typeface="Arial"/>
              </a:rPr>
              <a:t> notation : </a:t>
            </a:r>
          </a:p>
          <a:p>
            <a:endParaRPr lang="en-US" sz="1600" dirty="0" smtClean="0">
              <a:latin typeface="Arial"/>
              <a:cs typeface="Arial"/>
            </a:endParaRPr>
          </a:p>
          <a:p>
            <a:endParaRPr lang="en-US" sz="1600" b="1" dirty="0" smtClean="0">
              <a:latin typeface="Arial"/>
              <a:cs typeface="Arial"/>
            </a:endParaRPr>
          </a:p>
          <a:p>
            <a:pPr marL="285750" indent="-285750">
              <a:buFont typeface="Arial"/>
              <a:buChar char="•"/>
            </a:pPr>
            <a:r>
              <a:rPr lang="en-US" sz="1600" b="1" dirty="0" smtClean="0">
                <a:latin typeface="Arial"/>
                <a:cs typeface="Arial"/>
              </a:rPr>
              <a:t>Electron density / orbitals</a:t>
            </a:r>
            <a:endParaRPr lang="en-US" sz="1600" b="1" dirty="0">
              <a:latin typeface="Arial"/>
              <a:cs typeface="Arial"/>
            </a:endParaRPr>
          </a:p>
          <a:p>
            <a:r>
              <a:rPr lang="en-US" sz="1600" dirty="0">
                <a:latin typeface="Arial"/>
                <a:cs typeface="Arial"/>
              </a:rPr>
              <a:t> </a:t>
            </a:r>
            <a:r>
              <a:rPr lang="en-US" sz="1600" i="1" dirty="0" smtClean="0">
                <a:latin typeface="Arial"/>
                <a:cs typeface="Arial"/>
              </a:rPr>
              <a:t>ex :</a:t>
            </a:r>
            <a:endParaRPr lang="en-US" sz="1600" i="1" dirty="0">
              <a:latin typeface="Arial"/>
              <a:cs typeface="Arial"/>
            </a:endParaRPr>
          </a:p>
          <a:p>
            <a:endParaRPr lang="en-US" sz="1600" b="1" dirty="0" smtClean="0">
              <a:latin typeface="Arial"/>
              <a:cs typeface="Arial"/>
            </a:endParaRPr>
          </a:p>
          <a:p>
            <a:endParaRPr lang="en-US" sz="1600" b="1" dirty="0" smtClean="0">
              <a:latin typeface="Arial"/>
              <a:cs typeface="Arial"/>
            </a:endParaRPr>
          </a:p>
          <a:p>
            <a:endParaRPr lang="en-US" sz="1600" b="1" dirty="0">
              <a:latin typeface="Arial"/>
              <a:cs typeface="Arial"/>
            </a:endParaRPr>
          </a:p>
          <a:p>
            <a:pPr marL="285750" indent="-285750">
              <a:buFont typeface="Arial"/>
              <a:buChar char="•"/>
            </a:pPr>
            <a:r>
              <a:rPr lang="en-US" sz="1600" b="1" dirty="0" smtClean="0">
                <a:latin typeface="Arial"/>
                <a:cs typeface="Arial"/>
              </a:rPr>
              <a:t>L,S,J,M</a:t>
            </a:r>
            <a:r>
              <a:rPr lang="en-US" sz="1600" b="1" baseline="-25000" dirty="0" smtClean="0">
                <a:latin typeface="Arial"/>
                <a:cs typeface="Arial"/>
              </a:rPr>
              <a:t>L</a:t>
            </a:r>
            <a:r>
              <a:rPr lang="en-US" sz="1600" b="1" dirty="0" smtClean="0">
                <a:latin typeface="Arial"/>
                <a:cs typeface="Arial"/>
              </a:rPr>
              <a:t>,M</a:t>
            </a:r>
            <a:r>
              <a:rPr lang="en-US" sz="1600" b="1" baseline="-25000" dirty="0" smtClean="0">
                <a:latin typeface="Arial"/>
                <a:cs typeface="Arial"/>
              </a:rPr>
              <a:t>S</a:t>
            </a:r>
            <a:r>
              <a:rPr lang="en-US" sz="1600" b="1" dirty="0" smtClean="0">
                <a:latin typeface="Arial"/>
                <a:cs typeface="Arial"/>
              </a:rPr>
              <a:t>,M</a:t>
            </a:r>
            <a:r>
              <a:rPr lang="en-US" sz="1600" b="1" baseline="-25000" dirty="0" smtClean="0">
                <a:latin typeface="Arial"/>
                <a:cs typeface="Arial"/>
              </a:rPr>
              <a:t>J</a:t>
            </a:r>
            <a:r>
              <a:rPr lang="en-US" sz="1600" b="1" dirty="0" smtClean="0">
                <a:latin typeface="Arial"/>
                <a:cs typeface="Arial"/>
              </a:rPr>
              <a:t> not « good » quantum numbers. </a:t>
            </a:r>
          </a:p>
          <a:p>
            <a:r>
              <a:rPr lang="en-US" sz="1600" dirty="0" smtClean="0">
                <a:latin typeface="Arial"/>
                <a:cs typeface="Arial"/>
              </a:rPr>
              <a:t>	 Expectation values</a:t>
            </a:r>
            <a:r>
              <a:rPr lang="en-US" sz="1600" b="1" dirty="0" smtClean="0">
                <a:latin typeface="Arial"/>
                <a:cs typeface="Arial"/>
              </a:rPr>
              <a:t>:</a:t>
            </a:r>
          </a:p>
          <a:p>
            <a:endParaRPr lang="en-US" sz="1600" b="1" dirty="0" smtClean="0">
              <a:latin typeface="Arial"/>
              <a:cs typeface="Arial"/>
            </a:endParaRPr>
          </a:p>
          <a:p>
            <a:r>
              <a:rPr lang="en-US" sz="1600" baseline="-25000" dirty="0">
                <a:latin typeface="Arial"/>
                <a:cs typeface="Arial"/>
              </a:rPr>
              <a:t>	</a:t>
            </a:r>
            <a:endParaRPr lang="en-US" sz="1600" baseline="-25000" dirty="0" smtClean="0">
              <a:latin typeface="Arial"/>
              <a:cs typeface="Arial"/>
            </a:endParaRPr>
          </a:p>
          <a:p>
            <a:r>
              <a:rPr lang="en-US" sz="1600" dirty="0" smtClean="0">
                <a:latin typeface="Arial"/>
                <a:cs typeface="Arial"/>
              </a:rPr>
              <a:t>	</a:t>
            </a:r>
          </a:p>
          <a:p>
            <a:endParaRPr lang="en-US" sz="1600" dirty="0">
              <a:latin typeface="Arial"/>
              <a:cs typeface="Arial"/>
            </a:endParaRPr>
          </a:p>
          <a:p>
            <a:endParaRPr lang="en-US" sz="1600" dirty="0">
              <a:latin typeface="Arial"/>
              <a:cs typeface="Arial"/>
            </a:endParaRPr>
          </a:p>
        </p:txBody>
      </p:sp>
      <p:pic>
        <p:nvPicPr>
          <p:cNvPr id="5" name="Image 4" descr="Gamma_i_in_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9294" y="1474250"/>
            <a:ext cx="944994" cy="287998"/>
          </a:xfrm>
          <a:prstGeom prst="rect">
            <a:avLst/>
          </a:prstGeom>
        </p:spPr>
      </p:pic>
      <p:sp>
        <p:nvSpPr>
          <p:cNvPr id="26" name="ZoneTexte 25"/>
          <p:cNvSpPr txBox="1"/>
          <p:nvPr/>
        </p:nvSpPr>
        <p:spPr>
          <a:xfrm>
            <a:off x="4816154" y="1393188"/>
            <a:ext cx="3959996" cy="2502272"/>
          </a:xfrm>
          <a:prstGeom prst="rect">
            <a:avLst/>
          </a:prstGeom>
          <a:noFill/>
        </p:spPr>
        <p:txBody>
          <a:bodyPr wrap="square" rtlCol="0">
            <a:noAutofit/>
          </a:bodyPr>
          <a:lstStyle/>
          <a:p>
            <a:pPr marL="285750" indent="-285750">
              <a:buFont typeface="Arial"/>
              <a:buChar char="•"/>
            </a:pPr>
            <a:r>
              <a:rPr lang="en-US" sz="1600" b="1" dirty="0" smtClean="0">
                <a:latin typeface="Arial"/>
                <a:cs typeface="Arial"/>
              </a:rPr>
              <a:t>Orbitals : </a:t>
            </a:r>
          </a:p>
          <a:p>
            <a:endParaRPr lang="en-US" sz="1600" b="1" dirty="0" smtClean="0">
              <a:solidFill>
                <a:srgbClr val="FF0000"/>
              </a:solidFill>
              <a:latin typeface="Arial"/>
              <a:cs typeface="Arial"/>
            </a:endParaRPr>
          </a:p>
          <a:p>
            <a:r>
              <a:rPr lang="en-US" sz="1600" dirty="0" smtClean="0">
                <a:solidFill>
                  <a:srgbClr val="FF0000"/>
                </a:solidFill>
                <a:latin typeface="Arial"/>
                <a:cs typeface="Arial"/>
              </a:rPr>
              <a:t>Small letter</a:t>
            </a:r>
          </a:p>
          <a:p>
            <a:r>
              <a:rPr lang="en-US" sz="1600" dirty="0" smtClean="0">
                <a:latin typeface="Arial"/>
                <a:cs typeface="Arial"/>
              </a:rPr>
              <a:t>  </a:t>
            </a:r>
            <a:r>
              <a:rPr lang="en-US" sz="1600" i="1" dirty="0" smtClean="0">
                <a:latin typeface="Arial"/>
                <a:cs typeface="Arial"/>
              </a:rPr>
              <a:t>ex: </a:t>
            </a:r>
          </a:p>
          <a:p>
            <a:endParaRPr lang="en-US" sz="1600" i="1" dirty="0">
              <a:latin typeface="Arial"/>
              <a:cs typeface="Arial"/>
            </a:endParaRPr>
          </a:p>
          <a:p>
            <a:endParaRPr lang="en-US" sz="1600" i="1" dirty="0" smtClean="0">
              <a:latin typeface="Arial"/>
              <a:cs typeface="Arial"/>
            </a:endParaRPr>
          </a:p>
          <a:p>
            <a:endParaRPr lang="en-US" sz="1600" dirty="0" smtClean="0">
              <a:latin typeface="Arial"/>
              <a:cs typeface="Arial"/>
            </a:endParaRPr>
          </a:p>
          <a:p>
            <a:endParaRPr lang="en-US" sz="1600" baseline="-25000" dirty="0" smtClean="0">
              <a:latin typeface="Arial"/>
              <a:cs typeface="Arial"/>
            </a:endParaRPr>
          </a:p>
          <a:p>
            <a:endParaRPr lang="en-US" sz="1600" dirty="0">
              <a:latin typeface="Arial"/>
              <a:cs typeface="Arial"/>
            </a:endParaRPr>
          </a:p>
        </p:txBody>
      </p:sp>
      <p:pic>
        <p:nvPicPr>
          <p:cNvPr id="11" name="Image 10" descr="gamma_i_in_G.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7630" y="1393188"/>
            <a:ext cx="863397" cy="287799"/>
          </a:xfrm>
          <a:prstGeom prst="rect">
            <a:avLst/>
          </a:prstGeom>
        </p:spPr>
      </p:pic>
      <p:pic>
        <p:nvPicPr>
          <p:cNvPr id="12" name="Image 11" descr="A_1g_,_T_2.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9093" y="2183185"/>
            <a:ext cx="838357" cy="289899"/>
          </a:xfrm>
          <a:prstGeom prst="rect">
            <a:avLst/>
          </a:prstGeom>
        </p:spPr>
      </p:pic>
      <p:pic>
        <p:nvPicPr>
          <p:cNvPr id="16" name="Image 15" descr="a_1g_,_e_2.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9690" y="2218460"/>
            <a:ext cx="759990" cy="215997"/>
          </a:xfrm>
          <a:prstGeom prst="rect">
            <a:avLst/>
          </a:prstGeom>
        </p:spPr>
      </p:pic>
      <p:pic>
        <p:nvPicPr>
          <p:cNvPr id="18" name="Image 17" descr="Gamma_i.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70601" y="2484843"/>
            <a:ext cx="249699" cy="249699"/>
          </a:xfrm>
          <a:prstGeom prst="rect">
            <a:avLst/>
          </a:prstGeom>
        </p:spPr>
      </p:pic>
      <p:pic>
        <p:nvPicPr>
          <p:cNvPr id="19" name="Image 18" descr="e_g^5.8_t_2g^1.2.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2504" y="3579845"/>
            <a:ext cx="886690" cy="395998"/>
          </a:xfrm>
          <a:prstGeom prst="rect">
            <a:avLst/>
          </a:prstGeom>
        </p:spPr>
      </p:pic>
      <p:pic>
        <p:nvPicPr>
          <p:cNvPr id="22" name="Image 21" descr="$_langle_Gamma_i.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6422" y="5267685"/>
            <a:ext cx="2505544" cy="719498"/>
          </a:xfrm>
          <a:prstGeom prst="rect">
            <a:avLst/>
          </a:prstGeom>
        </p:spPr>
      </p:pic>
    </p:spTree>
    <p:extLst>
      <p:ext uri="{BB962C8B-B14F-4D97-AF65-F5344CB8AC3E}">
        <p14:creationId xmlns:p14="http://schemas.microsoft.com/office/powerpoint/2010/main" val="2049280673"/>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tIns="36000" bIns="36000">
            <a:noAutofit/>
          </a:bodyPr>
          <a:lstStyle/>
          <a:p>
            <a:r>
              <a:rPr lang="en-US" sz="2400" b="1" i="1" dirty="0" err="1" smtClean="0">
                <a:solidFill>
                  <a:srgbClr val="0000FF"/>
                </a:solidFill>
                <a:latin typeface="Arial"/>
                <a:cs typeface="Arial"/>
              </a:rPr>
              <a:t>Multiplet</a:t>
            </a:r>
            <a:r>
              <a:rPr lang="en-US" sz="2400" b="1" i="1" dirty="0">
                <a:solidFill>
                  <a:srgbClr val="0000FF"/>
                </a:solidFill>
                <a:latin typeface="Arial"/>
                <a:cs typeface="Arial"/>
              </a:rPr>
              <a:t>,</a:t>
            </a:r>
            <a:r>
              <a:rPr lang="en-US" sz="2400" b="1" i="1" dirty="0" smtClean="0">
                <a:solidFill>
                  <a:srgbClr val="0000FF"/>
                </a:solidFill>
                <a:latin typeface="Arial"/>
                <a:cs typeface="Arial"/>
              </a:rPr>
              <a:t> crystal field</a:t>
            </a:r>
            <a:br>
              <a:rPr lang="en-US" sz="2400" b="1" i="1" dirty="0" smtClean="0">
                <a:solidFill>
                  <a:srgbClr val="0000FF"/>
                </a:solidFill>
                <a:latin typeface="Arial"/>
                <a:cs typeface="Arial"/>
              </a:rPr>
            </a:br>
            <a:r>
              <a:rPr lang="en-US" sz="2400" b="1" i="1" dirty="0" smtClean="0">
                <a:solidFill>
                  <a:srgbClr val="0000FF"/>
                </a:solidFill>
                <a:latin typeface="Arial"/>
                <a:cs typeface="Arial"/>
              </a:rPr>
              <a:t> applied to core hole spectroscopies</a:t>
            </a:r>
            <a:r>
              <a:rPr lang="en-US" sz="2400" b="1" i="1" dirty="0">
                <a:solidFill>
                  <a:srgbClr val="0000FF"/>
                </a:solidFill>
                <a:latin typeface="Arial"/>
                <a:cs typeface="Arial"/>
              </a:rPr>
              <a:t/>
            </a:r>
            <a:br>
              <a:rPr lang="en-US" sz="2400" b="1" i="1" dirty="0">
                <a:solidFill>
                  <a:srgbClr val="0000FF"/>
                </a:solidFill>
                <a:latin typeface="Arial"/>
                <a:cs typeface="Arial"/>
              </a:rPr>
            </a:br>
            <a:endParaRPr lang="en-US" sz="2400" b="1" i="1" dirty="0">
              <a:solidFill>
                <a:srgbClr val="0000FF"/>
              </a:solidFill>
              <a:latin typeface="Arial"/>
              <a:cs typeface="Arial"/>
            </a:endParaRP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45</a:t>
            </a:fld>
            <a:endParaRPr lang="fr-FR"/>
          </a:p>
        </p:txBody>
      </p:sp>
      <p:sp>
        <p:nvSpPr>
          <p:cNvPr id="8" name="ZoneTexte 7"/>
          <p:cNvSpPr txBox="1"/>
          <p:nvPr/>
        </p:nvSpPr>
        <p:spPr>
          <a:xfrm>
            <a:off x="769815" y="1310017"/>
            <a:ext cx="7677384" cy="4238906"/>
          </a:xfrm>
          <a:prstGeom prst="rect">
            <a:avLst/>
          </a:prstGeom>
          <a:noFill/>
        </p:spPr>
        <p:txBody>
          <a:bodyPr wrap="square" rtlCol="0">
            <a:noAutofit/>
          </a:bodyPr>
          <a:lstStyle/>
          <a:p>
            <a:pPr>
              <a:lnSpc>
                <a:spcPct val="150000"/>
              </a:lnSpc>
            </a:pPr>
            <a:r>
              <a:rPr lang="en-US" b="1" dirty="0" smtClean="0"/>
              <a:t>Calculations</a:t>
            </a:r>
            <a:r>
              <a:rPr lang="en-US" b="1" dirty="0" smtClean="0">
                <a:solidFill>
                  <a:srgbClr val="FF0000"/>
                </a:solidFill>
              </a:rPr>
              <a:t> including the core-hole</a:t>
            </a:r>
            <a:r>
              <a:rPr lang="en-US" dirty="0" smtClean="0"/>
              <a:t> (ex : 2p</a:t>
            </a:r>
            <a:r>
              <a:rPr lang="en-US" baseline="30000" dirty="0" smtClean="0"/>
              <a:t>5</a:t>
            </a:r>
            <a:r>
              <a:rPr lang="en-US" dirty="0" smtClean="0"/>
              <a:t>3d</a:t>
            </a:r>
            <a:r>
              <a:rPr lang="en-US" baseline="30000" dirty="0" smtClean="0"/>
              <a:t>n+1</a:t>
            </a:r>
            <a:r>
              <a:rPr lang="en-US" dirty="0" smtClean="0"/>
              <a:t>, 3d</a:t>
            </a:r>
            <a:r>
              <a:rPr lang="en-US" baseline="30000" dirty="0" smtClean="0"/>
              <a:t>9</a:t>
            </a:r>
            <a:r>
              <a:rPr lang="en-US" dirty="0" smtClean="0"/>
              <a:t>4f</a:t>
            </a:r>
            <a:r>
              <a:rPr lang="en-US" baseline="30000" dirty="0" smtClean="0"/>
              <a:t>n+1</a:t>
            </a:r>
            <a:r>
              <a:rPr lang="en-US" dirty="0" smtClean="0"/>
              <a:t>,…) and many kind of transitions (electric dipole, magnetic dipole</a:t>
            </a:r>
            <a:r>
              <a:rPr lang="is-IS" dirty="0" smtClean="0"/>
              <a:t>…)</a:t>
            </a:r>
            <a:endParaRPr lang="en-US" dirty="0" smtClean="0"/>
          </a:p>
          <a:p>
            <a:pPr>
              <a:lnSpc>
                <a:spcPct val="150000"/>
              </a:lnSpc>
            </a:pPr>
            <a:endParaRPr lang="en-US" dirty="0"/>
          </a:p>
          <a:p>
            <a:pPr marL="285750" indent="-285750">
              <a:lnSpc>
                <a:spcPct val="150000"/>
              </a:lnSpc>
              <a:buFont typeface="Wingdings" charset="2"/>
              <a:buChar char="ü"/>
            </a:pPr>
            <a:r>
              <a:rPr lang="en-US" b="1" dirty="0" smtClean="0"/>
              <a:t>RACAH/BANDER</a:t>
            </a:r>
            <a:r>
              <a:rPr lang="en-US" dirty="0" smtClean="0"/>
              <a:t>, </a:t>
            </a:r>
            <a:r>
              <a:rPr lang="en-US" dirty="0" err="1" smtClean="0"/>
              <a:t>Thole’s</a:t>
            </a:r>
            <a:r>
              <a:rPr lang="en-US" dirty="0" smtClean="0"/>
              <a:t> code : core of CTM4XAS (Frank de Groot) </a:t>
            </a:r>
          </a:p>
          <a:p>
            <a:pPr>
              <a:lnSpc>
                <a:spcPct val="150000"/>
              </a:lnSpc>
            </a:pPr>
            <a:r>
              <a:rPr lang="en-US" dirty="0" smtClean="0"/>
              <a:t>Based on group theory (Butler “Point group symmetry applications”)</a:t>
            </a:r>
          </a:p>
          <a:p>
            <a:pPr>
              <a:lnSpc>
                <a:spcPct val="150000"/>
              </a:lnSpc>
            </a:pPr>
            <a:r>
              <a:rPr lang="en-US" dirty="0" smtClean="0"/>
              <a:t>Difficult to modified and adapt to new spectroscopies since Theo </a:t>
            </a:r>
            <a:r>
              <a:rPr lang="en-US" dirty="0" err="1" smtClean="0"/>
              <a:t>Thole</a:t>
            </a:r>
            <a:r>
              <a:rPr lang="en-US" dirty="0" smtClean="0"/>
              <a:t> died in1996</a:t>
            </a:r>
            <a:endParaRPr lang="en-US" dirty="0"/>
          </a:p>
          <a:p>
            <a:pPr>
              <a:lnSpc>
                <a:spcPct val="150000"/>
              </a:lnSpc>
            </a:pPr>
            <a:endParaRPr lang="en-US" dirty="0" smtClean="0"/>
          </a:p>
          <a:p>
            <a:pPr marL="285750" indent="-285750">
              <a:lnSpc>
                <a:spcPct val="150000"/>
              </a:lnSpc>
              <a:buFont typeface="Wingdings" charset="2"/>
              <a:buChar char="ü"/>
            </a:pPr>
            <a:r>
              <a:rPr lang="en-US" b="1" dirty="0" smtClean="0"/>
              <a:t>QUANTY</a:t>
            </a:r>
            <a:r>
              <a:rPr lang="en-US" dirty="0" smtClean="0"/>
              <a:t>, </a:t>
            </a:r>
            <a:r>
              <a:rPr lang="en-US" dirty="0" err="1" smtClean="0"/>
              <a:t>Haverkort’s</a:t>
            </a:r>
            <a:r>
              <a:rPr lang="en-US" dirty="0" smtClean="0"/>
              <a:t> code</a:t>
            </a:r>
          </a:p>
          <a:p>
            <a:pPr>
              <a:lnSpc>
                <a:spcPct val="150000"/>
              </a:lnSpc>
            </a:pPr>
            <a:r>
              <a:rPr lang="en-US" dirty="0" smtClean="0"/>
              <a:t>Flexible for the need of the new spectroscopies/physical properties</a:t>
            </a:r>
            <a:endParaRPr lang="en-US" dirty="0"/>
          </a:p>
          <a:p>
            <a:pPr>
              <a:lnSpc>
                <a:spcPct val="150000"/>
              </a:lnSpc>
            </a:pPr>
            <a:endParaRPr lang="en-US" dirty="0"/>
          </a:p>
        </p:txBody>
      </p:sp>
    </p:spTree>
    <p:extLst>
      <p:ext uri="{BB962C8B-B14F-4D97-AF65-F5344CB8AC3E}">
        <p14:creationId xmlns:p14="http://schemas.microsoft.com/office/powerpoint/2010/main" val="141280931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167"/>
            <a:ext cx="8229600" cy="1143000"/>
          </a:xfrm>
        </p:spPr>
        <p:txBody>
          <a:bodyPr tIns="36000" bIns="36000">
            <a:normAutofit/>
          </a:bodyPr>
          <a:lstStyle/>
          <a:p>
            <a:r>
              <a:rPr lang="en-US" sz="2400" b="1" i="1" dirty="0" smtClean="0">
                <a:solidFill>
                  <a:srgbClr val="0000FF"/>
                </a:solidFill>
                <a:latin typeface="Arial"/>
                <a:cs typeface="Arial"/>
              </a:rPr>
              <a:t>Example of crystal field : spin crossover</a:t>
            </a:r>
            <a:endParaRPr lang="en-US" sz="2400" b="1" i="1" dirty="0">
              <a:solidFill>
                <a:srgbClr val="0000FF"/>
              </a:solidFill>
              <a:latin typeface="Arial"/>
              <a:cs typeface="Arial"/>
            </a:endParaRPr>
          </a:p>
        </p:txBody>
      </p:sp>
      <p:sp>
        <p:nvSpPr>
          <p:cNvPr id="6" name="Espace réservé du pied de page 5"/>
          <p:cNvSpPr>
            <a:spLocks noGrp="1"/>
          </p:cNvSpPr>
          <p:nvPr>
            <p:ph type="ftr" sz="quarter" idx="11"/>
          </p:nvPr>
        </p:nvSpPr>
        <p:spPr/>
        <p:txBody>
          <a:bodyPr/>
          <a:lstStyle/>
          <a:p>
            <a:r>
              <a:rPr lang="en-US" smtClean="0"/>
              <a:t>Heidelberg 2019</a:t>
            </a:r>
            <a:endParaRPr lang="en-US"/>
          </a:p>
        </p:txBody>
      </p:sp>
      <p:sp>
        <p:nvSpPr>
          <p:cNvPr id="7" name="Espace réservé du numéro de diapositive 6"/>
          <p:cNvSpPr>
            <a:spLocks noGrp="1"/>
          </p:cNvSpPr>
          <p:nvPr>
            <p:ph type="sldNum" sz="quarter" idx="12"/>
          </p:nvPr>
        </p:nvSpPr>
        <p:spPr/>
        <p:txBody>
          <a:bodyPr/>
          <a:lstStyle/>
          <a:p>
            <a:fld id="{176E461C-690C-4845-9B04-7B257E2F9D58}" type="slidenum">
              <a:rPr lang="en-US" smtClean="0"/>
              <a:t>46</a:t>
            </a:fld>
            <a:endParaRPr lang="en-US"/>
          </a:p>
        </p:txBody>
      </p:sp>
      <p:grpSp>
        <p:nvGrpSpPr>
          <p:cNvPr id="4" name="Grouper 3"/>
          <p:cNvGrpSpPr/>
          <p:nvPr/>
        </p:nvGrpSpPr>
        <p:grpSpPr>
          <a:xfrm>
            <a:off x="3494413" y="1156167"/>
            <a:ext cx="5384800" cy="5261073"/>
            <a:chOff x="28575" y="947307"/>
            <a:chExt cx="5384800" cy="5261073"/>
          </a:xfrm>
        </p:grpSpPr>
        <p:graphicFrame>
          <p:nvGraphicFramePr>
            <p:cNvPr id="53" name="Object 4"/>
            <p:cNvGraphicFramePr>
              <a:graphicFrameLocks noChangeAspect="1"/>
            </p:cNvGraphicFramePr>
            <p:nvPr>
              <p:extLst>
                <p:ext uri="{D42A27DB-BD31-4B8C-83A1-F6EECF244321}">
                  <p14:modId xmlns:p14="http://schemas.microsoft.com/office/powerpoint/2010/main" val="2524718867"/>
                </p:ext>
              </p:extLst>
            </p:nvPr>
          </p:nvGraphicFramePr>
          <p:xfrm>
            <a:off x="28575" y="2179305"/>
            <a:ext cx="5384800" cy="4029075"/>
          </p:xfrm>
          <a:graphic>
            <a:graphicData uri="http://schemas.openxmlformats.org/presentationml/2006/ole">
              <mc:AlternateContent xmlns:mc="http://schemas.openxmlformats.org/markup-compatibility/2006">
                <mc:Choice xmlns:v="urn:schemas-microsoft-com:vml" Requires="v">
                  <p:oleObj spid="_x0000_s4477" name="Graph" r:id="rId4" imgW="4922520" imgH="3528060" progId="Origin50.Graph">
                    <p:embed/>
                  </p:oleObj>
                </mc:Choice>
                <mc:Fallback>
                  <p:oleObj name="Graph" r:id="rId4" imgW="4922520" imgH="352806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 y="2179305"/>
                          <a:ext cx="5384800"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4" name="Text Box 5"/>
            <p:cNvSpPr txBox="1">
              <a:spLocks noChangeArrowheads="1"/>
            </p:cNvSpPr>
            <p:nvPr/>
          </p:nvSpPr>
          <p:spPr bwMode="auto">
            <a:xfrm>
              <a:off x="2599583" y="2228850"/>
              <a:ext cx="1655659"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eaLnBrk="1" hangingPunct="1"/>
              <a:r>
                <a:rPr lang="en-US" b="1" dirty="0" smtClean="0">
                  <a:latin typeface="Times New Roman" charset="0"/>
                </a:rPr>
                <a:t>T = 300K S = 2</a:t>
              </a:r>
            </a:p>
            <a:p>
              <a:pPr algn="ctr" eaLnBrk="1" hangingPunct="1"/>
              <a:r>
                <a:rPr lang="en-US" b="1" dirty="0" smtClean="0">
                  <a:latin typeface="Times New Roman" charset="0"/>
                </a:rPr>
                <a:t>High spin</a:t>
              </a:r>
            </a:p>
            <a:p>
              <a:pPr algn="ctr" eaLnBrk="1" hangingPunct="1"/>
              <a:endParaRPr lang="en-US" b="1" dirty="0" smtClean="0">
                <a:latin typeface="Times New Roman" charset="0"/>
              </a:endParaRPr>
            </a:p>
            <a:p>
              <a:pPr algn="ctr" eaLnBrk="1" hangingPunct="1"/>
              <a:r>
                <a:rPr lang="en-US" b="1" dirty="0" smtClean="0">
                  <a:solidFill>
                    <a:srgbClr val="FF0000"/>
                  </a:solidFill>
                  <a:latin typeface="Times New Roman" charset="0"/>
                </a:rPr>
                <a:t>T = 77K S = 0</a:t>
              </a:r>
            </a:p>
            <a:p>
              <a:pPr algn="ctr" eaLnBrk="1" hangingPunct="1"/>
              <a:r>
                <a:rPr lang="en-US" b="1" dirty="0" smtClean="0">
                  <a:solidFill>
                    <a:srgbClr val="FF0000"/>
                  </a:solidFill>
                  <a:latin typeface="Times New Roman" charset="0"/>
                </a:rPr>
                <a:t>Low spin</a:t>
              </a:r>
              <a:endParaRPr lang="en-US" b="1" dirty="0">
                <a:solidFill>
                  <a:srgbClr val="FF0000"/>
                </a:solidFill>
                <a:latin typeface="Times New Roman" charset="0"/>
              </a:endParaRPr>
            </a:p>
          </p:txBody>
        </p:sp>
        <p:sp>
          <p:nvSpPr>
            <p:cNvPr id="55" name="Text Box 6"/>
            <p:cNvSpPr txBox="1">
              <a:spLocks noChangeArrowheads="1"/>
            </p:cNvSpPr>
            <p:nvPr/>
          </p:nvSpPr>
          <p:spPr bwMode="auto">
            <a:xfrm>
              <a:off x="2054225" y="4816475"/>
              <a:ext cx="47526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400" dirty="0" smtClean="0">
                  <a:latin typeface="Times New Roman" charset="0"/>
                </a:rPr>
                <a:t>L</a:t>
              </a:r>
              <a:r>
                <a:rPr lang="en-US" sz="2400" baseline="-25000" dirty="0" smtClean="0">
                  <a:latin typeface="Times New Roman" charset="0"/>
                </a:rPr>
                <a:t>3</a:t>
              </a:r>
              <a:endParaRPr lang="en-US" sz="2400" dirty="0">
                <a:latin typeface="Times New Roman" charset="0"/>
              </a:endParaRPr>
            </a:p>
          </p:txBody>
        </p:sp>
        <p:sp>
          <p:nvSpPr>
            <p:cNvPr id="56" name="Text Box 7"/>
            <p:cNvSpPr txBox="1">
              <a:spLocks noChangeArrowheads="1"/>
            </p:cNvSpPr>
            <p:nvPr/>
          </p:nvSpPr>
          <p:spPr bwMode="auto">
            <a:xfrm>
              <a:off x="3505200" y="4829175"/>
              <a:ext cx="42682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r>
                <a:rPr lang="en-US" sz="2000" dirty="0" smtClean="0">
                  <a:latin typeface="Times New Roman" charset="0"/>
                </a:rPr>
                <a:t>L</a:t>
              </a:r>
              <a:r>
                <a:rPr lang="en-US" sz="2000" baseline="-25000" dirty="0" smtClean="0">
                  <a:latin typeface="Times New Roman" charset="0"/>
                </a:rPr>
                <a:t>2</a:t>
              </a:r>
              <a:endParaRPr lang="en-US" sz="2000" dirty="0">
                <a:latin typeface="Times New Roman" charset="0"/>
              </a:endParaRPr>
            </a:p>
          </p:txBody>
        </p:sp>
        <p:sp>
          <p:nvSpPr>
            <p:cNvPr id="57" name="Text Box 8"/>
            <p:cNvSpPr txBox="1">
              <a:spLocks noChangeArrowheads="1"/>
            </p:cNvSpPr>
            <p:nvPr/>
          </p:nvSpPr>
          <p:spPr bwMode="auto">
            <a:xfrm>
              <a:off x="899670" y="947307"/>
              <a:ext cx="3930650" cy="584776"/>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1600" b="1" dirty="0" err="1" smtClean="0">
                  <a:solidFill>
                    <a:srgbClr val="0000CC"/>
                  </a:solidFill>
                  <a:latin typeface="Arial"/>
                  <a:cs typeface="Arial"/>
                </a:rPr>
                <a:t>Fe</a:t>
              </a:r>
              <a:r>
                <a:rPr lang="en-US" sz="1600" b="1" baseline="30000" dirty="0" err="1" smtClean="0">
                  <a:solidFill>
                    <a:srgbClr val="0000CC"/>
                  </a:solidFill>
                  <a:latin typeface="Arial"/>
                  <a:cs typeface="Arial"/>
                </a:rPr>
                <a:t>II</a:t>
              </a:r>
              <a:r>
                <a:rPr lang="en-US" sz="1600" b="1" dirty="0" smtClean="0">
                  <a:solidFill>
                    <a:srgbClr val="0000CC"/>
                  </a:solidFill>
                  <a:latin typeface="Arial"/>
                  <a:cs typeface="Arial"/>
                </a:rPr>
                <a:t>(</a:t>
              </a:r>
              <a:r>
                <a:rPr lang="en-US" sz="1600" b="1" dirty="0" err="1" smtClean="0">
                  <a:solidFill>
                    <a:srgbClr val="0000CC"/>
                  </a:solidFill>
                  <a:latin typeface="Arial"/>
                  <a:cs typeface="Arial"/>
                </a:rPr>
                <a:t>phen</a:t>
              </a:r>
              <a:r>
                <a:rPr lang="en-US" sz="1600" b="1" dirty="0" smtClean="0">
                  <a:solidFill>
                    <a:srgbClr val="0000CC"/>
                  </a:solidFill>
                  <a:latin typeface="Arial"/>
                  <a:cs typeface="Arial"/>
                </a:rPr>
                <a:t>)</a:t>
              </a:r>
              <a:r>
                <a:rPr lang="en-US" sz="1600" b="1" baseline="-25000" dirty="0" smtClean="0">
                  <a:solidFill>
                    <a:srgbClr val="0000CC"/>
                  </a:solidFill>
                  <a:latin typeface="Arial"/>
                  <a:cs typeface="Arial"/>
                </a:rPr>
                <a:t>2</a:t>
              </a:r>
              <a:r>
                <a:rPr lang="en-US" sz="1600" b="1" dirty="0" smtClean="0">
                  <a:solidFill>
                    <a:srgbClr val="0000CC"/>
                  </a:solidFill>
                  <a:latin typeface="Arial"/>
                  <a:cs typeface="Arial"/>
                </a:rPr>
                <a:t>(NCS)</a:t>
              </a:r>
              <a:r>
                <a:rPr lang="en-US" sz="1600" b="1" baseline="-25000" dirty="0" smtClean="0">
                  <a:solidFill>
                    <a:srgbClr val="0000CC"/>
                  </a:solidFill>
                  <a:latin typeface="Arial"/>
                  <a:cs typeface="Arial"/>
                </a:rPr>
                <a:t>2</a:t>
              </a:r>
              <a:endParaRPr lang="en-US" sz="1600" b="1" dirty="0" smtClean="0">
                <a:solidFill>
                  <a:srgbClr val="0000CC"/>
                </a:solidFill>
                <a:latin typeface="Arial"/>
                <a:cs typeface="Arial"/>
              </a:endParaRPr>
            </a:p>
            <a:p>
              <a:pPr eaLnBrk="1" hangingPunct="1">
                <a:buFontTx/>
                <a:buChar char="•"/>
              </a:pPr>
              <a:endParaRPr lang="en-US" sz="1600" b="1" dirty="0" smtClean="0">
                <a:solidFill>
                  <a:srgbClr val="0000CC"/>
                </a:solidFill>
                <a:latin typeface="Arial"/>
                <a:cs typeface="Arial"/>
              </a:endParaRPr>
            </a:p>
          </p:txBody>
        </p:sp>
        <p:sp>
          <p:nvSpPr>
            <p:cNvPr id="26" name="ZoneTexte 25"/>
            <p:cNvSpPr txBox="1"/>
            <p:nvPr/>
          </p:nvSpPr>
          <p:spPr>
            <a:xfrm rot="16200000">
              <a:off x="-356734" y="3745919"/>
              <a:ext cx="1839804" cy="369332"/>
            </a:xfrm>
            <a:prstGeom prst="rect">
              <a:avLst/>
            </a:prstGeom>
            <a:solidFill>
              <a:srgbClr val="FFFFFF"/>
            </a:solidFill>
          </p:spPr>
          <p:txBody>
            <a:bodyPr wrap="none" rtlCol="0">
              <a:spAutoFit/>
            </a:bodyPr>
            <a:lstStyle/>
            <a:p>
              <a:r>
                <a:rPr lang="fr-FR" dirty="0" smtClean="0"/>
                <a:t>Absorption (</a:t>
              </a:r>
              <a:r>
                <a:rPr lang="fr-FR" dirty="0" err="1" smtClean="0"/>
                <a:t>a.u</a:t>
              </a:r>
              <a:r>
                <a:rPr lang="fr-FR" dirty="0" smtClean="0"/>
                <a:t>)</a:t>
              </a:r>
              <a:endParaRPr lang="fr-FR" dirty="0"/>
            </a:p>
          </p:txBody>
        </p:sp>
        <p:pic>
          <p:nvPicPr>
            <p:cNvPr id="34" name="Image 33" descr="Get.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2058" y="1316771"/>
              <a:ext cx="1161571" cy="1054954"/>
            </a:xfrm>
            <a:prstGeom prst="rect">
              <a:avLst/>
            </a:prstGeom>
          </p:spPr>
        </p:pic>
      </p:grpSp>
      <p:sp>
        <p:nvSpPr>
          <p:cNvPr id="35" name="ZoneTexte 34"/>
          <p:cNvSpPr txBox="1"/>
          <p:nvPr/>
        </p:nvSpPr>
        <p:spPr>
          <a:xfrm>
            <a:off x="144787" y="969059"/>
            <a:ext cx="3720390" cy="2791010"/>
          </a:xfrm>
          <a:prstGeom prst="rect">
            <a:avLst/>
          </a:prstGeom>
          <a:noFill/>
        </p:spPr>
        <p:txBody>
          <a:bodyPr wrap="square" rtlCol="0">
            <a:noAutofit/>
          </a:bodyPr>
          <a:lstStyle/>
          <a:p>
            <a:r>
              <a:rPr lang="en-US" sz="2000" b="1" dirty="0" smtClean="0"/>
              <a:t>spin </a:t>
            </a:r>
            <a:r>
              <a:rPr lang="en-US" sz="2000" b="1" dirty="0"/>
              <a:t>crossover </a:t>
            </a:r>
          </a:p>
          <a:p>
            <a:pPr marL="285750" indent="-285750">
              <a:buFont typeface="Arial"/>
              <a:buChar char="•"/>
            </a:pPr>
            <a:r>
              <a:rPr lang="en-US" sz="1600" dirty="0" smtClean="0"/>
              <a:t> </a:t>
            </a:r>
            <a:r>
              <a:rPr lang="en-US" sz="1600" dirty="0"/>
              <a:t>a well known crystal field </a:t>
            </a:r>
            <a:r>
              <a:rPr lang="en-US" sz="1600" dirty="0" smtClean="0"/>
              <a:t>effect</a:t>
            </a:r>
            <a:endParaRPr lang="en-US" sz="1600" dirty="0"/>
          </a:p>
          <a:p>
            <a:pPr marL="285750" indent="-285750">
              <a:buFont typeface="Arial"/>
              <a:buChar char="•"/>
            </a:pPr>
            <a:r>
              <a:rPr lang="en-US" sz="1600" dirty="0" smtClean="0"/>
              <a:t>intensively studied and observed with many different spectroscopies and magnetic measurements</a:t>
            </a:r>
          </a:p>
          <a:p>
            <a:endParaRPr lang="en-US" sz="1600" dirty="0" smtClean="0"/>
          </a:p>
          <a:p>
            <a:r>
              <a:rPr lang="en-US" sz="1600" dirty="0" smtClean="0"/>
              <a:t>	Ex : XAS at L</a:t>
            </a:r>
            <a:r>
              <a:rPr lang="en-US" sz="1600" baseline="-25000" dirty="0" smtClean="0"/>
              <a:t>2,3</a:t>
            </a:r>
            <a:r>
              <a:rPr lang="en-US" sz="1600" dirty="0" smtClean="0"/>
              <a:t> edges</a:t>
            </a:r>
          </a:p>
          <a:p>
            <a:r>
              <a:rPr lang="en-US" sz="1600" dirty="0" smtClean="0"/>
              <a:t> </a:t>
            </a:r>
          </a:p>
        </p:txBody>
      </p:sp>
    </p:spTree>
    <p:extLst>
      <p:ext uri="{BB962C8B-B14F-4D97-AF65-F5344CB8AC3E}">
        <p14:creationId xmlns:p14="http://schemas.microsoft.com/office/powerpoint/2010/main" val="1571407127"/>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167"/>
            <a:ext cx="8229600" cy="1143000"/>
          </a:xfrm>
        </p:spPr>
        <p:txBody>
          <a:bodyPr tIns="36000" bIns="36000">
            <a:normAutofit/>
          </a:bodyPr>
          <a:lstStyle/>
          <a:p>
            <a:r>
              <a:rPr lang="en-US" sz="2400" b="1" i="1" dirty="0" smtClean="0">
                <a:solidFill>
                  <a:srgbClr val="0000FF"/>
                </a:solidFill>
                <a:latin typeface="Arial"/>
                <a:cs typeface="Arial"/>
              </a:rPr>
              <a:t>Crystal field effect </a:t>
            </a:r>
            <a:r>
              <a:rPr lang="en-US" sz="2400" b="1" i="1" dirty="0">
                <a:solidFill>
                  <a:srgbClr val="0000FF"/>
                </a:solidFill>
                <a:latin typeface="Arial"/>
                <a:cs typeface="Arial"/>
              </a:rPr>
              <a:t>:</a:t>
            </a:r>
            <a:r>
              <a:rPr lang="en-US" sz="2400" b="1" i="1" dirty="0" smtClean="0">
                <a:solidFill>
                  <a:srgbClr val="0000FF"/>
                </a:solidFill>
                <a:latin typeface="Arial"/>
                <a:cs typeface="Arial"/>
              </a:rPr>
              <a:t> spin crossover</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458333" y="1156167"/>
            <a:ext cx="8229600" cy="4525963"/>
          </a:xfrm>
        </p:spPr>
        <p:txBody>
          <a:bodyPr>
            <a:normAutofit/>
          </a:bodyPr>
          <a:lstStyle/>
          <a:p>
            <a:pPr marL="0" indent="0">
              <a:buNone/>
            </a:pPr>
            <a:r>
              <a:rPr lang="fr-FR" sz="2000" b="1" dirty="0" smtClean="0">
                <a:latin typeface="Arial"/>
                <a:cs typeface="Arial"/>
              </a:rPr>
              <a:t>Fe</a:t>
            </a:r>
            <a:r>
              <a:rPr lang="fr-FR" sz="2000" b="1" baseline="30000" dirty="0" smtClean="0">
                <a:latin typeface="Arial"/>
                <a:cs typeface="Arial"/>
              </a:rPr>
              <a:t>2+</a:t>
            </a:r>
            <a:r>
              <a:rPr lang="fr-FR" sz="2000" b="1" dirty="0" smtClean="0">
                <a:latin typeface="Arial"/>
                <a:cs typeface="Arial"/>
              </a:rPr>
              <a:t> ion (3d</a:t>
            </a:r>
            <a:r>
              <a:rPr lang="fr-FR" sz="2000" b="1" baseline="30000" dirty="0" smtClean="0">
                <a:latin typeface="Arial"/>
                <a:cs typeface="Arial"/>
              </a:rPr>
              <a:t>6</a:t>
            </a:r>
            <a:r>
              <a:rPr lang="fr-FR" sz="2000" b="1" dirty="0" smtClean="0">
                <a:latin typeface="Arial"/>
                <a:cs typeface="Arial"/>
              </a:rPr>
              <a:t>) in </a:t>
            </a:r>
            <a:r>
              <a:rPr lang="fr-FR" sz="2000" b="1" i="1" dirty="0" smtClean="0">
                <a:latin typeface="Arial"/>
                <a:cs typeface="Arial"/>
              </a:rPr>
              <a:t>O</a:t>
            </a:r>
            <a:r>
              <a:rPr lang="fr-FR" sz="2000" b="1" i="1" baseline="-25000" dirty="0" smtClean="0">
                <a:latin typeface="Arial"/>
                <a:cs typeface="Arial"/>
              </a:rPr>
              <a:t>h</a:t>
            </a:r>
            <a:r>
              <a:rPr lang="fr-FR" sz="2000" b="1" dirty="0" smtClean="0">
                <a:latin typeface="Arial"/>
                <a:cs typeface="Arial"/>
              </a:rPr>
              <a:t> </a:t>
            </a:r>
            <a:r>
              <a:rPr lang="fr-FR" sz="2000" b="1" dirty="0" err="1" smtClean="0">
                <a:latin typeface="Arial"/>
                <a:cs typeface="Arial"/>
              </a:rPr>
              <a:t>symmetry</a:t>
            </a:r>
            <a:endParaRPr lang="fr-FR" sz="1600" b="1" dirty="0" smtClean="0">
              <a:latin typeface="Arial"/>
              <a:cs typeface="Arial"/>
            </a:endParaRPr>
          </a:p>
          <a:p>
            <a:pPr marL="0" indent="0">
              <a:buNone/>
            </a:pPr>
            <a:endParaRPr lang="fr-FR" sz="1600" dirty="0" smtClean="0">
              <a:latin typeface="Arial"/>
              <a:cs typeface="Arial"/>
            </a:endParaRPr>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47</a:t>
            </a:fld>
            <a:endParaRPr lang="fr-FR"/>
          </a:p>
        </p:txBody>
      </p:sp>
      <p:grpSp>
        <p:nvGrpSpPr>
          <p:cNvPr id="11" name="Grouper 10"/>
          <p:cNvGrpSpPr/>
          <p:nvPr/>
        </p:nvGrpSpPr>
        <p:grpSpPr>
          <a:xfrm>
            <a:off x="821858" y="1527580"/>
            <a:ext cx="2798813" cy="3600000"/>
            <a:chOff x="1299882" y="1413436"/>
            <a:chExt cx="2798813" cy="3600000"/>
          </a:xfrm>
        </p:grpSpPr>
        <p:pic>
          <p:nvPicPr>
            <p:cNvPr id="4" name="Image 3" descr="D6_Tanabe-Sugano_diagr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882" y="1413436"/>
              <a:ext cx="2798813" cy="3600000"/>
            </a:xfrm>
            <a:prstGeom prst="rect">
              <a:avLst/>
            </a:prstGeom>
          </p:spPr>
        </p:pic>
        <p:pic>
          <p:nvPicPr>
            <p:cNvPr id="9" name="Image 8" descr="^5T_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6165" y="4524524"/>
              <a:ext cx="278522" cy="215996"/>
            </a:xfrm>
            <a:prstGeom prst="rect">
              <a:avLst/>
            </a:prstGeom>
            <a:solidFill>
              <a:schemeClr val="bg1"/>
            </a:solidFill>
          </p:spPr>
        </p:pic>
        <p:pic>
          <p:nvPicPr>
            <p:cNvPr id="10" name="Image 9" descr="^1A_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80282" y="4508218"/>
              <a:ext cx="324000" cy="232302"/>
            </a:xfrm>
            <a:prstGeom prst="rect">
              <a:avLst/>
            </a:prstGeom>
            <a:solidFill>
              <a:srgbClr val="FFFFFF"/>
            </a:solidFill>
          </p:spPr>
        </p:pic>
      </p:grpSp>
      <p:sp>
        <p:nvSpPr>
          <p:cNvPr id="12" name="ZoneTexte 11"/>
          <p:cNvSpPr txBox="1"/>
          <p:nvPr/>
        </p:nvSpPr>
        <p:spPr>
          <a:xfrm>
            <a:off x="4695194" y="1695090"/>
            <a:ext cx="2689779" cy="830997"/>
          </a:xfrm>
          <a:prstGeom prst="rect">
            <a:avLst/>
          </a:prstGeom>
          <a:noFill/>
        </p:spPr>
        <p:txBody>
          <a:bodyPr wrap="square" rtlCol="0">
            <a:spAutoFit/>
          </a:bodyPr>
          <a:lstStyle/>
          <a:p>
            <a:r>
              <a:rPr lang="en-US" sz="1600" dirty="0" smtClean="0"/>
              <a:t>When 10Dq increases, the ground state changes</a:t>
            </a:r>
          </a:p>
          <a:p>
            <a:endParaRPr lang="en-US" sz="1600" dirty="0"/>
          </a:p>
        </p:txBody>
      </p:sp>
      <p:grpSp>
        <p:nvGrpSpPr>
          <p:cNvPr id="29" name="Grouper 28"/>
          <p:cNvGrpSpPr/>
          <p:nvPr/>
        </p:nvGrpSpPr>
        <p:grpSpPr>
          <a:xfrm>
            <a:off x="4211984" y="2724744"/>
            <a:ext cx="1437371" cy="718785"/>
            <a:chOff x="4376854" y="3352576"/>
            <a:chExt cx="1437371" cy="718785"/>
          </a:xfrm>
        </p:grpSpPr>
        <p:grpSp>
          <p:nvGrpSpPr>
            <p:cNvPr id="13" name="Grouper 12"/>
            <p:cNvGrpSpPr/>
            <p:nvPr/>
          </p:nvGrpSpPr>
          <p:grpSpPr>
            <a:xfrm>
              <a:off x="4376854" y="3352576"/>
              <a:ext cx="1437371" cy="702115"/>
              <a:chOff x="5879177" y="5738704"/>
              <a:chExt cx="1437371" cy="702115"/>
            </a:xfrm>
          </p:grpSpPr>
          <p:grpSp>
            <p:nvGrpSpPr>
              <p:cNvPr id="14" name="Grouper 13"/>
              <p:cNvGrpSpPr/>
              <p:nvPr/>
            </p:nvGrpSpPr>
            <p:grpSpPr>
              <a:xfrm>
                <a:off x="5879177" y="5738704"/>
                <a:ext cx="1437371" cy="702115"/>
                <a:chOff x="1741435" y="1686428"/>
                <a:chExt cx="1437371" cy="702115"/>
              </a:xfrm>
            </p:grpSpPr>
            <p:cxnSp>
              <p:nvCxnSpPr>
                <p:cNvPr id="16" name="Straight Connector 9"/>
                <p:cNvCxnSpPr/>
                <p:nvPr/>
              </p:nvCxnSpPr>
              <p:spPr>
                <a:xfrm>
                  <a:off x="2236057" y="223259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0"/>
                <p:cNvCxnSpPr/>
                <p:nvPr/>
              </p:nvCxnSpPr>
              <p:spPr>
                <a:xfrm>
                  <a:off x="2579841" y="223614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1"/>
                <p:cNvCxnSpPr/>
                <p:nvPr/>
              </p:nvCxnSpPr>
              <p:spPr>
                <a:xfrm>
                  <a:off x="2916536" y="223259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p:cNvCxnSpPr/>
                <p:nvPr/>
              </p:nvCxnSpPr>
              <p:spPr>
                <a:xfrm>
                  <a:off x="2411493" y="185924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3"/>
                <p:cNvCxnSpPr/>
                <p:nvPr/>
              </p:nvCxnSpPr>
              <p:spPr>
                <a:xfrm>
                  <a:off x="2741099" y="185570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9"/>
                <p:cNvCxnSpPr/>
                <p:nvPr/>
              </p:nvCxnSpPr>
              <p:spPr>
                <a:xfrm flipV="1">
                  <a:off x="2322886" y="208076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1861202" y="1686428"/>
                  <a:ext cx="374855" cy="338554"/>
                </a:xfrm>
                <a:prstGeom prst="rect">
                  <a:avLst/>
                </a:prstGeom>
                <a:noFill/>
              </p:spPr>
              <p:txBody>
                <a:bodyPr wrap="none" rtlCol="0">
                  <a:spAutoFit/>
                </a:bodyPr>
                <a:lstStyle/>
                <a:p>
                  <a:r>
                    <a:rPr lang="en-US" sz="1600" smtClean="0"/>
                    <a:t>e</a:t>
                  </a:r>
                  <a:r>
                    <a:rPr lang="en-US" sz="1600" baseline="-25000" smtClean="0"/>
                    <a:t>g</a:t>
                  </a:r>
                  <a:endParaRPr lang="en-US" sz="1600" baseline="-25000"/>
                </a:p>
              </p:txBody>
            </p:sp>
            <p:sp>
              <p:nvSpPr>
                <p:cNvPr id="23" name="ZoneTexte 22"/>
                <p:cNvSpPr txBox="1"/>
                <p:nvPr/>
              </p:nvSpPr>
              <p:spPr>
                <a:xfrm>
                  <a:off x="1741435" y="2047194"/>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cxnSp>
            <p:nvCxnSpPr>
              <p:cNvPr id="15" name="Straight Arrow Connector 30"/>
              <p:cNvCxnSpPr/>
              <p:nvPr/>
            </p:nvCxnSpPr>
            <p:spPr>
              <a:xfrm rot="10800000">
                <a:off x="6822288" y="6130247"/>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Arrow Connector 30"/>
            <p:cNvCxnSpPr/>
            <p:nvPr/>
          </p:nvCxnSpPr>
          <p:spPr>
            <a:xfrm rot="10800000">
              <a:off x="5638788" y="3742630"/>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30"/>
            <p:cNvCxnSpPr/>
            <p:nvPr/>
          </p:nvCxnSpPr>
          <p:spPr>
            <a:xfrm rot="10800000" flipV="1">
              <a:off x="5046912" y="3763584"/>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30"/>
            <p:cNvCxnSpPr/>
            <p:nvPr/>
          </p:nvCxnSpPr>
          <p:spPr>
            <a:xfrm rot="10800000">
              <a:off x="5215260" y="335257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30"/>
            <p:cNvCxnSpPr/>
            <p:nvPr/>
          </p:nvCxnSpPr>
          <p:spPr>
            <a:xfrm rot="10800000">
              <a:off x="5477530" y="335257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2" name="Grouper 51"/>
          <p:cNvGrpSpPr/>
          <p:nvPr/>
        </p:nvGrpSpPr>
        <p:grpSpPr>
          <a:xfrm>
            <a:off x="5782732" y="2513084"/>
            <a:ext cx="1437371" cy="930446"/>
            <a:chOff x="5782732" y="2513084"/>
            <a:chExt cx="1437371" cy="930446"/>
          </a:xfrm>
        </p:grpSpPr>
        <p:grpSp>
          <p:nvGrpSpPr>
            <p:cNvPr id="30" name="Grouper 29"/>
            <p:cNvGrpSpPr/>
            <p:nvPr/>
          </p:nvGrpSpPr>
          <p:grpSpPr>
            <a:xfrm>
              <a:off x="5782732" y="2513084"/>
              <a:ext cx="1437371" cy="930445"/>
              <a:chOff x="4376854" y="3140916"/>
              <a:chExt cx="1437371" cy="930445"/>
            </a:xfrm>
          </p:grpSpPr>
          <p:grpSp>
            <p:nvGrpSpPr>
              <p:cNvPr id="31" name="Grouper 30"/>
              <p:cNvGrpSpPr/>
              <p:nvPr/>
            </p:nvGrpSpPr>
            <p:grpSpPr>
              <a:xfrm>
                <a:off x="4376854" y="3140916"/>
                <a:ext cx="1437371" cy="913775"/>
                <a:chOff x="5879177" y="5527044"/>
                <a:chExt cx="1437371" cy="913775"/>
              </a:xfrm>
            </p:grpSpPr>
            <p:grpSp>
              <p:nvGrpSpPr>
                <p:cNvPr id="36" name="Grouper 35"/>
                <p:cNvGrpSpPr/>
                <p:nvPr/>
              </p:nvGrpSpPr>
              <p:grpSpPr>
                <a:xfrm>
                  <a:off x="5879177" y="5527044"/>
                  <a:ext cx="1437371" cy="913775"/>
                  <a:chOff x="1741435" y="1474768"/>
                  <a:chExt cx="1437371" cy="913775"/>
                </a:xfrm>
              </p:grpSpPr>
              <p:cxnSp>
                <p:nvCxnSpPr>
                  <p:cNvPr id="38" name="Straight Connector 9"/>
                  <p:cNvCxnSpPr/>
                  <p:nvPr/>
                </p:nvCxnSpPr>
                <p:spPr>
                  <a:xfrm>
                    <a:off x="2236057" y="223259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10"/>
                  <p:cNvCxnSpPr/>
                  <p:nvPr/>
                </p:nvCxnSpPr>
                <p:spPr>
                  <a:xfrm>
                    <a:off x="2579841" y="223614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11"/>
                  <p:cNvCxnSpPr/>
                  <p:nvPr/>
                </p:nvCxnSpPr>
                <p:spPr>
                  <a:xfrm>
                    <a:off x="2916536" y="223259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12"/>
                  <p:cNvCxnSpPr/>
                  <p:nvPr/>
                </p:nvCxnSpPr>
                <p:spPr>
                  <a:xfrm>
                    <a:off x="2411493" y="164758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13"/>
                  <p:cNvCxnSpPr/>
                  <p:nvPr/>
                </p:nvCxnSpPr>
                <p:spPr>
                  <a:xfrm>
                    <a:off x="2741099" y="164404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29"/>
                  <p:cNvCxnSpPr/>
                  <p:nvPr/>
                </p:nvCxnSpPr>
                <p:spPr>
                  <a:xfrm flipV="1">
                    <a:off x="2322886" y="208076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1861202" y="1474768"/>
                    <a:ext cx="374855" cy="338554"/>
                  </a:xfrm>
                  <a:prstGeom prst="rect">
                    <a:avLst/>
                  </a:prstGeom>
                  <a:noFill/>
                </p:spPr>
                <p:txBody>
                  <a:bodyPr wrap="none" rtlCol="0">
                    <a:spAutoFit/>
                  </a:bodyPr>
                  <a:lstStyle/>
                  <a:p>
                    <a:r>
                      <a:rPr lang="en-US" sz="1600" smtClean="0"/>
                      <a:t>e</a:t>
                    </a:r>
                    <a:r>
                      <a:rPr lang="en-US" sz="1600" baseline="-25000" smtClean="0"/>
                      <a:t>g</a:t>
                    </a:r>
                    <a:endParaRPr lang="en-US" sz="1600" baseline="-25000"/>
                  </a:p>
                </p:txBody>
              </p:sp>
              <p:sp>
                <p:nvSpPr>
                  <p:cNvPr id="45" name="ZoneTexte 44"/>
                  <p:cNvSpPr txBox="1"/>
                  <p:nvPr/>
                </p:nvSpPr>
                <p:spPr>
                  <a:xfrm>
                    <a:off x="1741435" y="2047194"/>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cxnSp>
              <p:nvCxnSpPr>
                <p:cNvPr id="37" name="Straight Arrow Connector 30"/>
                <p:cNvCxnSpPr/>
                <p:nvPr/>
              </p:nvCxnSpPr>
              <p:spPr>
                <a:xfrm rot="10800000">
                  <a:off x="6822288" y="6130247"/>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0"/>
              <p:cNvCxnSpPr/>
              <p:nvPr/>
            </p:nvCxnSpPr>
            <p:spPr>
              <a:xfrm rot="10800000">
                <a:off x="5638788" y="3742630"/>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0"/>
              <p:cNvCxnSpPr/>
              <p:nvPr/>
            </p:nvCxnSpPr>
            <p:spPr>
              <a:xfrm rot="10800000" flipV="1">
                <a:off x="5046912" y="3763584"/>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Arrow Connector 30"/>
            <p:cNvCxnSpPr/>
            <p:nvPr/>
          </p:nvCxnSpPr>
          <p:spPr>
            <a:xfrm rot="10800000" flipV="1">
              <a:off x="6797437" y="3135753"/>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30"/>
            <p:cNvCxnSpPr/>
            <p:nvPr/>
          </p:nvCxnSpPr>
          <p:spPr>
            <a:xfrm rot="10800000" flipV="1">
              <a:off x="7119659" y="3135753"/>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8" name="Image 47" descr="^5T_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5051" y="3664390"/>
            <a:ext cx="278522" cy="215996"/>
          </a:xfrm>
          <a:prstGeom prst="rect">
            <a:avLst/>
          </a:prstGeom>
          <a:solidFill>
            <a:schemeClr val="bg1"/>
          </a:solidFill>
        </p:spPr>
      </p:pic>
      <p:pic>
        <p:nvPicPr>
          <p:cNvPr id="49" name="Image 48" descr="^1A_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3843" y="3666205"/>
            <a:ext cx="324000" cy="232302"/>
          </a:xfrm>
          <a:prstGeom prst="rect">
            <a:avLst/>
          </a:prstGeom>
          <a:solidFill>
            <a:srgbClr val="FFFFFF"/>
          </a:solidFill>
        </p:spPr>
      </p:pic>
      <p:sp>
        <p:nvSpPr>
          <p:cNvPr id="50" name="ZoneTexte 49"/>
          <p:cNvSpPr txBox="1"/>
          <p:nvPr/>
        </p:nvSpPr>
        <p:spPr>
          <a:xfrm>
            <a:off x="4706606" y="4036019"/>
            <a:ext cx="1040068" cy="584776"/>
          </a:xfrm>
          <a:prstGeom prst="rect">
            <a:avLst/>
          </a:prstGeom>
          <a:noFill/>
        </p:spPr>
        <p:txBody>
          <a:bodyPr wrap="none" rtlCol="0">
            <a:spAutoFit/>
          </a:bodyPr>
          <a:lstStyle/>
          <a:p>
            <a:pPr algn="ctr"/>
            <a:r>
              <a:rPr lang="fr-FR" sz="1600" dirty="0" smtClean="0">
                <a:solidFill>
                  <a:srgbClr val="0000FF"/>
                </a:solidFill>
              </a:rPr>
              <a:t>S=2</a:t>
            </a:r>
          </a:p>
          <a:p>
            <a:pPr algn="ctr"/>
            <a:r>
              <a:rPr lang="fr-FR" sz="1600" dirty="0" smtClean="0">
                <a:solidFill>
                  <a:srgbClr val="0000FF"/>
                </a:solidFill>
              </a:rPr>
              <a:t>High spin</a:t>
            </a:r>
            <a:endParaRPr lang="fr-FR" sz="1600" dirty="0">
              <a:solidFill>
                <a:srgbClr val="0000FF"/>
              </a:solidFill>
            </a:endParaRPr>
          </a:p>
        </p:txBody>
      </p:sp>
      <p:sp>
        <p:nvSpPr>
          <p:cNvPr id="51" name="ZoneTexte 50"/>
          <p:cNvSpPr txBox="1"/>
          <p:nvPr/>
        </p:nvSpPr>
        <p:spPr>
          <a:xfrm>
            <a:off x="6228601" y="4036019"/>
            <a:ext cx="994483" cy="584776"/>
          </a:xfrm>
          <a:prstGeom prst="rect">
            <a:avLst/>
          </a:prstGeom>
          <a:noFill/>
        </p:spPr>
        <p:txBody>
          <a:bodyPr wrap="none" rtlCol="0">
            <a:spAutoFit/>
          </a:bodyPr>
          <a:lstStyle/>
          <a:p>
            <a:pPr algn="ctr"/>
            <a:r>
              <a:rPr lang="fr-FR" sz="1600" dirty="0" smtClean="0">
                <a:solidFill>
                  <a:srgbClr val="0000FF"/>
                </a:solidFill>
              </a:rPr>
              <a:t>S=0</a:t>
            </a:r>
          </a:p>
          <a:p>
            <a:pPr algn="ctr"/>
            <a:r>
              <a:rPr lang="fr-FR" sz="1600" dirty="0" err="1" smtClean="0">
                <a:solidFill>
                  <a:srgbClr val="0000FF"/>
                </a:solidFill>
              </a:rPr>
              <a:t>Low</a:t>
            </a:r>
            <a:r>
              <a:rPr lang="fr-FR" sz="1600" dirty="0" smtClean="0">
                <a:solidFill>
                  <a:srgbClr val="0000FF"/>
                </a:solidFill>
              </a:rPr>
              <a:t> spin</a:t>
            </a:r>
            <a:endParaRPr lang="fr-FR" sz="1600" dirty="0">
              <a:solidFill>
                <a:srgbClr val="0000FF"/>
              </a:solidFill>
            </a:endParaRPr>
          </a:p>
        </p:txBody>
      </p:sp>
      <p:sp>
        <p:nvSpPr>
          <p:cNvPr id="53" name="ZoneTexte 52"/>
          <p:cNvSpPr txBox="1"/>
          <p:nvPr/>
        </p:nvSpPr>
        <p:spPr>
          <a:xfrm>
            <a:off x="717506" y="5429324"/>
            <a:ext cx="6468437" cy="830997"/>
          </a:xfrm>
          <a:prstGeom prst="rect">
            <a:avLst/>
          </a:prstGeom>
          <a:noFill/>
        </p:spPr>
        <p:txBody>
          <a:bodyPr wrap="none" rtlCol="0">
            <a:spAutoFit/>
          </a:bodyPr>
          <a:lstStyle/>
          <a:p>
            <a:pPr marL="285750" indent="-285750">
              <a:buFont typeface="Wingdings" charset="2"/>
              <a:buChar char="Ø"/>
            </a:pPr>
            <a:r>
              <a:rPr lang="en-US" sz="1600" dirty="0" smtClean="0"/>
              <a:t>The magnetic properties goes from paramagnetic to non-magnetic</a:t>
            </a:r>
          </a:p>
          <a:p>
            <a:pPr marL="285750" indent="-285750">
              <a:buFont typeface="Wingdings" charset="2"/>
              <a:buChar char="Ø"/>
            </a:pPr>
            <a:endParaRPr lang="en-US" sz="1600" dirty="0" smtClean="0"/>
          </a:p>
          <a:p>
            <a:pPr marL="285750" indent="-285750">
              <a:buFont typeface="Wingdings" charset="2"/>
              <a:buChar char="Ø"/>
            </a:pPr>
            <a:r>
              <a:rPr lang="en-US" sz="1600" dirty="0" smtClean="0"/>
              <a:t>Good candidate for many applications like molecular </a:t>
            </a:r>
            <a:r>
              <a:rPr lang="en-US" sz="1600" dirty="0" err="1" smtClean="0"/>
              <a:t>spintronic</a:t>
            </a:r>
            <a:endParaRPr lang="en-US" sz="1600" dirty="0"/>
          </a:p>
        </p:txBody>
      </p:sp>
      <p:sp>
        <p:nvSpPr>
          <p:cNvPr id="55" name="ZoneTexte 54"/>
          <p:cNvSpPr txBox="1"/>
          <p:nvPr/>
        </p:nvSpPr>
        <p:spPr>
          <a:xfrm>
            <a:off x="1836663" y="4953863"/>
            <a:ext cx="724149" cy="338554"/>
          </a:xfrm>
          <a:prstGeom prst="rect">
            <a:avLst/>
          </a:prstGeom>
          <a:solidFill>
            <a:srgbClr val="FFFFFF"/>
          </a:solidFill>
        </p:spPr>
        <p:txBody>
          <a:bodyPr wrap="none" rtlCol="0">
            <a:spAutoFit/>
          </a:bodyPr>
          <a:lstStyle/>
          <a:p>
            <a:r>
              <a:rPr lang="fr-FR" sz="1600" i="1" dirty="0" smtClean="0"/>
              <a:t>10Dq</a:t>
            </a:r>
            <a:endParaRPr lang="fr-FR" sz="1600" i="1" dirty="0"/>
          </a:p>
        </p:txBody>
      </p:sp>
      <p:sp>
        <p:nvSpPr>
          <p:cNvPr id="56" name="ZoneTexte 55"/>
          <p:cNvSpPr txBox="1"/>
          <p:nvPr/>
        </p:nvSpPr>
        <p:spPr>
          <a:xfrm rot="16200000">
            <a:off x="207911" y="2940068"/>
            <a:ext cx="1077611" cy="338554"/>
          </a:xfrm>
          <a:prstGeom prst="rect">
            <a:avLst/>
          </a:prstGeom>
          <a:solidFill>
            <a:srgbClr val="FFFFFF"/>
          </a:solidFill>
        </p:spPr>
        <p:txBody>
          <a:bodyPr wrap="none" rtlCol="0">
            <a:spAutoFit/>
          </a:bodyPr>
          <a:lstStyle/>
          <a:p>
            <a:r>
              <a:rPr lang="fr-FR" sz="1600" i="1" dirty="0" err="1" smtClean="0"/>
              <a:t>Energy</a:t>
            </a:r>
            <a:r>
              <a:rPr lang="fr-FR" sz="1600" i="1" dirty="0" smtClean="0"/>
              <a:t>/B</a:t>
            </a:r>
            <a:endParaRPr lang="fr-FR" sz="1600" i="1" dirty="0"/>
          </a:p>
        </p:txBody>
      </p:sp>
    </p:spTree>
    <p:extLst>
      <p:ext uri="{BB962C8B-B14F-4D97-AF65-F5344CB8AC3E}">
        <p14:creationId xmlns:p14="http://schemas.microsoft.com/office/powerpoint/2010/main" val="2330344214"/>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3167"/>
            <a:ext cx="8229600" cy="1143000"/>
          </a:xfrm>
        </p:spPr>
        <p:txBody>
          <a:bodyPr tIns="36000" bIns="36000">
            <a:normAutofit/>
          </a:bodyPr>
          <a:lstStyle/>
          <a:p>
            <a:r>
              <a:rPr lang="en-US" sz="2400" b="1" i="1" dirty="0" smtClean="0">
                <a:solidFill>
                  <a:srgbClr val="0000FF"/>
                </a:solidFill>
                <a:latin typeface="Arial"/>
                <a:cs typeface="Arial"/>
              </a:rPr>
              <a:t>Crystal field effect </a:t>
            </a:r>
            <a:r>
              <a:rPr lang="en-US" sz="2400" b="1" i="1" dirty="0">
                <a:solidFill>
                  <a:srgbClr val="0000FF"/>
                </a:solidFill>
                <a:latin typeface="Arial"/>
                <a:cs typeface="Arial"/>
              </a:rPr>
              <a:t>:</a:t>
            </a:r>
            <a:r>
              <a:rPr lang="en-US" sz="2400" b="1" i="1" dirty="0" smtClean="0">
                <a:solidFill>
                  <a:srgbClr val="0000FF"/>
                </a:solidFill>
                <a:latin typeface="Arial"/>
                <a:cs typeface="Arial"/>
              </a:rPr>
              <a:t> spin </a:t>
            </a:r>
            <a:r>
              <a:rPr lang="en-US" sz="2400" b="1" i="1" dirty="0" smtClean="0">
                <a:solidFill>
                  <a:srgbClr val="0000FF"/>
                </a:solidFill>
                <a:latin typeface="Arial"/>
                <a:cs typeface="Arial"/>
              </a:rPr>
              <a:t>crossover</a:t>
            </a:r>
            <a:br>
              <a:rPr lang="en-US" sz="2400" b="1" i="1" dirty="0" smtClean="0">
                <a:solidFill>
                  <a:srgbClr val="0000FF"/>
                </a:solidFill>
                <a:latin typeface="Arial"/>
                <a:cs typeface="Arial"/>
              </a:rPr>
            </a:br>
            <a:r>
              <a:rPr lang="en-US" sz="2400" b="1" i="1" dirty="0" smtClean="0">
                <a:solidFill>
                  <a:srgbClr val="0000FF"/>
                </a:solidFill>
                <a:latin typeface="Arial"/>
                <a:cs typeface="Arial"/>
              </a:rPr>
              <a:t>XAS at Fe L</a:t>
            </a:r>
            <a:r>
              <a:rPr lang="en-US" sz="2400" b="1" i="1" baseline="-25000" dirty="0" smtClean="0">
                <a:solidFill>
                  <a:srgbClr val="0000FF"/>
                </a:solidFill>
                <a:latin typeface="Arial"/>
                <a:cs typeface="Arial"/>
              </a:rPr>
              <a:t>2,3</a:t>
            </a:r>
            <a:r>
              <a:rPr lang="en-US" sz="2400" b="1" i="1" dirty="0" smtClean="0">
                <a:solidFill>
                  <a:srgbClr val="0000FF"/>
                </a:solidFill>
                <a:latin typeface="Arial"/>
                <a:cs typeface="Arial"/>
              </a:rPr>
              <a:t> edges (2p-&gt;3d)</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301883" y="1429700"/>
            <a:ext cx="4123579" cy="549872"/>
          </a:xfrm>
        </p:spPr>
        <p:txBody>
          <a:bodyPr>
            <a:normAutofit/>
          </a:bodyPr>
          <a:lstStyle/>
          <a:p>
            <a:pPr marL="0" indent="0">
              <a:buNone/>
            </a:pPr>
            <a:r>
              <a:rPr lang="fr-FR" sz="2000" b="1" dirty="0" smtClean="0">
                <a:latin typeface="Arial"/>
                <a:cs typeface="Arial"/>
              </a:rPr>
              <a:t>Fe</a:t>
            </a:r>
            <a:r>
              <a:rPr lang="fr-FR" sz="2000" b="1" baseline="30000" dirty="0" smtClean="0">
                <a:latin typeface="Arial"/>
                <a:cs typeface="Arial"/>
              </a:rPr>
              <a:t>2+</a:t>
            </a:r>
            <a:r>
              <a:rPr lang="fr-FR" sz="2000" b="1" dirty="0" smtClean="0">
                <a:latin typeface="Arial"/>
                <a:cs typeface="Arial"/>
              </a:rPr>
              <a:t> ion (3d</a:t>
            </a:r>
            <a:r>
              <a:rPr lang="fr-FR" sz="2000" b="1" baseline="30000" dirty="0" smtClean="0">
                <a:latin typeface="Arial"/>
                <a:cs typeface="Arial"/>
              </a:rPr>
              <a:t>6</a:t>
            </a:r>
            <a:r>
              <a:rPr lang="fr-FR" sz="2000" b="1" dirty="0" smtClean="0">
                <a:latin typeface="Arial"/>
                <a:cs typeface="Arial"/>
              </a:rPr>
              <a:t>) in </a:t>
            </a:r>
            <a:r>
              <a:rPr lang="fr-FR" sz="2000" b="1" i="1" dirty="0" smtClean="0">
                <a:latin typeface="Arial"/>
                <a:cs typeface="Arial"/>
              </a:rPr>
              <a:t>O</a:t>
            </a:r>
            <a:r>
              <a:rPr lang="fr-FR" sz="2000" b="1" i="1" baseline="-25000" dirty="0" smtClean="0">
                <a:latin typeface="Arial"/>
                <a:cs typeface="Arial"/>
              </a:rPr>
              <a:t>h</a:t>
            </a:r>
            <a:r>
              <a:rPr lang="fr-FR" sz="2000" b="1" dirty="0" smtClean="0">
                <a:latin typeface="Arial"/>
                <a:cs typeface="Arial"/>
              </a:rPr>
              <a:t> </a:t>
            </a:r>
            <a:r>
              <a:rPr lang="fr-FR" sz="2000" b="1" dirty="0" err="1" smtClean="0">
                <a:latin typeface="Arial"/>
                <a:cs typeface="Arial"/>
              </a:rPr>
              <a:t>symmetry</a:t>
            </a:r>
            <a:endParaRPr lang="fr-FR" sz="1600" b="1" dirty="0" smtClean="0">
              <a:latin typeface="Arial"/>
              <a:cs typeface="Arial"/>
            </a:endParaRPr>
          </a:p>
          <a:p>
            <a:pPr marL="0" indent="0">
              <a:buNone/>
            </a:pPr>
            <a:endParaRPr lang="fr-FR" sz="1600" dirty="0" smtClean="0">
              <a:latin typeface="Arial"/>
              <a:cs typeface="Arial"/>
            </a:endParaRPr>
          </a:p>
        </p:txBody>
      </p:sp>
      <p:sp>
        <p:nvSpPr>
          <p:cNvPr id="12" name="ZoneTexte 11"/>
          <p:cNvSpPr txBox="1"/>
          <p:nvPr/>
        </p:nvSpPr>
        <p:spPr>
          <a:xfrm>
            <a:off x="2806184" y="4232420"/>
            <a:ext cx="2689779" cy="830997"/>
          </a:xfrm>
          <a:prstGeom prst="rect">
            <a:avLst/>
          </a:prstGeom>
          <a:noFill/>
        </p:spPr>
        <p:txBody>
          <a:bodyPr wrap="square" rtlCol="0">
            <a:spAutoFit/>
          </a:bodyPr>
          <a:lstStyle/>
          <a:p>
            <a:r>
              <a:rPr lang="en-US" sz="1600" dirty="0" smtClean="0"/>
              <a:t>When 10Dq increases, the ground state changes</a:t>
            </a:r>
          </a:p>
          <a:p>
            <a:endParaRPr lang="en-US" sz="1600" dirty="0"/>
          </a:p>
        </p:txBody>
      </p:sp>
      <p:grpSp>
        <p:nvGrpSpPr>
          <p:cNvPr id="60" name="Grouper 59"/>
          <p:cNvGrpSpPr/>
          <p:nvPr/>
        </p:nvGrpSpPr>
        <p:grpSpPr>
          <a:xfrm>
            <a:off x="6272593" y="1629411"/>
            <a:ext cx="1570748" cy="2028466"/>
            <a:chOff x="4190493" y="3920996"/>
            <a:chExt cx="1570748" cy="2028466"/>
          </a:xfrm>
        </p:grpSpPr>
        <p:sp>
          <p:nvSpPr>
            <p:cNvPr id="58" name="Rectangle à coins arrondis 57"/>
            <p:cNvSpPr/>
            <p:nvPr/>
          </p:nvSpPr>
          <p:spPr>
            <a:xfrm>
              <a:off x="4190493" y="3920996"/>
              <a:ext cx="1570748" cy="202846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grpSp>
          <p:nvGrpSpPr>
            <p:cNvPr id="35" name="Grouper 34"/>
            <p:cNvGrpSpPr/>
            <p:nvPr/>
          </p:nvGrpSpPr>
          <p:grpSpPr>
            <a:xfrm>
              <a:off x="4190493" y="3963379"/>
              <a:ext cx="1437371" cy="1896051"/>
              <a:chOff x="4190493" y="3963379"/>
              <a:chExt cx="1437371" cy="1896051"/>
            </a:xfrm>
          </p:grpSpPr>
          <p:grpSp>
            <p:nvGrpSpPr>
              <p:cNvPr id="29" name="Grouper 28"/>
              <p:cNvGrpSpPr/>
              <p:nvPr/>
            </p:nvGrpSpPr>
            <p:grpSpPr>
              <a:xfrm>
                <a:off x="4190493" y="3963379"/>
                <a:ext cx="1437371" cy="718785"/>
                <a:chOff x="4376854" y="3352576"/>
                <a:chExt cx="1437371" cy="718785"/>
              </a:xfrm>
            </p:grpSpPr>
            <p:grpSp>
              <p:nvGrpSpPr>
                <p:cNvPr id="13" name="Grouper 12"/>
                <p:cNvGrpSpPr/>
                <p:nvPr/>
              </p:nvGrpSpPr>
              <p:grpSpPr>
                <a:xfrm>
                  <a:off x="4376854" y="3352576"/>
                  <a:ext cx="1437371" cy="702115"/>
                  <a:chOff x="5879177" y="5738704"/>
                  <a:chExt cx="1437371" cy="702115"/>
                </a:xfrm>
              </p:grpSpPr>
              <p:grpSp>
                <p:nvGrpSpPr>
                  <p:cNvPr id="14" name="Grouper 13"/>
                  <p:cNvGrpSpPr/>
                  <p:nvPr/>
                </p:nvGrpSpPr>
                <p:grpSpPr>
                  <a:xfrm>
                    <a:off x="5879177" y="5738704"/>
                    <a:ext cx="1437371" cy="702115"/>
                    <a:chOff x="1741435" y="1686428"/>
                    <a:chExt cx="1437371" cy="702115"/>
                  </a:xfrm>
                </p:grpSpPr>
                <p:cxnSp>
                  <p:nvCxnSpPr>
                    <p:cNvPr id="16" name="Straight Connector 9"/>
                    <p:cNvCxnSpPr/>
                    <p:nvPr/>
                  </p:nvCxnSpPr>
                  <p:spPr>
                    <a:xfrm>
                      <a:off x="2236057" y="223259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0"/>
                    <p:cNvCxnSpPr/>
                    <p:nvPr/>
                  </p:nvCxnSpPr>
                  <p:spPr>
                    <a:xfrm>
                      <a:off x="2579841" y="223614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1"/>
                    <p:cNvCxnSpPr/>
                    <p:nvPr/>
                  </p:nvCxnSpPr>
                  <p:spPr>
                    <a:xfrm>
                      <a:off x="2916536" y="223259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2"/>
                    <p:cNvCxnSpPr/>
                    <p:nvPr/>
                  </p:nvCxnSpPr>
                  <p:spPr>
                    <a:xfrm>
                      <a:off x="2411493" y="185924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3"/>
                    <p:cNvCxnSpPr/>
                    <p:nvPr/>
                  </p:nvCxnSpPr>
                  <p:spPr>
                    <a:xfrm>
                      <a:off x="2741099" y="185570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9"/>
                    <p:cNvCxnSpPr/>
                    <p:nvPr/>
                  </p:nvCxnSpPr>
                  <p:spPr>
                    <a:xfrm flipV="1">
                      <a:off x="2322886" y="208076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1861202" y="1686428"/>
                      <a:ext cx="374855" cy="338554"/>
                    </a:xfrm>
                    <a:prstGeom prst="rect">
                      <a:avLst/>
                    </a:prstGeom>
                    <a:noFill/>
                  </p:spPr>
                  <p:txBody>
                    <a:bodyPr wrap="none" rtlCol="0">
                      <a:spAutoFit/>
                    </a:bodyPr>
                    <a:lstStyle/>
                    <a:p>
                      <a:r>
                        <a:rPr lang="en-US" sz="1600" smtClean="0"/>
                        <a:t>e</a:t>
                      </a:r>
                      <a:r>
                        <a:rPr lang="en-US" sz="1600" baseline="-25000" smtClean="0"/>
                        <a:t>g</a:t>
                      </a:r>
                      <a:endParaRPr lang="en-US" sz="1600" baseline="-25000"/>
                    </a:p>
                  </p:txBody>
                </p:sp>
                <p:sp>
                  <p:nvSpPr>
                    <p:cNvPr id="23" name="ZoneTexte 22"/>
                    <p:cNvSpPr txBox="1"/>
                    <p:nvPr/>
                  </p:nvSpPr>
                  <p:spPr>
                    <a:xfrm>
                      <a:off x="1741435" y="2047194"/>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cxnSp>
                <p:nvCxnSpPr>
                  <p:cNvPr id="15" name="Straight Arrow Connector 30"/>
                  <p:cNvCxnSpPr/>
                  <p:nvPr/>
                </p:nvCxnSpPr>
                <p:spPr>
                  <a:xfrm rot="10800000">
                    <a:off x="6822288" y="6130247"/>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Arrow Connector 30"/>
                <p:cNvCxnSpPr/>
                <p:nvPr/>
              </p:nvCxnSpPr>
              <p:spPr>
                <a:xfrm rot="10800000">
                  <a:off x="5638788" y="3742630"/>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30"/>
                <p:cNvCxnSpPr/>
                <p:nvPr/>
              </p:nvCxnSpPr>
              <p:spPr>
                <a:xfrm rot="10800000" flipV="1">
                  <a:off x="5046912" y="3763584"/>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30"/>
                <p:cNvCxnSpPr/>
                <p:nvPr/>
              </p:nvCxnSpPr>
              <p:spPr>
                <a:xfrm rot="10800000">
                  <a:off x="5215260" y="335257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30"/>
                <p:cNvCxnSpPr/>
                <p:nvPr/>
              </p:nvCxnSpPr>
              <p:spPr>
                <a:xfrm rot="10800000">
                  <a:off x="5477530" y="335257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8" name="Image 47" descr="^5T_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3560" y="4903025"/>
                <a:ext cx="278522" cy="215996"/>
              </a:xfrm>
              <a:prstGeom prst="rect">
                <a:avLst/>
              </a:prstGeom>
              <a:solidFill>
                <a:schemeClr val="bg1"/>
              </a:solidFill>
            </p:spPr>
          </p:pic>
          <p:sp>
            <p:nvSpPr>
              <p:cNvPr id="50" name="ZoneTexte 49"/>
              <p:cNvSpPr txBox="1"/>
              <p:nvPr/>
            </p:nvSpPr>
            <p:spPr>
              <a:xfrm>
                <a:off x="4442502" y="5274654"/>
                <a:ext cx="1040068" cy="584776"/>
              </a:xfrm>
              <a:prstGeom prst="rect">
                <a:avLst/>
              </a:prstGeom>
              <a:noFill/>
            </p:spPr>
            <p:txBody>
              <a:bodyPr wrap="none" rtlCol="0">
                <a:spAutoFit/>
              </a:bodyPr>
              <a:lstStyle/>
              <a:p>
                <a:pPr algn="ctr"/>
                <a:r>
                  <a:rPr lang="fr-FR" sz="1600" dirty="0" smtClean="0">
                    <a:solidFill>
                      <a:srgbClr val="FF0000"/>
                    </a:solidFill>
                  </a:rPr>
                  <a:t>S=2</a:t>
                </a:r>
              </a:p>
              <a:p>
                <a:pPr algn="ctr"/>
                <a:r>
                  <a:rPr lang="fr-FR" sz="1600" dirty="0" smtClean="0">
                    <a:solidFill>
                      <a:srgbClr val="FF0000"/>
                    </a:solidFill>
                  </a:rPr>
                  <a:t>High spin</a:t>
                </a:r>
                <a:endParaRPr lang="fr-FR" sz="1600" dirty="0">
                  <a:solidFill>
                    <a:srgbClr val="FF0000"/>
                  </a:solidFill>
                </a:endParaRPr>
              </a:p>
            </p:txBody>
          </p:sp>
        </p:grpSp>
      </p:grpSp>
      <p:grpSp>
        <p:nvGrpSpPr>
          <p:cNvPr id="61" name="Grouper 60"/>
          <p:cNvGrpSpPr/>
          <p:nvPr/>
        </p:nvGrpSpPr>
        <p:grpSpPr>
          <a:xfrm>
            <a:off x="6233973" y="4025250"/>
            <a:ext cx="1609368" cy="2197743"/>
            <a:chOff x="5761241" y="3751718"/>
            <a:chExt cx="1663374" cy="2197743"/>
          </a:xfrm>
        </p:grpSpPr>
        <p:sp>
          <p:nvSpPr>
            <p:cNvPr id="59" name="Rectangle à coins arrondis 58"/>
            <p:cNvSpPr/>
            <p:nvPr/>
          </p:nvSpPr>
          <p:spPr>
            <a:xfrm>
              <a:off x="5761241" y="3751718"/>
              <a:ext cx="1663374" cy="219774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nvGrpSpPr>
            <p:cNvPr id="54" name="Grouper 53"/>
            <p:cNvGrpSpPr/>
            <p:nvPr/>
          </p:nvGrpSpPr>
          <p:grpSpPr>
            <a:xfrm>
              <a:off x="5761241" y="3751719"/>
              <a:ext cx="1437371" cy="2107711"/>
              <a:chOff x="5761241" y="3751719"/>
              <a:chExt cx="1437371" cy="2107711"/>
            </a:xfrm>
          </p:grpSpPr>
          <p:grpSp>
            <p:nvGrpSpPr>
              <p:cNvPr id="52" name="Grouper 51"/>
              <p:cNvGrpSpPr/>
              <p:nvPr/>
            </p:nvGrpSpPr>
            <p:grpSpPr>
              <a:xfrm>
                <a:off x="5761241" y="3751719"/>
                <a:ext cx="1437371" cy="930446"/>
                <a:chOff x="5782732" y="2513084"/>
                <a:chExt cx="1437371" cy="930446"/>
              </a:xfrm>
            </p:grpSpPr>
            <p:grpSp>
              <p:nvGrpSpPr>
                <p:cNvPr id="30" name="Grouper 29"/>
                <p:cNvGrpSpPr/>
                <p:nvPr/>
              </p:nvGrpSpPr>
              <p:grpSpPr>
                <a:xfrm>
                  <a:off x="5782732" y="2513084"/>
                  <a:ext cx="1437371" cy="930445"/>
                  <a:chOff x="4376854" y="3140916"/>
                  <a:chExt cx="1437371" cy="930445"/>
                </a:xfrm>
              </p:grpSpPr>
              <p:grpSp>
                <p:nvGrpSpPr>
                  <p:cNvPr id="31" name="Grouper 30"/>
                  <p:cNvGrpSpPr/>
                  <p:nvPr/>
                </p:nvGrpSpPr>
                <p:grpSpPr>
                  <a:xfrm>
                    <a:off x="4376854" y="3140916"/>
                    <a:ext cx="1437371" cy="913775"/>
                    <a:chOff x="5879177" y="5527044"/>
                    <a:chExt cx="1437371" cy="913775"/>
                  </a:xfrm>
                </p:grpSpPr>
                <p:grpSp>
                  <p:nvGrpSpPr>
                    <p:cNvPr id="36" name="Grouper 35"/>
                    <p:cNvGrpSpPr/>
                    <p:nvPr/>
                  </p:nvGrpSpPr>
                  <p:grpSpPr>
                    <a:xfrm>
                      <a:off x="5879177" y="5527044"/>
                      <a:ext cx="1437371" cy="913775"/>
                      <a:chOff x="1741435" y="1474768"/>
                      <a:chExt cx="1437371" cy="913775"/>
                    </a:xfrm>
                  </p:grpSpPr>
                  <p:cxnSp>
                    <p:nvCxnSpPr>
                      <p:cNvPr id="38" name="Straight Connector 9"/>
                      <p:cNvCxnSpPr/>
                      <p:nvPr/>
                    </p:nvCxnSpPr>
                    <p:spPr>
                      <a:xfrm>
                        <a:off x="2236057" y="223259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10"/>
                      <p:cNvCxnSpPr/>
                      <p:nvPr/>
                    </p:nvCxnSpPr>
                    <p:spPr>
                      <a:xfrm>
                        <a:off x="2579841" y="2236143"/>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11"/>
                      <p:cNvCxnSpPr/>
                      <p:nvPr/>
                    </p:nvCxnSpPr>
                    <p:spPr>
                      <a:xfrm>
                        <a:off x="2916536" y="2232599"/>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12"/>
                      <p:cNvCxnSpPr/>
                      <p:nvPr/>
                    </p:nvCxnSpPr>
                    <p:spPr>
                      <a:xfrm>
                        <a:off x="2411493" y="1647587"/>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13"/>
                      <p:cNvCxnSpPr/>
                      <p:nvPr/>
                    </p:nvCxnSpPr>
                    <p:spPr>
                      <a:xfrm>
                        <a:off x="2741099" y="1644045"/>
                        <a:ext cx="26227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29"/>
                      <p:cNvCxnSpPr/>
                      <p:nvPr/>
                    </p:nvCxnSpPr>
                    <p:spPr>
                      <a:xfrm flipV="1">
                        <a:off x="2322886" y="2080766"/>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1861202" y="1474768"/>
                        <a:ext cx="374855" cy="338554"/>
                      </a:xfrm>
                      <a:prstGeom prst="rect">
                        <a:avLst/>
                      </a:prstGeom>
                      <a:noFill/>
                    </p:spPr>
                    <p:txBody>
                      <a:bodyPr wrap="none" rtlCol="0">
                        <a:spAutoFit/>
                      </a:bodyPr>
                      <a:lstStyle/>
                      <a:p>
                        <a:r>
                          <a:rPr lang="en-US" sz="1600" dirty="0" err="1" smtClean="0"/>
                          <a:t>e</a:t>
                        </a:r>
                        <a:r>
                          <a:rPr lang="en-US" sz="1600" baseline="-25000" dirty="0" err="1" smtClean="0"/>
                          <a:t>g</a:t>
                        </a:r>
                        <a:endParaRPr lang="en-US" sz="1600" baseline="-25000" dirty="0"/>
                      </a:p>
                    </p:txBody>
                  </p:sp>
                  <p:sp>
                    <p:nvSpPr>
                      <p:cNvPr id="45" name="ZoneTexte 44"/>
                      <p:cNvSpPr txBox="1"/>
                      <p:nvPr/>
                    </p:nvSpPr>
                    <p:spPr>
                      <a:xfrm>
                        <a:off x="1741435" y="2047194"/>
                        <a:ext cx="393824" cy="338554"/>
                      </a:xfrm>
                      <a:prstGeom prst="rect">
                        <a:avLst/>
                      </a:prstGeom>
                      <a:noFill/>
                    </p:spPr>
                    <p:txBody>
                      <a:bodyPr wrap="none" rtlCol="0">
                        <a:spAutoFit/>
                      </a:bodyPr>
                      <a:lstStyle/>
                      <a:p>
                        <a:r>
                          <a:rPr lang="en-US" sz="1600" smtClean="0"/>
                          <a:t>t</a:t>
                        </a:r>
                        <a:r>
                          <a:rPr lang="en-US" sz="1600" baseline="-25000" smtClean="0"/>
                          <a:t>2g</a:t>
                        </a:r>
                        <a:endParaRPr lang="en-US" sz="1600" baseline="-25000"/>
                      </a:p>
                    </p:txBody>
                  </p:sp>
                </p:grpSp>
                <p:cxnSp>
                  <p:nvCxnSpPr>
                    <p:cNvPr id="37" name="Straight Arrow Connector 30"/>
                    <p:cNvCxnSpPr/>
                    <p:nvPr/>
                  </p:nvCxnSpPr>
                  <p:spPr>
                    <a:xfrm rot="10800000">
                      <a:off x="6822288" y="6130247"/>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0"/>
                  <p:cNvCxnSpPr/>
                  <p:nvPr/>
                </p:nvCxnSpPr>
                <p:spPr>
                  <a:xfrm rot="10800000">
                    <a:off x="5638788" y="3742630"/>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0"/>
                  <p:cNvCxnSpPr/>
                  <p:nvPr/>
                </p:nvCxnSpPr>
                <p:spPr>
                  <a:xfrm rot="10800000" flipV="1">
                    <a:off x="5046912" y="3763584"/>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46" name="Straight Arrow Connector 30"/>
                <p:cNvCxnSpPr/>
                <p:nvPr/>
              </p:nvCxnSpPr>
              <p:spPr>
                <a:xfrm rot="10800000" flipV="1">
                  <a:off x="6797437" y="3135753"/>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30"/>
                <p:cNvCxnSpPr/>
                <p:nvPr/>
              </p:nvCxnSpPr>
              <p:spPr>
                <a:xfrm rot="10800000" flipV="1">
                  <a:off x="7119659" y="3135753"/>
                  <a:ext cx="0" cy="30777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49" name="Image 48" descr="^1A_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2352" y="4904840"/>
                <a:ext cx="324000" cy="232302"/>
              </a:xfrm>
              <a:prstGeom prst="rect">
                <a:avLst/>
              </a:prstGeom>
              <a:solidFill>
                <a:srgbClr val="FFFFFF"/>
              </a:solidFill>
            </p:spPr>
          </p:pic>
          <p:sp>
            <p:nvSpPr>
              <p:cNvPr id="51" name="ZoneTexte 50"/>
              <p:cNvSpPr txBox="1"/>
              <p:nvPr/>
            </p:nvSpPr>
            <p:spPr>
              <a:xfrm>
                <a:off x="6103685" y="5274654"/>
                <a:ext cx="994483" cy="584776"/>
              </a:xfrm>
              <a:prstGeom prst="rect">
                <a:avLst/>
              </a:prstGeom>
              <a:noFill/>
            </p:spPr>
            <p:txBody>
              <a:bodyPr wrap="none" rtlCol="0">
                <a:spAutoFit/>
              </a:bodyPr>
              <a:lstStyle/>
              <a:p>
                <a:pPr algn="ctr"/>
                <a:r>
                  <a:rPr lang="fr-FR" sz="1600" dirty="0" smtClean="0">
                    <a:solidFill>
                      <a:srgbClr val="0000FF"/>
                    </a:solidFill>
                  </a:rPr>
                  <a:t>S=0</a:t>
                </a:r>
              </a:p>
              <a:p>
                <a:pPr algn="ctr"/>
                <a:r>
                  <a:rPr lang="fr-FR" sz="1600" dirty="0" err="1" smtClean="0">
                    <a:solidFill>
                      <a:srgbClr val="0000FF"/>
                    </a:solidFill>
                  </a:rPr>
                  <a:t>Low</a:t>
                </a:r>
                <a:r>
                  <a:rPr lang="fr-FR" sz="1600" dirty="0" smtClean="0">
                    <a:solidFill>
                      <a:srgbClr val="0000FF"/>
                    </a:solidFill>
                  </a:rPr>
                  <a:t> spin</a:t>
                </a:r>
                <a:endParaRPr lang="fr-FR" sz="1600" dirty="0">
                  <a:solidFill>
                    <a:srgbClr val="0000FF"/>
                  </a:solidFill>
                </a:endParaRPr>
              </a:p>
            </p:txBody>
          </p:sp>
        </p:grpSp>
      </p:grpSp>
      <p:sp>
        <p:nvSpPr>
          <p:cNvPr id="5" name="Rectangle 4"/>
          <p:cNvSpPr/>
          <p:nvPr/>
        </p:nvSpPr>
        <p:spPr>
          <a:xfrm>
            <a:off x="8190367" y="3173026"/>
            <a:ext cx="184666" cy="276999"/>
          </a:xfrm>
          <a:prstGeom prst="rect">
            <a:avLst/>
          </a:prstGeom>
        </p:spPr>
        <p:txBody>
          <a:bodyPr wrap="none">
            <a:spAutoFit/>
          </a:bodyPr>
          <a:lstStyle/>
          <a:p>
            <a:r>
              <a:rPr lang="en-US" sz="1200" dirty="0">
                <a:solidFill>
                  <a:prstClr val="black"/>
                </a:solidFill>
                <a:latin typeface="Helvetica"/>
              </a:rPr>
              <a:t> </a:t>
            </a:r>
            <a:endParaRPr lang="en-US" dirty="0"/>
          </a:p>
        </p:txBody>
      </p:sp>
      <p:pic>
        <p:nvPicPr>
          <p:cNvPr id="8" name="Image 7" descr="Fe2-HS-LS-ex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883" y="2121918"/>
            <a:ext cx="2628900" cy="1778000"/>
          </a:xfrm>
          <a:prstGeom prst="rect">
            <a:avLst/>
          </a:prstGeom>
        </p:spPr>
      </p:pic>
      <p:pic>
        <p:nvPicPr>
          <p:cNvPr id="26" name="Image 25" descr="Fe2-HS-LS-calc.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5261" y="2082802"/>
            <a:ext cx="2628900" cy="1778000"/>
          </a:xfrm>
          <a:prstGeom prst="rect">
            <a:avLst/>
          </a:prstGeom>
        </p:spPr>
      </p:pic>
      <p:sp>
        <p:nvSpPr>
          <p:cNvPr id="34" name="ZoneTexte 33"/>
          <p:cNvSpPr txBox="1"/>
          <p:nvPr/>
        </p:nvSpPr>
        <p:spPr>
          <a:xfrm>
            <a:off x="1454056" y="2121918"/>
            <a:ext cx="1352128" cy="369332"/>
          </a:xfrm>
          <a:prstGeom prst="rect">
            <a:avLst/>
          </a:prstGeom>
          <a:solidFill>
            <a:srgbClr val="FFFFFF"/>
          </a:solidFill>
        </p:spPr>
        <p:txBody>
          <a:bodyPr wrap="none" rtlCol="0">
            <a:spAutoFit/>
          </a:bodyPr>
          <a:lstStyle/>
          <a:p>
            <a:r>
              <a:rPr lang="en-US" dirty="0" smtClean="0"/>
              <a:t>Experiment</a:t>
            </a:r>
            <a:endParaRPr lang="en-US" dirty="0"/>
          </a:p>
        </p:txBody>
      </p:sp>
      <p:grpSp>
        <p:nvGrpSpPr>
          <p:cNvPr id="70" name="Grouper 69"/>
          <p:cNvGrpSpPr/>
          <p:nvPr/>
        </p:nvGrpSpPr>
        <p:grpSpPr>
          <a:xfrm>
            <a:off x="3711141" y="2042310"/>
            <a:ext cx="1945244" cy="448940"/>
            <a:chOff x="3711141" y="2042310"/>
            <a:chExt cx="1945244" cy="448940"/>
          </a:xfrm>
        </p:grpSpPr>
        <p:sp>
          <p:nvSpPr>
            <p:cNvPr id="69" name="Rectangle 68"/>
            <p:cNvSpPr/>
            <p:nvPr/>
          </p:nvSpPr>
          <p:spPr>
            <a:xfrm>
              <a:off x="4874846" y="2042310"/>
              <a:ext cx="781539" cy="429402"/>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ZoneTexte 56"/>
            <p:cNvSpPr txBox="1"/>
            <p:nvPr/>
          </p:nvSpPr>
          <p:spPr>
            <a:xfrm>
              <a:off x="3711141" y="2121918"/>
              <a:ext cx="1442071" cy="369332"/>
            </a:xfrm>
            <a:prstGeom prst="rect">
              <a:avLst/>
            </a:prstGeom>
            <a:solidFill>
              <a:srgbClr val="FFFFFF"/>
            </a:solidFill>
          </p:spPr>
          <p:txBody>
            <a:bodyPr wrap="none" rtlCol="0">
              <a:spAutoFit/>
            </a:bodyPr>
            <a:lstStyle/>
            <a:p>
              <a:r>
                <a:rPr lang="en-US" dirty="0" smtClean="0"/>
                <a:t>Calculations</a:t>
              </a:r>
              <a:endParaRPr lang="en-US" dirty="0"/>
            </a:p>
          </p:txBody>
        </p:sp>
      </p:grpSp>
      <p:cxnSp>
        <p:nvCxnSpPr>
          <p:cNvPr id="63" name="Connecteur droit avec flèche 62"/>
          <p:cNvCxnSpPr/>
          <p:nvPr/>
        </p:nvCxnSpPr>
        <p:spPr>
          <a:xfrm flipV="1">
            <a:off x="5311104" y="2491250"/>
            <a:ext cx="922869" cy="49181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7" name="ZoneTexte 66"/>
          <p:cNvSpPr txBox="1"/>
          <p:nvPr/>
        </p:nvSpPr>
        <p:spPr>
          <a:xfrm>
            <a:off x="5000262" y="2442163"/>
            <a:ext cx="1081689" cy="307777"/>
          </a:xfrm>
          <a:prstGeom prst="rect">
            <a:avLst/>
          </a:prstGeom>
          <a:noFill/>
        </p:spPr>
        <p:txBody>
          <a:bodyPr wrap="none" rtlCol="0">
            <a:spAutoFit/>
          </a:bodyPr>
          <a:lstStyle/>
          <a:p>
            <a:r>
              <a:rPr lang="en-US" sz="1400" i="1" dirty="0" smtClean="0"/>
              <a:t>10Dq=1eV</a:t>
            </a:r>
            <a:endParaRPr lang="en-US" sz="1400" i="1" dirty="0"/>
          </a:p>
        </p:txBody>
      </p:sp>
      <p:cxnSp>
        <p:nvCxnSpPr>
          <p:cNvPr id="65" name="Connecteur droit avec flèche 64"/>
          <p:cNvCxnSpPr/>
          <p:nvPr/>
        </p:nvCxnSpPr>
        <p:spPr>
          <a:xfrm>
            <a:off x="5470189" y="3403204"/>
            <a:ext cx="658510" cy="99342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8" name="ZoneTexte 67"/>
          <p:cNvSpPr txBox="1"/>
          <p:nvPr/>
        </p:nvSpPr>
        <p:spPr>
          <a:xfrm>
            <a:off x="4740085" y="3891612"/>
            <a:ext cx="1231419" cy="307777"/>
          </a:xfrm>
          <a:prstGeom prst="rect">
            <a:avLst/>
          </a:prstGeom>
          <a:noFill/>
        </p:spPr>
        <p:txBody>
          <a:bodyPr wrap="none" rtlCol="0">
            <a:spAutoFit/>
          </a:bodyPr>
          <a:lstStyle/>
          <a:p>
            <a:r>
              <a:rPr lang="en-US" sz="1400" i="1" dirty="0" smtClean="0"/>
              <a:t>10Dq=2.2eV</a:t>
            </a:r>
            <a:endParaRPr lang="en-US" sz="1400" i="1" dirty="0"/>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48</a:t>
            </a:fld>
            <a:endParaRPr lang="fr-FR"/>
          </a:p>
        </p:txBody>
      </p:sp>
    </p:spTree>
    <p:extLst>
      <p:ext uri="{BB962C8B-B14F-4D97-AF65-F5344CB8AC3E}">
        <p14:creationId xmlns:p14="http://schemas.microsoft.com/office/powerpoint/2010/main" val="73207418"/>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Text Box 5"/>
          <p:cNvSpPr txBox="1">
            <a:spLocks noChangeAspect="1" noChangeArrowheads="1"/>
          </p:cNvSpPr>
          <p:nvPr/>
        </p:nvSpPr>
        <p:spPr bwMode="auto">
          <a:xfrm>
            <a:off x="2037325" y="4264483"/>
            <a:ext cx="492650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r>
              <a:rPr lang="fr-FR" sz="2400" b="1" dirty="0" smtClean="0">
                <a:solidFill>
                  <a:srgbClr val="00CC00"/>
                </a:solidFill>
                <a:latin typeface="+mj-lt"/>
                <a:cs typeface="Times" charset="0"/>
              </a:rPr>
              <a:t>(covalent)   </a:t>
            </a:r>
            <a:r>
              <a:rPr lang="fr-FR" sz="2400" b="1" dirty="0" err="1" smtClean="0">
                <a:solidFill>
                  <a:srgbClr val="00CC00"/>
                </a:solidFill>
                <a:latin typeface="+mj-lt"/>
                <a:cs typeface="Times" charset="0"/>
              </a:rPr>
              <a:t>Cr</a:t>
            </a:r>
            <a:r>
              <a:rPr lang="fr-FR" sz="2400" b="1" baseline="30000" dirty="0" err="1" smtClean="0">
                <a:solidFill>
                  <a:srgbClr val="00CC00"/>
                </a:solidFill>
                <a:latin typeface="+mj-lt"/>
                <a:cs typeface="Times" charset="0"/>
              </a:rPr>
              <a:t>III</a:t>
            </a:r>
            <a:r>
              <a:rPr lang="fr-FR" sz="2400" b="1" dirty="0" smtClean="0">
                <a:latin typeface="+mj-lt"/>
                <a:cs typeface="Times" charset="0"/>
              </a:rPr>
              <a:t>-</a:t>
            </a:r>
            <a:r>
              <a:rPr lang="fr-FR" sz="2400" b="1" dirty="0">
                <a:latin typeface="+mj-lt"/>
                <a:cs typeface="Times" charset="0"/>
              </a:rPr>
              <a:t>C</a:t>
            </a:r>
            <a:r>
              <a:rPr lang="fr-FR" sz="2400" b="1" dirty="0">
                <a:latin typeface="+mj-lt"/>
                <a:cs typeface="Times" charset="0"/>
                <a:sym typeface="Symbol" charset="0"/>
              </a:rPr>
              <a:t></a:t>
            </a:r>
            <a:r>
              <a:rPr lang="fr-FR" sz="2400" b="1" dirty="0">
                <a:latin typeface="+mj-lt"/>
                <a:cs typeface="Times" charset="0"/>
              </a:rPr>
              <a:t>N</a:t>
            </a:r>
            <a:r>
              <a:rPr lang="fr-FR" sz="2400" b="1" dirty="0" smtClean="0">
                <a:latin typeface="+mj-lt"/>
                <a:cs typeface="Times" charset="0"/>
              </a:rPr>
              <a:t>-</a:t>
            </a:r>
            <a:r>
              <a:rPr lang="fr-FR" sz="2400" b="1" dirty="0" err="1" smtClean="0">
                <a:solidFill>
                  <a:srgbClr val="FF0000"/>
                </a:solidFill>
                <a:latin typeface="+mj-lt"/>
                <a:cs typeface="Times" charset="0"/>
              </a:rPr>
              <a:t>Ni</a:t>
            </a:r>
            <a:r>
              <a:rPr lang="fr-FR" sz="2400" b="1" baseline="30000" dirty="0" err="1" smtClean="0">
                <a:solidFill>
                  <a:srgbClr val="FF0000"/>
                </a:solidFill>
                <a:latin typeface="+mj-lt"/>
                <a:cs typeface="Times" charset="0"/>
              </a:rPr>
              <a:t>II</a:t>
            </a:r>
            <a:r>
              <a:rPr lang="fr-FR" sz="2400" b="1" dirty="0" smtClean="0">
                <a:solidFill>
                  <a:srgbClr val="FF0000"/>
                </a:solidFill>
                <a:latin typeface="+mj-lt"/>
                <a:cs typeface="Times" charset="0"/>
              </a:rPr>
              <a:t> (</a:t>
            </a:r>
            <a:r>
              <a:rPr lang="fr-FR" sz="2400" b="1" dirty="0" err="1">
                <a:solidFill>
                  <a:srgbClr val="FF0000"/>
                </a:solidFill>
                <a:latin typeface="+mj-lt"/>
                <a:cs typeface="Times" charset="0"/>
              </a:rPr>
              <a:t>i</a:t>
            </a:r>
            <a:r>
              <a:rPr lang="fr-FR" sz="2400" b="1" dirty="0" err="1" smtClean="0">
                <a:solidFill>
                  <a:srgbClr val="FF0000"/>
                </a:solidFill>
                <a:latin typeface="+mj-lt"/>
                <a:cs typeface="Times" charset="0"/>
              </a:rPr>
              <a:t>onic</a:t>
            </a:r>
            <a:r>
              <a:rPr lang="fr-FR" sz="2400" b="1" dirty="0" smtClean="0">
                <a:solidFill>
                  <a:srgbClr val="FF0000"/>
                </a:solidFill>
                <a:latin typeface="+mj-lt"/>
                <a:cs typeface="Times" charset="0"/>
              </a:rPr>
              <a:t>)</a:t>
            </a:r>
            <a:r>
              <a:rPr lang="fr-FR" sz="2400" b="1" dirty="0" smtClean="0">
                <a:solidFill>
                  <a:srgbClr val="00CC00"/>
                </a:solidFill>
                <a:latin typeface="+mj-lt"/>
                <a:cs typeface="Times" charset="0"/>
              </a:rPr>
              <a:t> </a:t>
            </a:r>
            <a:endParaRPr lang="fr-FR" sz="2400" b="1" dirty="0">
              <a:solidFill>
                <a:srgbClr val="00CC00"/>
              </a:solidFill>
              <a:latin typeface="+mj-lt"/>
              <a:cs typeface="Times" charset="0"/>
            </a:endParaRPr>
          </a:p>
        </p:txBody>
      </p:sp>
      <p:sp>
        <p:nvSpPr>
          <p:cNvPr id="24586" name="Text Box 10"/>
          <p:cNvSpPr txBox="1">
            <a:spLocks noChangeArrowheads="1"/>
          </p:cNvSpPr>
          <p:nvPr/>
        </p:nvSpPr>
        <p:spPr bwMode="auto">
          <a:xfrm>
            <a:off x="197986" y="190116"/>
            <a:ext cx="8692638"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n-US" sz="2400" b="1" i="1" dirty="0" smtClean="0">
                <a:solidFill>
                  <a:srgbClr val="0000FF"/>
                </a:solidFill>
              </a:rPr>
              <a:t>Limit of the crystal field model: towards ligand field model</a:t>
            </a:r>
          </a:p>
          <a:p>
            <a:pPr algn="ctr">
              <a:spcBef>
                <a:spcPct val="50000"/>
              </a:spcBef>
            </a:pPr>
            <a:r>
              <a:rPr lang="en-US" sz="2400" b="1" i="1" dirty="0" smtClean="0">
                <a:solidFill>
                  <a:srgbClr val="0000FF"/>
                </a:solidFill>
              </a:rPr>
              <a:t>Example : </a:t>
            </a:r>
            <a:r>
              <a:rPr lang="en-US" sz="2400" b="1" i="1" dirty="0" err="1" smtClean="0">
                <a:solidFill>
                  <a:srgbClr val="0000FF"/>
                </a:solidFill>
              </a:rPr>
              <a:t>prussian</a:t>
            </a:r>
            <a:r>
              <a:rPr lang="en-US" sz="2400" b="1" i="1" dirty="0" smtClean="0">
                <a:solidFill>
                  <a:srgbClr val="0000FF"/>
                </a:solidFill>
              </a:rPr>
              <a:t> blue analogues </a:t>
            </a:r>
          </a:p>
        </p:txBody>
      </p:sp>
      <p:graphicFrame>
        <p:nvGraphicFramePr>
          <p:cNvPr id="24588" name="Object 12"/>
          <p:cNvGraphicFramePr>
            <a:graphicFrameLocks noChangeAspect="1"/>
          </p:cNvGraphicFramePr>
          <p:nvPr>
            <p:extLst>
              <p:ext uri="{D42A27DB-BD31-4B8C-83A1-F6EECF244321}">
                <p14:modId xmlns:p14="http://schemas.microsoft.com/office/powerpoint/2010/main" val="1913218932"/>
              </p:ext>
            </p:extLst>
          </p:nvPr>
        </p:nvGraphicFramePr>
        <p:xfrm>
          <a:off x="1479550" y="1673026"/>
          <a:ext cx="3427413" cy="2678113"/>
        </p:xfrm>
        <a:graphic>
          <a:graphicData uri="http://schemas.openxmlformats.org/presentationml/2006/ole">
            <mc:AlternateContent xmlns:mc="http://schemas.openxmlformats.org/markup-compatibility/2006">
              <mc:Choice xmlns:v="urn:schemas-microsoft-com:vml" Requires="v">
                <p:oleObj spid="_x0000_s7513" name="Document" r:id="rId3" imgW="4319016" imgH="3374136" progId="Word.Document.8">
                  <p:embed/>
                </p:oleObj>
              </mc:Choice>
              <mc:Fallback>
                <p:oleObj name="Document" r:id="rId3" imgW="4319016" imgH="3374136"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9550" y="1673026"/>
                        <a:ext cx="3427413" cy="2678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Rectangle 1"/>
          <p:cNvSpPr/>
          <p:nvPr/>
        </p:nvSpPr>
        <p:spPr>
          <a:xfrm>
            <a:off x="347673" y="1630276"/>
            <a:ext cx="2523046" cy="369332"/>
          </a:xfrm>
          <a:prstGeom prst="rect">
            <a:avLst/>
          </a:prstGeom>
          <a:solidFill>
            <a:srgbClr val="FFFFFF"/>
          </a:solidFill>
        </p:spPr>
        <p:txBody>
          <a:bodyPr wrap="none">
            <a:spAutoFit/>
          </a:bodyPr>
          <a:lstStyle/>
          <a:p>
            <a:pPr algn="ctr">
              <a:spcBef>
                <a:spcPct val="50000"/>
              </a:spcBef>
            </a:pPr>
            <a:r>
              <a:rPr lang="en-US" dirty="0" err="1"/>
              <a:t>Cs</a:t>
            </a:r>
            <a:r>
              <a:rPr lang="en-US" baseline="30000" dirty="0" err="1"/>
              <a:t>I</a:t>
            </a:r>
            <a:r>
              <a:rPr lang="en-US" dirty="0" smtClean="0"/>
              <a:t>[</a:t>
            </a:r>
            <a:r>
              <a:rPr lang="en-US" b="1" dirty="0" err="1" smtClean="0">
                <a:solidFill>
                  <a:srgbClr val="FF0000"/>
                </a:solidFill>
              </a:rPr>
              <a:t>Ni</a:t>
            </a:r>
            <a:r>
              <a:rPr lang="en-US" b="1" baseline="30000" dirty="0" err="1" smtClean="0">
                <a:solidFill>
                  <a:srgbClr val="FF0000"/>
                </a:solidFill>
              </a:rPr>
              <a:t>II</a:t>
            </a:r>
            <a:r>
              <a:rPr lang="en-US" b="1" dirty="0" err="1" smtClean="0">
                <a:solidFill>
                  <a:srgbClr val="008000"/>
                </a:solidFill>
              </a:rPr>
              <a:t>Cr</a:t>
            </a:r>
            <a:r>
              <a:rPr lang="en-US" b="1" baseline="30000" dirty="0" err="1" smtClean="0">
                <a:solidFill>
                  <a:srgbClr val="008000"/>
                </a:solidFill>
              </a:rPr>
              <a:t>III</a:t>
            </a:r>
            <a:r>
              <a:rPr lang="en-US" dirty="0"/>
              <a:t>(CN)</a:t>
            </a:r>
            <a:r>
              <a:rPr lang="en-US" baseline="-25000" dirty="0"/>
              <a:t>6</a:t>
            </a:r>
            <a:r>
              <a:rPr lang="en-US" dirty="0"/>
              <a:t>].xH</a:t>
            </a:r>
            <a:r>
              <a:rPr lang="en-US" baseline="-25000" dirty="0"/>
              <a:t>2</a:t>
            </a:r>
            <a:r>
              <a:rPr lang="en-US" dirty="0"/>
              <a:t>O</a:t>
            </a:r>
            <a:endParaRPr lang="en-US" dirty="0">
              <a:latin typeface="Times" charset="0"/>
            </a:endParaRPr>
          </a:p>
        </p:txBody>
      </p:sp>
      <p:grpSp>
        <p:nvGrpSpPr>
          <p:cNvPr id="7" name="Grouper 6"/>
          <p:cNvGrpSpPr/>
          <p:nvPr/>
        </p:nvGrpSpPr>
        <p:grpSpPr>
          <a:xfrm>
            <a:off x="5867400" y="1794532"/>
            <a:ext cx="2590800" cy="2438400"/>
            <a:chOff x="5867400" y="1307068"/>
            <a:chExt cx="2590800" cy="2438400"/>
          </a:xfrm>
        </p:grpSpPr>
        <p:graphicFrame>
          <p:nvGraphicFramePr>
            <p:cNvPr id="24585" name="Object 9"/>
            <p:cNvGraphicFramePr>
              <a:graphicFrameLocks noChangeAspect="1"/>
            </p:cNvGraphicFramePr>
            <p:nvPr>
              <p:extLst>
                <p:ext uri="{D42A27DB-BD31-4B8C-83A1-F6EECF244321}">
                  <p14:modId xmlns:p14="http://schemas.microsoft.com/office/powerpoint/2010/main" val="3785938921"/>
                </p:ext>
              </p:extLst>
            </p:nvPr>
          </p:nvGraphicFramePr>
          <p:xfrm>
            <a:off x="5867400" y="1307068"/>
            <a:ext cx="2590800" cy="2438400"/>
          </p:xfrm>
          <a:graphic>
            <a:graphicData uri="http://schemas.openxmlformats.org/presentationml/2006/ole">
              <mc:AlternateContent xmlns:mc="http://schemas.openxmlformats.org/markup-compatibility/2006">
                <mc:Choice xmlns:v="urn:schemas-microsoft-com:vml" Requires="v">
                  <p:oleObj spid="_x0000_s7514" name="Image" r:id="rId5" imgW="4590288" imgH="3557016" progId="Word.Picture.8">
                    <p:embed/>
                  </p:oleObj>
                </mc:Choice>
                <mc:Fallback>
                  <p:oleObj name="Image" r:id="rId5" imgW="4590288" imgH="3557016"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574" t="17133" r="21988" b="14322"/>
                        <a:stretch>
                          <a:fillRect/>
                        </a:stretch>
                      </p:blipFill>
                      <p:spPr bwMode="auto">
                        <a:xfrm>
                          <a:off x="5867400" y="1307068"/>
                          <a:ext cx="2590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Rectangle 3"/>
            <p:cNvSpPr/>
            <p:nvPr/>
          </p:nvSpPr>
          <p:spPr>
            <a:xfrm>
              <a:off x="5867400" y="1487501"/>
              <a:ext cx="569462" cy="369332"/>
            </a:xfrm>
            <a:prstGeom prst="rect">
              <a:avLst/>
            </a:prstGeom>
          </p:spPr>
          <p:txBody>
            <a:bodyPr wrap="none">
              <a:spAutoFit/>
            </a:bodyPr>
            <a:lstStyle/>
            <a:p>
              <a:r>
                <a:rPr lang="en-US" b="1" dirty="0" err="1">
                  <a:solidFill>
                    <a:srgbClr val="008000"/>
                  </a:solidFill>
                </a:rPr>
                <a:t>Cr</a:t>
              </a:r>
              <a:r>
                <a:rPr lang="en-US" b="1" baseline="30000" dirty="0" err="1">
                  <a:solidFill>
                    <a:srgbClr val="008000"/>
                  </a:solidFill>
                </a:rPr>
                <a:t>III</a:t>
              </a:r>
              <a:endParaRPr lang="en-US" dirty="0"/>
            </a:p>
          </p:txBody>
        </p:sp>
        <p:sp>
          <p:nvSpPr>
            <p:cNvPr id="5" name="Rectangle 4"/>
            <p:cNvSpPr/>
            <p:nvPr/>
          </p:nvSpPr>
          <p:spPr>
            <a:xfrm>
              <a:off x="7957191" y="2470719"/>
              <a:ext cx="501009" cy="369332"/>
            </a:xfrm>
            <a:prstGeom prst="rect">
              <a:avLst/>
            </a:prstGeom>
          </p:spPr>
          <p:txBody>
            <a:bodyPr wrap="none">
              <a:spAutoFit/>
            </a:bodyPr>
            <a:lstStyle/>
            <a:p>
              <a:r>
                <a:rPr lang="en-US" b="1" dirty="0" err="1">
                  <a:solidFill>
                    <a:srgbClr val="FF0000"/>
                  </a:solidFill>
                </a:rPr>
                <a:t>Ni</a:t>
              </a:r>
              <a:r>
                <a:rPr lang="en-US" b="1" baseline="30000" dirty="0" err="1">
                  <a:solidFill>
                    <a:srgbClr val="FF0000"/>
                  </a:solidFill>
                </a:rPr>
                <a:t>II</a:t>
              </a:r>
              <a:endParaRPr lang="en-US" dirty="0"/>
            </a:p>
          </p:txBody>
        </p:sp>
      </p:grpSp>
      <p:pic>
        <p:nvPicPr>
          <p:cNvPr id="6" name="Image 5" descr="pi-back-bondin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27250" y="4957233"/>
            <a:ext cx="4572000" cy="1600200"/>
          </a:xfrm>
          <a:prstGeom prst="rect">
            <a:avLst/>
          </a:prstGeom>
        </p:spPr>
      </p:pic>
      <p:sp>
        <p:nvSpPr>
          <p:cNvPr id="3" name="Espace réservé du pied de page 2"/>
          <p:cNvSpPr>
            <a:spLocks noGrp="1"/>
          </p:cNvSpPr>
          <p:nvPr>
            <p:ph type="ftr" sz="quarter" idx="11"/>
          </p:nvPr>
        </p:nvSpPr>
        <p:spPr/>
        <p:txBody>
          <a:bodyPr/>
          <a:lstStyle/>
          <a:p>
            <a:r>
              <a:rPr lang="fr-FR" smtClean="0"/>
              <a:t>Heidelberg 2019</a:t>
            </a:r>
            <a:endParaRPr lang="fr-FR"/>
          </a:p>
        </p:txBody>
      </p:sp>
      <p:sp>
        <p:nvSpPr>
          <p:cNvPr id="8" name="Espace réservé du numéro de diapositive 7"/>
          <p:cNvSpPr>
            <a:spLocks noGrp="1"/>
          </p:cNvSpPr>
          <p:nvPr>
            <p:ph type="sldNum" sz="quarter" idx="12"/>
          </p:nvPr>
        </p:nvSpPr>
        <p:spPr/>
        <p:txBody>
          <a:bodyPr/>
          <a:lstStyle/>
          <a:p>
            <a:fld id="{176E461C-690C-4845-9B04-7B257E2F9D58}" type="slidenum">
              <a:rPr lang="fr-FR" smtClean="0"/>
              <a:t>49</a:t>
            </a:fld>
            <a:endParaRPr lang="fr-FR"/>
          </a:p>
        </p:txBody>
      </p:sp>
    </p:spTree>
    <p:extLst>
      <p:ext uri="{BB962C8B-B14F-4D97-AF65-F5344CB8AC3E}">
        <p14:creationId xmlns:p14="http://schemas.microsoft.com/office/powerpoint/2010/main" val="264384972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tIns="0" bIns="0">
            <a:normAutofit/>
          </a:bodyPr>
          <a:lstStyle/>
          <a:p>
            <a:r>
              <a:rPr lang="en-US" sz="2400" b="1" i="1" dirty="0" smtClean="0">
                <a:solidFill>
                  <a:srgbClr val="0000FF"/>
                </a:solidFill>
                <a:latin typeface="Arial"/>
                <a:cs typeface="Arial"/>
              </a:rPr>
              <a:t>Crystal field : origin</a:t>
            </a:r>
            <a:endParaRPr lang="en-US" sz="2400" b="1" i="1" dirty="0">
              <a:solidFill>
                <a:srgbClr val="0000FF"/>
              </a:solidFill>
              <a:latin typeface="Arial"/>
              <a:cs typeface="Arial"/>
            </a:endParaRPr>
          </a:p>
        </p:txBody>
      </p:sp>
      <p:sp>
        <p:nvSpPr>
          <p:cNvPr id="3" name="Rectangle 2"/>
          <p:cNvSpPr/>
          <p:nvPr/>
        </p:nvSpPr>
        <p:spPr>
          <a:xfrm>
            <a:off x="496393" y="1033481"/>
            <a:ext cx="8435939" cy="923330"/>
          </a:xfrm>
          <a:prstGeom prst="rect">
            <a:avLst/>
          </a:prstGeom>
        </p:spPr>
        <p:txBody>
          <a:bodyPr wrap="square">
            <a:spAutoFit/>
          </a:bodyPr>
          <a:lstStyle/>
          <a:p>
            <a:r>
              <a:rPr lang="en-US" dirty="0" smtClean="0"/>
              <a:t>Analogy for solid-state or </a:t>
            </a:r>
            <a:r>
              <a:rPr lang="en-US" dirty="0"/>
              <a:t>coordination </a:t>
            </a:r>
            <a:r>
              <a:rPr lang="en-US" dirty="0" smtClean="0"/>
              <a:t>complex </a:t>
            </a:r>
          </a:p>
          <a:p>
            <a:r>
              <a:rPr lang="en-US" dirty="0" smtClean="0"/>
              <a:t>Consider the ligands and the metal as charged spheres</a:t>
            </a:r>
          </a:p>
          <a:p>
            <a:r>
              <a:rPr lang="en-US" dirty="0" smtClean="0"/>
              <a:t> Na</a:t>
            </a:r>
            <a:r>
              <a:rPr lang="en-US" baseline="30000" dirty="0" smtClean="0"/>
              <a:t>+</a:t>
            </a:r>
            <a:r>
              <a:rPr lang="en-US" dirty="0" smtClean="0"/>
              <a:t> ≈ metal ion - </a:t>
            </a:r>
            <a:r>
              <a:rPr lang="en-US" dirty="0" err="1" smtClean="0"/>
              <a:t>Cl</a:t>
            </a:r>
            <a:r>
              <a:rPr lang="en-US" baseline="30000" dirty="0" smtClean="0"/>
              <a:t>- </a:t>
            </a:r>
            <a:r>
              <a:rPr lang="en-US" dirty="0" smtClean="0"/>
              <a:t>≈ ligand</a:t>
            </a:r>
            <a:endParaRPr lang="en-US" dirty="0"/>
          </a:p>
        </p:txBody>
      </p:sp>
      <p:pic>
        <p:nvPicPr>
          <p:cNvPr id="6" name="Image 5" descr="Fig1-FeT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3508" y="3079583"/>
            <a:ext cx="2703292" cy="2355002"/>
          </a:xfrm>
          <a:prstGeom prst="rect">
            <a:avLst/>
          </a:prstGeom>
        </p:spPr>
      </p:pic>
      <p:grpSp>
        <p:nvGrpSpPr>
          <p:cNvPr id="16" name="Grouper 15"/>
          <p:cNvGrpSpPr>
            <a:grpSpLocks noChangeAspect="1"/>
          </p:cNvGrpSpPr>
          <p:nvPr/>
        </p:nvGrpSpPr>
        <p:grpSpPr>
          <a:xfrm>
            <a:off x="191287" y="2638155"/>
            <a:ext cx="5190210" cy="3381126"/>
            <a:chOff x="416689" y="1073727"/>
            <a:chExt cx="5802184" cy="3779793"/>
          </a:xfrm>
        </p:grpSpPr>
        <p:grpSp>
          <p:nvGrpSpPr>
            <p:cNvPr id="17" name="Group 20"/>
            <p:cNvGrpSpPr/>
            <p:nvPr/>
          </p:nvGrpSpPr>
          <p:grpSpPr>
            <a:xfrm>
              <a:off x="416689" y="1073727"/>
              <a:ext cx="3611301" cy="3779793"/>
              <a:chOff x="416689" y="1073727"/>
              <a:chExt cx="3611301" cy="3779793"/>
            </a:xfrm>
          </p:grpSpPr>
          <p:pic>
            <p:nvPicPr>
              <p:cNvPr id="24" name="Picture 7"/>
              <p:cNvPicPr>
                <a:picLocks noChangeAspect="1"/>
              </p:cNvPicPr>
              <p:nvPr/>
            </p:nvPicPr>
            <p:blipFill rotWithShape="1">
              <a:blip r:embed="rId4">
                <a:extLst>
                  <a:ext uri="{28A0092B-C50C-407E-A947-70E740481C1C}">
                    <a14:useLocalDpi xmlns:a14="http://schemas.microsoft.com/office/drawing/2010/main" val="0"/>
                  </a:ext>
                </a:extLst>
              </a:blip>
              <a:srcRect l="7500" r="7638"/>
              <a:stretch/>
            </p:blipFill>
            <p:spPr>
              <a:xfrm>
                <a:off x="416689" y="1417794"/>
                <a:ext cx="3611301" cy="3435726"/>
              </a:xfrm>
              <a:prstGeom prst="rect">
                <a:avLst/>
              </a:prstGeom>
            </p:spPr>
          </p:pic>
          <p:sp>
            <p:nvSpPr>
              <p:cNvPr id="25" name="TextBox 19"/>
              <p:cNvSpPr txBox="1"/>
              <p:nvPr/>
            </p:nvSpPr>
            <p:spPr>
              <a:xfrm>
                <a:off x="757770" y="1073727"/>
                <a:ext cx="2379217" cy="378473"/>
              </a:xfrm>
              <a:prstGeom prst="rect">
                <a:avLst/>
              </a:prstGeom>
              <a:noFill/>
            </p:spPr>
            <p:txBody>
              <a:bodyPr wrap="square" rtlCol="0">
                <a:spAutoFit/>
              </a:bodyPr>
              <a:lstStyle/>
              <a:p>
                <a:r>
                  <a:rPr lang="en-US" sz="1600" dirty="0" err="1" smtClean="0">
                    <a:latin typeface="Century Gothic" charset="0"/>
                    <a:ea typeface="Century Gothic" charset="0"/>
                    <a:cs typeface="Century Gothic" charset="0"/>
                  </a:rPr>
                  <a:t>Perovskite</a:t>
                </a:r>
                <a:r>
                  <a:rPr lang="en-US" sz="1600" dirty="0" smtClean="0">
                    <a:latin typeface="Century Gothic" charset="0"/>
                    <a:ea typeface="Century Gothic" charset="0"/>
                    <a:cs typeface="Century Gothic" charset="0"/>
                  </a:rPr>
                  <a:t> SrTiO</a:t>
                </a:r>
                <a:r>
                  <a:rPr lang="en-US" sz="1600" baseline="-25000" dirty="0" smtClean="0">
                    <a:latin typeface="Century Gothic" charset="0"/>
                    <a:ea typeface="Century Gothic" charset="0"/>
                    <a:cs typeface="Century Gothic" charset="0"/>
                  </a:rPr>
                  <a:t>3</a:t>
                </a:r>
                <a:endParaRPr lang="en-US" sz="1600" baseline="-25000" dirty="0">
                  <a:latin typeface="Century Gothic" charset="0"/>
                  <a:ea typeface="Century Gothic" charset="0"/>
                  <a:cs typeface="Century Gothic" charset="0"/>
                </a:endParaRPr>
              </a:p>
            </p:txBody>
          </p:sp>
        </p:grpSp>
        <p:grpSp>
          <p:nvGrpSpPr>
            <p:cNvPr id="18" name="Group 2"/>
            <p:cNvGrpSpPr/>
            <p:nvPr/>
          </p:nvGrpSpPr>
          <p:grpSpPr>
            <a:xfrm>
              <a:off x="1967697" y="1480092"/>
              <a:ext cx="4251176" cy="2165932"/>
              <a:chOff x="1967697" y="1480092"/>
              <a:chExt cx="4251176" cy="2165932"/>
            </a:xfrm>
          </p:grpSpPr>
          <p:pic>
            <p:nvPicPr>
              <p:cNvPr id="19" name="Picture 8"/>
              <p:cNvPicPr>
                <a:picLocks noChangeAspect="1"/>
              </p:cNvPicPr>
              <p:nvPr/>
            </p:nvPicPr>
            <p:blipFill rotWithShape="1">
              <a:blip r:embed="rId5">
                <a:extLst>
                  <a:ext uri="{28A0092B-C50C-407E-A947-70E740481C1C}">
                    <a14:useLocalDpi xmlns:a14="http://schemas.microsoft.com/office/drawing/2010/main" val="0"/>
                  </a:ext>
                </a:extLst>
              </a:blip>
              <a:srcRect l="11391" t="2099" r="11896" b="2279"/>
              <a:stretch/>
            </p:blipFill>
            <p:spPr>
              <a:xfrm>
                <a:off x="4216625" y="1567204"/>
                <a:ext cx="1979097" cy="1991706"/>
              </a:xfrm>
              <a:prstGeom prst="rect">
                <a:avLst/>
              </a:prstGeom>
            </p:spPr>
          </p:pic>
          <p:sp>
            <p:nvSpPr>
              <p:cNvPr id="20" name="Oval 11"/>
              <p:cNvSpPr/>
              <p:nvPr/>
            </p:nvSpPr>
            <p:spPr>
              <a:xfrm>
                <a:off x="1967697" y="2881929"/>
                <a:ext cx="381965" cy="393705"/>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12"/>
              <p:cNvSpPr/>
              <p:nvPr/>
            </p:nvSpPr>
            <p:spPr>
              <a:xfrm>
                <a:off x="4205051" y="1480092"/>
                <a:ext cx="2013822" cy="2165932"/>
              </a:xfrm>
              <a:prstGeom prst="ellipse">
                <a:avLst/>
              </a:prstGeom>
              <a:noFill/>
              <a:ln w="317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14"/>
              <p:cNvCxnSpPr>
                <a:stCxn id="20" idx="0"/>
                <a:endCxn id="21" idx="1"/>
              </p:cNvCxnSpPr>
              <p:nvPr/>
            </p:nvCxnSpPr>
            <p:spPr>
              <a:xfrm flipV="1">
                <a:off x="2158680" y="1797285"/>
                <a:ext cx="2341288" cy="1084644"/>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15"/>
              <p:cNvCxnSpPr>
                <a:stCxn id="20" idx="4"/>
                <a:endCxn id="21" idx="4"/>
              </p:cNvCxnSpPr>
              <p:nvPr/>
            </p:nvCxnSpPr>
            <p:spPr>
              <a:xfrm>
                <a:off x="2158680" y="3275634"/>
                <a:ext cx="3053282" cy="370390"/>
              </a:xfrm>
              <a:prstGeom prst="line">
                <a:avLst/>
              </a:prstGeom>
              <a:ln w="31750">
                <a:solidFill>
                  <a:srgbClr val="FFC000"/>
                </a:solidFill>
              </a:ln>
            </p:spPr>
            <p:style>
              <a:lnRef idx="1">
                <a:schemeClr val="accent1"/>
              </a:lnRef>
              <a:fillRef idx="0">
                <a:schemeClr val="accent1"/>
              </a:fillRef>
              <a:effectRef idx="0">
                <a:schemeClr val="accent1"/>
              </a:effectRef>
              <a:fontRef idx="minor">
                <a:schemeClr val="tx1"/>
              </a:fontRef>
            </p:style>
          </p:cxnSp>
        </p:grpSp>
      </p:grpSp>
      <p:sp>
        <p:nvSpPr>
          <p:cNvPr id="27" name="ZoneTexte 26"/>
          <p:cNvSpPr txBox="1"/>
          <p:nvPr/>
        </p:nvSpPr>
        <p:spPr>
          <a:xfrm>
            <a:off x="4178176" y="2576600"/>
            <a:ext cx="501046" cy="369332"/>
          </a:xfrm>
          <a:prstGeom prst="rect">
            <a:avLst/>
          </a:prstGeom>
          <a:noFill/>
        </p:spPr>
        <p:txBody>
          <a:bodyPr wrap="none" rtlCol="0">
            <a:spAutoFit/>
          </a:bodyPr>
          <a:lstStyle/>
          <a:p>
            <a:r>
              <a:rPr lang="fr-FR" b="1" dirty="0" smtClean="0">
                <a:solidFill>
                  <a:srgbClr val="FF0000"/>
                </a:solidFill>
              </a:rPr>
              <a:t>O</a:t>
            </a:r>
            <a:r>
              <a:rPr lang="fr-FR" b="1" baseline="30000" dirty="0" smtClean="0">
                <a:solidFill>
                  <a:srgbClr val="FF0000"/>
                </a:solidFill>
              </a:rPr>
              <a:t>2-</a:t>
            </a:r>
            <a:endParaRPr lang="fr-FR" b="1" baseline="30000" dirty="0">
              <a:solidFill>
                <a:srgbClr val="FF0000"/>
              </a:solidFill>
            </a:endParaRPr>
          </a:p>
        </p:txBody>
      </p:sp>
      <p:sp>
        <p:nvSpPr>
          <p:cNvPr id="29" name="ZoneTexte 28"/>
          <p:cNvSpPr txBox="1"/>
          <p:nvPr/>
        </p:nvSpPr>
        <p:spPr>
          <a:xfrm>
            <a:off x="4911117" y="3034219"/>
            <a:ext cx="543876" cy="369332"/>
          </a:xfrm>
          <a:prstGeom prst="rect">
            <a:avLst/>
          </a:prstGeom>
          <a:solidFill>
            <a:schemeClr val="bg1">
              <a:alpha val="46000"/>
            </a:schemeClr>
          </a:solidFill>
        </p:spPr>
        <p:txBody>
          <a:bodyPr wrap="none" rtlCol="0">
            <a:spAutoFit/>
          </a:bodyPr>
          <a:lstStyle/>
          <a:p>
            <a:r>
              <a:rPr lang="fr-FR" b="1" dirty="0" smtClean="0">
                <a:solidFill>
                  <a:schemeClr val="tx2">
                    <a:lumMod val="60000"/>
                    <a:lumOff val="40000"/>
                  </a:schemeClr>
                </a:solidFill>
              </a:rPr>
              <a:t>T</a:t>
            </a:r>
            <a:r>
              <a:rPr lang="fr-FR" b="1" baseline="30000" dirty="0" smtClean="0">
                <a:solidFill>
                  <a:schemeClr val="tx2">
                    <a:lumMod val="60000"/>
                    <a:lumOff val="40000"/>
                  </a:schemeClr>
                </a:solidFill>
              </a:rPr>
              <a:t>i4+</a:t>
            </a:r>
            <a:endParaRPr lang="fr-FR" b="1" baseline="30000" dirty="0">
              <a:solidFill>
                <a:schemeClr val="tx2">
                  <a:lumMod val="60000"/>
                  <a:lumOff val="40000"/>
                </a:schemeClr>
              </a:solidFill>
            </a:endParaRPr>
          </a:p>
        </p:txBody>
      </p:sp>
      <p:grpSp>
        <p:nvGrpSpPr>
          <p:cNvPr id="9" name="Grouper 8"/>
          <p:cNvGrpSpPr/>
          <p:nvPr/>
        </p:nvGrpSpPr>
        <p:grpSpPr>
          <a:xfrm>
            <a:off x="6137501" y="2761266"/>
            <a:ext cx="2449735" cy="3145277"/>
            <a:chOff x="6137501" y="2761266"/>
            <a:chExt cx="2449735" cy="3145277"/>
          </a:xfrm>
        </p:grpSpPr>
        <p:sp>
          <p:nvSpPr>
            <p:cNvPr id="28" name="ZoneTexte 27"/>
            <p:cNvSpPr txBox="1"/>
            <p:nvPr/>
          </p:nvSpPr>
          <p:spPr>
            <a:xfrm>
              <a:off x="7198175" y="2761266"/>
              <a:ext cx="629499" cy="369332"/>
            </a:xfrm>
            <a:prstGeom prst="rect">
              <a:avLst/>
            </a:prstGeom>
            <a:noFill/>
          </p:spPr>
          <p:txBody>
            <a:bodyPr wrap="none" rtlCol="0">
              <a:spAutoFit/>
            </a:bodyPr>
            <a:lstStyle/>
            <a:p>
              <a:r>
                <a:rPr lang="fr-FR" dirty="0" smtClean="0">
                  <a:solidFill>
                    <a:schemeClr val="accent6">
                      <a:lumMod val="75000"/>
                    </a:schemeClr>
                  </a:solidFill>
                </a:rPr>
                <a:t>Fe</a:t>
              </a:r>
              <a:r>
                <a:rPr lang="fr-FR" baseline="30000" dirty="0" smtClean="0">
                  <a:solidFill>
                    <a:schemeClr val="accent6">
                      <a:lumMod val="75000"/>
                    </a:schemeClr>
                  </a:solidFill>
                </a:rPr>
                <a:t>3+</a:t>
              </a:r>
              <a:endParaRPr lang="fr-FR" baseline="30000" dirty="0">
                <a:solidFill>
                  <a:schemeClr val="accent6">
                    <a:lumMod val="75000"/>
                  </a:schemeClr>
                </a:solidFill>
              </a:endParaRPr>
            </a:p>
          </p:txBody>
        </p:sp>
        <p:sp>
          <p:nvSpPr>
            <p:cNvPr id="36" name="ZoneTexte 35"/>
            <p:cNvSpPr txBox="1"/>
            <p:nvPr/>
          </p:nvSpPr>
          <p:spPr>
            <a:xfrm>
              <a:off x="8017924" y="2841232"/>
              <a:ext cx="569312" cy="369332"/>
            </a:xfrm>
            <a:prstGeom prst="rect">
              <a:avLst/>
            </a:prstGeom>
            <a:solidFill>
              <a:schemeClr val="bg1"/>
            </a:solidFill>
          </p:spPr>
          <p:txBody>
            <a:bodyPr wrap="none" rtlCol="0">
              <a:spAutoFit/>
            </a:bodyPr>
            <a:lstStyle/>
            <a:p>
              <a:r>
                <a:rPr lang="fr-FR" dirty="0" smtClean="0"/>
                <a:t>C</a:t>
              </a:r>
              <a:r>
                <a:rPr lang="fr-FR" dirty="0" smtClean="0">
                  <a:solidFill>
                    <a:schemeClr val="tx2">
                      <a:lumMod val="60000"/>
                      <a:lumOff val="40000"/>
                    </a:schemeClr>
                  </a:solidFill>
                </a:rPr>
                <a:t>N</a:t>
              </a:r>
              <a:r>
                <a:rPr lang="fr-FR" baseline="30000" dirty="0" smtClean="0">
                  <a:solidFill>
                    <a:schemeClr val="tx2">
                      <a:lumMod val="60000"/>
                      <a:lumOff val="40000"/>
                    </a:schemeClr>
                  </a:solidFill>
                </a:rPr>
                <a:t>-</a:t>
              </a:r>
              <a:endParaRPr lang="fr-FR" baseline="30000" dirty="0">
                <a:solidFill>
                  <a:schemeClr val="tx2">
                    <a:lumMod val="60000"/>
                    <a:lumOff val="40000"/>
                  </a:schemeClr>
                </a:solidFill>
              </a:endParaRPr>
            </a:p>
          </p:txBody>
        </p:sp>
        <p:sp>
          <p:nvSpPr>
            <p:cNvPr id="8" name="Rectangle 7"/>
            <p:cNvSpPr/>
            <p:nvPr/>
          </p:nvSpPr>
          <p:spPr>
            <a:xfrm>
              <a:off x="6579823" y="5609026"/>
              <a:ext cx="1975936" cy="297517"/>
            </a:xfrm>
            <a:prstGeom prst="rect">
              <a:avLst/>
            </a:prstGeom>
          </p:spPr>
          <p:txBody>
            <a:bodyPr wrap="none">
              <a:spAutoFit/>
            </a:bodyPr>
            <a:lstStyle/>
            <a:p>
              <a:r>
                <a:rPr lang="fr-FR" sz="2000" baseline="30000" dirty="0" err="1" smtClean="0"/>
                <a:t>Tp</a:t>
              </a:r>
              <a:r>
                <a:rPr lang="fr-FR" sz="2000" baseline="30000" dirty="0" smtClean="0"/>
                <a:t>=tris</a:t>
              </a:r>
              <a:r>
                <a:rPr lang="fr-FR" sz="2000" baseline="30000" dirty="0"/>
                <a:t>-</a:t>
              </a:r>
              <a:r>
                <a:rPr lang="fr-FR" sz="2000" baseline="30000" dirty="0" err="1"/>
                <a:t>pyrazolyl</a:t>
              </a:r>
              <a:r>
                <a:rPr lang="fr-FR" sz="2000" baseline="30000" dirty="0"/>
                <a:t> borate</a:t>
              </a:r>
              <a:endParaRPr lang="fr-FR" sz="2000" dirty="0"/>
            </a:p>
          </p:txBody>
        </p:sp>
        <p:sp>
          <p:nvSpPr>
            <p:cNvPr id="38" name="ZoneTexte 37"/>
            <p:cNvSpPr txBox="1"/>
            <p:nvPr/>
          </p:nvSpPr>
          <p:spPr>
            <a:xfrm>
              <a:off x="6137501" y="4676551"/>
              <a:ext cx="505292" cy="369332"/>
            </a:xfrm>
            <a:prstGeom prst="rect">
              <a:avLst/>
            </a:prstGeom>
            <a:noFill/>
          </p:spPr>
          <p:txBody>
            <a:bodyPr wrap="none" rtlCol="0">
              <a:spAutoFit/>
            </a:bodyPr>
            <a:lstStyle/>
            <a:p>
              <a:r>
                <a:rPr lang="fr-FR" dirty="0" err="1" smtClean="0">
                  <a:solidFill>
                    <a:srgbClr val="000000"/>
                  </a:solidFill>
                </a:rPr>
                <a:t>Tp</a:t>
              </a:r>
              <a:r>
                <a:rPr lang="fr-FR" baseline="30000" dirty="0" smtClean="0">
                  <a:solidFill>
                    <a:srgbClr val="000000"/>
                  </a:solidFill>
                </a:rPr>
                <a:t>-</a:t>
              </a:r>
              <a:endParaRPr lang="fr-FR" baseline="30000" dirty="0">
                <a:solidFill>
                  <a:srgbClr val="000000"/>
                </a:solidFill>
              </a:endParaRPr>
            </a:p>
          </p:txBody>
        </p:sp>
      </p:grpSp>
      <p:sp>
        <p:nvSpPr>
          <p:cNvPr id="7" name="Espace réservé du pied de page 6"/>
          <p:cNvSpPr>
            <a:spLocks noGrp="1"/>
          </p:cNvSpPr>
          <p:nvPr>
            <p:ph type="ftr" sz="quarter" idx="11"/>
          </p:nvPr>
        </p:nvSpPr>
        <p:spPr/>
        <p:txBody>
          <a:bodyPr/>
          <a:lstStyle/>
          <a:p>
            <a:r>
              <a:rPr lang="fr-FR" smtClean="0"/>
              <a:t>Heidelberg 2019</a:t>
            </a:r>
            <a:endParaRPr lang="fr-FR"/>
          </a:p>
        </p:txBody>
      </p:sp>
      <p:sp>
        <p:nvSpPr>
          <p:cNvPr id="10" name="Espace réservé du numéro de diapositive 9"/>
          <p:cNvSpPr>
            <a:spLocks noGrp="1"/>
          </p:cNvSpPr>
          <p:nvPr>
            <p:ph type="sldNum" sz="quarter" idx="12"/>
          </p:nvPr>
        </p:nvSpPr>
        <p:spPr/>
        <p:txBody>
          <a:bodyPr/>
          <a:lstStyle/>
          <a:p>
            <a:fld id="{176E461C-690C-4845-9B04-7B257E2F9D58}" type="slidenum">
              <a:rPr lang="fr-FR" smtClean="0"/>
              <a:t>5</a:t>
            </a:fld>
            <a:endParaRPr lang="fr-FR"/>
          </a:p>
        </p:txBody>
      </p:sp>
    </p:spTree>
    <p:extLst>
      <p:ext uri="{BB962C8B-B14F-4D97-AF65-F5344CB8AC3E}">
        <p14:creationId xmlns:p14="http://schemas.microsoft.com/office/powerpoint/2010/main" val="2357376877"/>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312208" y="118187"/>
            <a:ext cx="8534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US" sz="2400" b="1" dirty="0" smtClean="0">
                <a:solidFill>
                  <a:srgbClr val="0000FF"/>
                </a:solidFill>
                <a:latin typeface="Arial"/>
                <a:cs typeface="Arial"/>
              </a:rPr>
              <a:t>Weak covalent bond </a:t>
            </a:r>
          </a:p>
          <a:p>
            <a:pPr algn="ctr">
              <a:spcBef>
                <a:spcPct val="50000"/>
              </a:spcBef>
            </a:pPr>
            <a:r>
              <a:rPr lang="en-US" sz="2400" b="1" dirty="0" smtClean="0">
                <a:solidFill>
                  <a:srgbClr val="0000FF"/>
                </a:solidFill>
                <a:latin typeface="Arial"/>
                <a:cs typeface="Arial"/>
              </a:rPr>
              <a:t>CN-</a:t>
            </a:r>
            <a:r>
              <a:rPr lang="en-US" sz="2400" b="1" dirty="0" err="1" smtClean="0">
                <a:solidFill>
                  <a:srgbClr val="0000FF"/>
                </a:solidFill>
                <a:latin typeface="Arial"/>
                <a:cs typeface="Arial"/>
              </a:rPr>
              <a:t>Ni</a:t>
            </a:r>
            <a:r>
              <a:rPr lang="en-US" sz="2400" b="1" baseline="30000" dirty="0" err="1" smtClean="0">
                <a:solidFill>
                  <a:srgbClr val="0000FF"/>
                </a:solidFill>
                <a:latin typeface="Arial"/>
                <a:cs typeface="Arial"/>
              </a:rPr>
              <a:t>II</a:t>
            </a:r>
            <a:r>
              <a:rPr lang="en-US" sz="2400" b="1" dirty="0" smtClean="0">
                <a:solidFill>
                  <a:srgbClr val="0000FF"/>
                </a:solidFill>
                <a:latin typeface="Arial"/>
                <a:cs typeface="Arial"/>
              </a:rPr>
              <a:t> in </a:t>
            </a:r>
            <a:r>
              <a:rPr lang="en-US" sz="2400" b="1" dirty="0">
                <a:solidFill>
                  <a:srgbClr val="0000FF"/>
                </a:solidFill>
              </a:rPr>
              <a:t>Cs</a:t>
            </a:r>
            <a:r>
              <a:rPr lang="en-US" sz="2400" dirty="0">
                <a:solidFill>
                  <a:srgbClr val="0000FF"/>
                </a:solidFill>
              </a:rPr>
              <a:t>[</a:t>
            </a:r>
            <a:r>
              <a:rPr lang="en-US" sz="2400" b="1" dirty="0" err="1">
                <a:solidFill>
                  <a:srgbClr val="0000FF"/>
                </a:solidFill>
              </a:rPr>
              <a:t>NiCr</a:t>
            </a:r>
            <a:r>
              <a:rPr lang="en-US" sz="2400" b="1" dirty="0">
                <a:solidFill>
                  <a:srgbClr val="0000FF"/>
                </a:solidFill>
              </a:rPr>
              <a:t>(CN)</a:t>
            </a:r>
            <a:r>
              <a:rPr lang="en-US" sz="2400" b="1" baseline="-25000" dirty="0">
                <a:solidFill>
                  <a:srgbClr val="0000FF"/>
                </a:solidFill>
              </a:rPr>
              <a:t>6</a:t>
            </a:r>
            <a:r>
              <a:rPr lang="en-US" sz="2400" dirty="0" smtClean="0">
                <a:solidFill>
                  <a:srgbClr val="0000FF"/>
                </a:solidFill>
              </a:rPr>
              <a:t>]</a:t>
            </a:r>
            <a:endParaRPr lang="en-US" sz="3600" dirty="0">
              <a:solidFill>
                <a:srgbClr val="0000FF"/>
              </a:solidFill>
              <a:latin typeface="Times New Roman" charset="0"/>
            </a:endParaRPr>
          </a:p>
        </p:txBody>
      </p:sp>
      <p:grpSp>
        <p:nvGrpSpPr>
          <p:cNvPr id="25616" name="Group 16"/>
          <p:cNvGrpSpPr>
            <a:grpSpLocks/>
          </p:cNvGrpSpPr>
          <p:nvPr/>
        </p:nvGrpSpPr>
        <p:grpSpPr bwMode="auto">
          <a:xfrm>
            <a:off x="0" y="1395416"/>
            <a:ext cx="5257800" cy="4416425"/>
            <a:chOff x="54" y="1440"/>
            <a:chExt cx="3312" cy="2782"/>
          </a:xfrm>
        </p:grpSpPr>
        <p:sp>
          <p:nvSpPr>
            <p:cNvPr id="25615" name="Rectangle 15"/>
            <p:cNvSpPr>
              <a:spLocks noChangeArrowheads="1"/>
            </p:cNvSpPr>
            <p:nvPr/>
          </p:nvSpPr>
          <p:spPr bwMode="auto">
            <a:xfrm>
              <a:off x="192" y="1440"/>
              <a:ext cx="3168" cy="25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5608" name="Group 8"/>
            <p:cNvGrpSpPr>
              <a:grpSpLocks/>
            </p:cNvGrpSpPr>
            <p:nvPr/>
          </p:nvGrpSpPr>
          <p:grpSpPr bwMode="auto">
            <a:xfrm>
              <a:off x="54" y="1440"/>
              <a:ext cx="3312" cy="2782"/>
              <a:chOff x="68" y="1432"/>
              <a:chExt cx="4184" cy="3113"/>
            </a:xfrm>
          </p:grpSpPr>
          <p:grpSp>
            <p:nvGrpSpPr>
              <p:cNvPr id="25609" name="Group 9"/>
              <p:cNvGrpSpPr>
                <a:grpSpLocks/>
              </p:cNvGrpSpPr>
              <p:nvPr/>
            </p:nvGrpSpPr>
            <p:grpSpPr bwMode="auto">
              <a:xfrm>
                <a:off x="68" y="1432"/>
                <a:ext cx="4184" cy="3113"/>
                <a:chOff x="68" y="1432"/>
                <a:chExt cx="4184" cy="3113"/>
              </a:xfrm>
            </p:grpSpPr>
            <p:graphicFrame>
              <p:nvGraphicFramePr>
                <p:cNvPr id="25610" name="Object 10"/>
                <p:cNvGraphicFramePr>
                  <a:graphicFrameLocks noChangeAspect="1"/>
                </p:cNvGraphicFramePr>
                <p:nvPr>
                  <p:extLst>
                    <p:ext uri="{D42A27DB-BD31-4B8C-83A1-F6EECF244321}">
                      <p14:modId xmlns:p14="http://schemas.microsoft.com/office/powerpoint/2010/main" val="2335301525"/>
                    </p:ext>
                  </p:extLst>
                </p:nvPr>
              </p:nvGraphicFramePr>
              <p:xfrm>
                <a:off x="68" y="1432"/>
                <a:ext cx="4184" cy="3113"/>
              </p:xfrm>
              <a:graphic>
                <a:graphicData uri="http://schemas.openxmlformats.org/presentationml/2006/ole">
                  <mc:AlternateContent xmlns:mc="http://schemas.openxmlformats.org/markup-compatibility/2006">
                    <mc:Choice xmlns:v="urn:schemas-microsoft-com:vml" Requires="v">
                      <p:oleObj spid="_x0000_s8537" name="Document" r:id="rId3" imgW="6641592" imgH="4940808" progId="Word.Document.8">
                        <p:embed/>
                      </p:oleObj>
                    </mc:Choice>
                    <mc:Fallback>
                      <p:oleObj name="Document" r:id="rId3" imgW="6641592" imgH="4940808"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 y="1432"/>
                              <a:ext cx="4184" cy="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5611" name="Rectangle 11"/>
                <p:cNvSpPr>
                  <a:spLocks noChangeArrowheads="1"/>
                </p:cNvSpPr>
                <p:nvPr/>
              </p:nvSpPr>
              <p:spPr bwMode="auto">
                <a:xfrm>
                  <a:off x="2064" y="2832"/>
                  <a:ext cx="161" cy="26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337" tIns="50169" rIns="100337" bIns="50169">
                  <a:spAutoFit/>
                </a:bodyPr>
                <a:lstStyle/>
                <a:p>
                  <a:endParaRPr lang="en-US"/>
                </a:p>
              </p:txBody>
            </p:sp>
          </p:grpSp>
          <p:sp>
            <p:nvSpPr>
              <p:cNvPr id="25612" name="Text Box 12"/>
              <p:cNvSpPr txBox="1">
                <a:spLocks noChangeArrowheads="1"/>
              </p:cNvSpPr>
              <p:nvPr/>
            </p:nvSpPr>
            <p:spPr bwMode="auto">
              <a:xfrm>
                <a:off x="1488" y="3505"/>
                <a:ext cx="399"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337" tIns="50169" rIns="100337" bIns="50169">
                <a:spAutoFit/>
              </a:bodyPr>
              <a:lstStyle>
                <a:lvl1pPr defTabSz="957263">
                  <a:defRPr sz="2400">
                    <a:solidFill>
                      <a:schemeClr val="tx1"/>
                    </a:solidFill>
                    <a:latin typeface="Times New Roman" charset="0"/>
                    <a:ea typeface="ＭＳ Ｐゴシック" charset="0"/>
                  </a:defRPr>
                </a:lvl1pPr>
                <a:lvl2pPr marL="479425" defTabSz="957263">
                  <a:defRPr sz="2400">
                    <a:solidFill>
                      <a:schemeClr val="tx1"/>
                    </a:solidFill>
                    <a:latin typeface="Times New Roman" charset="0"/>
                    <a:ea typeface="ＭＳ Ｐゴシック" charset="0"/>
                  </a:defRPr>
                </a:lvl2pPr>
                <a:lvl3pPr marL="957263" defTabSz="957263">
                  <a:defRPr sz="2400">
                    <a:solidFill>
                      <a:schemeClr val="tx1"/>
                    </a:solidFill>
                    <a:latin typeface="Times New Roman" charset="0"/>
                    <a:ea typeface="ＭＳ Ｐゴシック" charset="0"/>
                  </a:defRPr>
                </a:lvl3pPr>
                <a:lvl4pPr marL="1436688" defTabSz="957263">
                  <a:defRPr sz="2400">
                    <a:solidFill>
                      <a:schemeClr val="tx1"/>
                    </a:solidFill>
                    <a:latin typeface="Times New Roman" charset="0"/>
                    <a:ea typeface="ＭＳ Ｐゴシック" charset="0"/>
                  </a:defRPr>
                </a:lvl4pPr>
                <a:lvl5pPr marL="1916113" defTabSz="957263">
                  <a:defRPr sz="2400">
                    <a:solidFill>
                      <a:schemeClr val="tx1"/>
                    </a:solidFill>
                    <a:latin typeface="Times New Roman" charset="0"/>
                    <a:ea typeface="ＭＳ Ｐゴシック" charset="0"/>
                  </a:defRPr>
                </a:lvl5pPr>
                <a:lvl6pPr marL="2373313" defTabSz="957263" eaLnBrk="0" fontAlgn="base" hangingPunct="0">
                  <a:spcBef>
                    <a:spcPct val="0"/>
                  </a:spcBef>
                  <a:spcAft>
                    <a:spcPct val="0"/>
                  </a:spcAft>
                  <a:defRPr sz="2400">
                    <a:solidFill>
                      <a:schemeClr val="tx1"/>
                    </a:solidFill>
                    <a:latin typeface="Times New Roman" charset="0"/>
                    <a:ea typeface="ＭＳ Ｐゴシック" charset="0"/>
                  </a:defRPr>
                </a:lvl6pPr>
                <a:lvl7pPr marL="2830513" defTabSz="957263" eaLnBrk="0" fontAlgn="base" hangingPunct="0">
                  <a:spcBef>
                    <a:spcPct val="0"/>
                  </a:spcBef>
                  <a:spcAft>
                    <a:spcPct val="0"/>
                  </a:spcAft>
                  <a:defRPr sz="2400">
                    <a:solidFill>
                      <a:schemeClr val="tx1"/>
                    </a:solidFill>
                    <a:latin typeface="Times New Roman" charset="0"/>
                    <a:ea typeface="ＭＳ Ｐゴシック" charset="0"/>
                  </a:defRPr>
                </a:lvl7pPr>
                <a:lvl8pPr marL="3287713" defTabSz="957263" eaLnBrk="0" fontAlgn="base" hangingPunct="0">
                  <a:spcBef>
                    <a:spcPct val="0"/>
                  </a:spcBef>
                  <a:spcAft>
                    <a:spcPct val="0"/>
                  </a:spcAft>
                  <a:defRPr sz="2400">
                    <a:solidFill>
                      <a:schemeClr val="tx1"/>
                    </a:solidFill>
                    <a:latin typeface="Times New Roman" charset="0"/>
                    <a:ea typeface="ＭＳ Ｐゴシック" charset="0"/>
                  </a:defRPr>
                </a:lvl8pPr>
                <a:lvl9pPr marL="3744913" defTabSz="957263"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500" smtClean="0"/>
                  <a:t>L</a:t>
                </a:r>
                <a:r>
                  <a:rPr lang="en-US" sz="2500" baseline="-25000" smtClean="0"/>
                  <a:t>3</a:t>
                </a:r>
                <a:endParaRPr lang="en-US" sz="2500"/>
              </a:p>
            </p:txBody>
          </p:sp>
          <p:sp>
            <p:nvSpPr>
              <p:cNvPr id="25613" name="Text Box 13"/>
              <p:cNvSpPr txBox="1">
                <a:spLocks noChangeArrowheads="1"/>
              </p:cNvSpPr>
              <p:nvPr/>
            </p:nvSpPr>
            <p:spPr bwMode="auto">
              <a:xfrm>
                <a:off x="3024" y="3505"/>
                <a:ext cx="399" cy="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00337" tIns="50169" rIns="100337" bIns="50169">
                <a:spAutoFit/>
              </a:bodyPr>
              <a:lstStyle>
                <a:lvl1pPr defTabSz="957263">
                  <a:defRPr sz="2400">
                    <a:solidFill>
                      <a:schemeClr val="tx1"/>
                    </a:solidFill>
                    <a:latin typeface="Times New Roman" charset="0"/>
                    <a:ea typeface="ＭＳ Ｐゴシック" charset="0"/>
                  </a:defRPr>
                </a:lvl1pPr>
                <a:lvl2pPr marL="479425" defTabSz="957263">
                  <a:defRPr sz="2400">
                    <a:solidFill>
                      <a:schemeClr val="tx1"/>
                    </a:solidFill>
                    <a:latin typeface="Times New Roman" charset="0"/>
                    <a:ea typeface="ＭＳ Ｐゴシック" charset="0"/>
                  </a:defRPr>
                </a:lvl2pPr>
                <a:lvl3pPr marL="957263" defTabSz="957263">
                  <a:defRPr sz="2400">
                    <a:solidFill>
                      <a:schemeClr val="tx1"/>
                    </a:solidFill>
                    <a:latin typeface="Times New Roman" charset="0"/>
                    <a:ea typeface="ＭＳ Ｐゴシック" charset="0"/>
                  </a:defRPr>
                </a:lvl3pPr>
                <a:lvl4pPr marL="1436688" defTabSz="957263">
                  <a:defRPr sz="2400">
                    <a:solidFill>
                      <a:schemeClr val="tx1"/>
                    </a:solidFill>
                    <a:latin typeface="Times New Roman" charset="0"/>
                    <a:ea typeface="ＭＳ Ｐゴシック" charset="0"/>
                  </a:defRPr>
                </a:lvl4pPr>
                <a:lvl5pPr marL="1916113" defTabSz="957263">
                  <a:defRPr sz="2400">
                    <a:solidFill>
                      <a:schemeClr val="tx1"/>
                    </a:solidFill>
                    <a:latin typeface="Times New Roman" charset="0"/>
                    <a:ea typeface="ＭＳ Ｐゴシック" charset="0"/>
                  </a:defRPr>
                </a:lvl5pPr>
                <a:lvl6pPr marL="2373313" defTabSz="957263" eaLnBrk="0" fontAlgn="base" hangingPunct="0">
                  <a:spcBef>
                    <a:spcPct val="0"/>
                  </a:spcBef>
                  <a:spcAft>
                    <a:spcPct val="0"/>
                  </a:spcAft>
                  <a:defRPr sz="2400">
                    <a:solidFill>
                      <a:schemeClr val="tx1"/>
                    </a:solidFill>
                    <a:latin typeface="Times New Roman" charset="0"/>
                    <a:ea typeface="ＭＳ Ｐゴシック" charset="0"/>
                  </a:defRPr>
                </a:lvl6pPr>
                <a:lvl7pPr marL="2830513" defTabSz="957263" eaLnBrk="0" fontAlgn="base" hangingPunct="0">
                  <a:spcBef>
                    <a:spcPct val="0"/>
                  </a:spcBef>
                  <a:spcAft>
                    <a:spcPct val="0"/>
                  </a:spcAft>
                  <a:defRPr sz="2400">
                    <a:solidFill>
                      <a:schemeClr val="tx1"/>
                    </a:solidFill>
                    <a:latin typeface="Times New Roman" charset="0"/>
                    <a:ea typeface="ＭＳ Ｐゴシック" charset="0"/>
                  </a:defRPr>
                </a:lvl7pPr>
                <a:lvl8pPr marL="3287713" defTabSz="957263" eaLnBrk="0" fontAlgn="base" hangingPunct="0">
                  <a:spcBef>
                    <a:spcPct val="0"/>
                  </a:spcBef>
                  <a:spcAft>
                    <a:spcPct val="0"/>
                  </a:spcAft>
                  <a:defRPr sz="2400">
                    <a:solidFill>
                      <a:schemeClr val="tx1"/>
                    </a:solidFill>
                    <a:latin typeface="Times New Roman" charset="0"/>
                    <a:ea typeface="ＭＳ Ｐゴシック" charset="0"/>
                  </a:defRPr>
                </a:lvl8pPr>
                <a:lvl9pPr marL="3744913" defTabSz="957263"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500" smtClean="0"/>
                  <a:t>L</a:t>
                </a:r>
                <a:r>
                  <a:rPr lang="en-US" sz="2500" baseline="-25000" smtClean="0"/>
                  <a:t>2</a:t>
                </a:r>
                <a:endParaRPr lang="en-US" sz="2500"/>
              </a:p>
            </p:txBody>
          </p:sp>
        </p:grpSp>
      </p:grpSp>
      <p:sp>
        <p:nvSpPr>
          <p:cNvPr id="25614" name="Text Box 14"/>
          <p:cNvSpPr txBox="1">
            <a:spLocks noChangeArrowheads="1"/>
          </p:cNvSpPr>
          <p:nvPr/>
        </p:nvSpPr>
        <p:spPr bwMode="auto">
          <a:xfrm>
            <a:off x="5105400" y="3552476"/>
            <a:ext cx="5029200" cy="1266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5785" tIns="47893" rIns="95785" bIns="47893">
            <a:spAutoFit/>
          </a:bodyPr>
          <a:lstStyle>
            <a:lvl1pPr defTabSz="957263">
              <a:defRPr sz="2400">
                <a:solidFill>
                  <a:schemeClr val="tx1"/>
                </a:solidFill>
                <a:latin typeface="Times New Roman" charset="0"/>
                <a:ea typeface="ＭＳ Ｐゴシック" charset="0"/>
              </a:defRPr>
            </a:lvl1pPr>
            <a:lvl2pPr marL="479425" defTabSz="957263">
              <a:defRPr sz="2400">
                <a:solidFill>
                  <a:schemeClr val="tx1"/>
                </a:solidFill>
                <a:latin typeface="Times New Roman" charset="0"/>
                <a:ea typeface="ＭＳ Ｐゴシック" charset="0"/>
              </a:defRPr>
            </a:lvl2pPr>
            <a:lvl3pPr marL="957263" defTabSz="957263">
              <a:defRPr sz="2400">
                <a:solidFill>
                  <a:schemeClr val="tx1"/>
                </a:solidFill>
                <a:latin typeface="Times New Roman" charset="0"/>
                <a:ea typeface="ＭＳ Ｐゴシック" charset="0"/>
              </a:defRPr>
            </a:lvl3pPr>
            <a:lvl4pPr marL="1436688" defTabSz="957263">
              <a:defRPr sz="2400">
                <a:solidFill>
                  <a:schemeClr val="tx1"/>
                </a:solidFill>
                <a:latin typeface="Times New Roman" charset="0"/>
                <a:ea typeface="ＭＳ Ｐゴシック" charset="0"/>
              </a:defRPr>
            </a:lvl4pPr>
            <a:lvl5pPr marL="1916113" defTabSz="957263">
              <a:defRPr sz="2400">
                <a:solidFill>
                  <a:schemeClr val="tx1"/>
                </a:solidFill>
                <a:latin typeface="Times New Roman" charset="0"/>
                <a:ea typeface="ＭＳ Ｐゴシック" charset="0"/>
              </a:defRPr>
            </a:lvl5pPr>
            <a:lvl6pPr marL="2373313" defTabSz="957263" eaLnBrk="0" fontAlgn="base" hangingPunct="0">
              <a:spcBef>
                <a:spcPct val="0"/>
              </a:spcBef>
              <a:spcAft>
                <a:spcPct val="0"/>
              </a:spcAft>
              <a:defRPr sz="2400">
                <a:solidFill>
                  <a:schemeClr val="tx1"/>
                </a:solidFill>
                <a:latin typeface="Times New Roman" charset="0"/>
                <a:ea typeface="ＭＳ Ｐゴシック" charset="0"/>
              </a:defRPr>
            </a:lvl6pPr>
            <a:lvl7pPr marL="2830513" defTabSz="957263" eaLnBrk="0" fontAlgn="base" hangingPunct="0">
              <a:spcBef>
                <a:spcPct val="0"/>
              </a:spcBef>
              <a:spcAft>
                <a:spcPct val="0"/>
              </a:spcAft>
              <a:defRPr sz="2400">
                <a:solidFill>
                  <a:schemeClr val="tx1"/>
                </a:solidFill>
                <a:latin typeface="Times New Roman" charset="0"/>
                <a:ea typeface="ＭＳ Ｐゴシック" charset="0"/>
              </a:defRPr>
            </a:lvl7pPr>
            <a:lvl8pPr marL="3287713" defTabSz="957263" eaLnBrk="0" fontAlgn="base" hangingPunct="0">
              <a:spcBef>
                <a:spcPct val="0"/>
              </a:spcBef>
              <a:spcAft>
                <a:spcPct val="0"/>
              </a:spcAft>
              <a:defRPr sz="2400">
                <a:solidFill>
                  <a:schemeClr val="tx1"/>
                </a:solidFill>
                <a:latin typeface="Times New Roman" charset="0"/>
                <a:ea typeface="ＭＳ Ｐゴシック" charset="0"/>
              </a:defRPr>
            </a:lvl8pPr>
            <a:lvl9pPr marL="3744913" defTabSz="957263"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900" b="1" u="sng" dirty="0" smtClean="0">
                <a:latin typeface="Helvetica" charset="0"/>
              </a:rPr>
              <a:t>Oh crystal field</a:t>
            </a:r>
            <a:r>
              <a:rPr lang="en-US" sz="1900" b="1" dirty="0" smtClean="0">
                <a:latin typeface="Helvetica" charset="0"/>
              </a:rPr>
              <a:t>	10Dq = 1.4 </a:t>
            </a:r>
            <a:r>
              <a:rPr lang="en-US" sz="1900" b="1" dirty="0" err="1" smtClean="0">
                <a:latin typeface="Helvetica" charset="0"/>
              </a:rPr>
              <a:t>eV</a:t>
            </a:r>
            <a:endParaRPr lang="en-US" sz="1900" b="1" dirty="0" smtClean="0">
              <a:latin typeface="Helvetica" charset="0"/>
            </a:endParaRPr>
          </a:p>
          <a:p>
            <a:r>
              <a:rPr lang="en-US" sz="1900" b="1" dirty="0" smtClean="0">
                <a:latin typeface="Helvetica" charset="0"/>
              </a:rPr>
              <a:t>( </a:t>
            </a:r>
            <a:r>
              <a:rPr lang="en-US" sz="1900" b="1" dirty="0" smtClean="0">
                <a:latin typeface="Helvetica" charset="0"/>
                <a:sym typeface="Symbol" charset="0"/>
              </a:rPr>
              <a:t> </a:t>
            </a:r>
            <a:r>
              <a:rPr lang="en-US" sz="1900" b="1" dirty="0" smtClean="0">
                <a:latin typeface="Helvetica" charset="0"/>
              </a:rPr>
              <a:t>optical </a:t>
            </a:r>
            <a:r>
              <a:rPr lang="en-US" sz="1900" b="1" dirty="0" err="1" smtClean="0">
                <a:latin typeface="Helvetica" charset="0"/>
              </a:rPr>
              <a:t>spectro</a:t>
            </a:r>
            <a:r>
              <a:rPr lang="en-US" sz="1900" b="1" dirty="0" smtClean="0">
                <a:latin typeface="Helvetica" charset="0"/>
              </a:rPr>
              <a:t>.)</a:t>
            </a:r>
            <a:endParaRPr lang="en-US" sz="1900" b="1" dirty="0" smtClean="0"/>
          </a:p>
          <a:p>
            <a:endParaRPr lang="en-US" sz="1900" b="1" dirty="0" smtClean="0"/>
          </a:p>
          <a:p>
            <a:r>
              <a:rPr lang="en-US" sz="1900" b="1" dirty="0" smtClean="0">
                <a:latin typeface="Symbol" charset="0"/>
              </a:rPr>
              <a:t>k </a:t>
            </a:r>
            <a:r>
              <a:rPr lang="en-US" sz="1900" b="1" dirty="0" smtClean="0">
                <a:latin typeface="Helvetica" charset="0"/>
              </a:rPr>
              <a:t>= 0.8</a:t>
            </a:r>
            <a:r>
              <a:rPr lang="en-US" sz="1900" b="1" dirty="0" smtClean="0"/>
              <a:t>    (</a:t>
            </a:r>
            <a:r>
              <a:rPr lang="en-US" sz="1900" b="1" dirty="0" smtClean="0">
                <a:latin typeface="Helvetica" charset="0"/>
              </a:rPr>
              <a:t>weak covalent bond)</a:t>
            </a:r>
          </a:p>
        </p:txBody>
      </p:sp>
      <p:sp>
        <p:nvSpPr>
          <p:cNvPr id="25605" name="Rectangle 5"/>
          <p:cNvSpPr>
            <a:spLocks noChangeArrowheads="1"/>
          </p:cNvSpPr>
          <p:nvPr/>
        </p:nvSpPr>
        <p:spPr bwMode="auto">
          <a:xfrm>
            <a:off x="985167" y="1308500"/>
            <a:ext cx="304619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i="1" dirty="0" err="1" smtClean="0"/>
              <a:t>Ni</a:t>
            </a:r>
            <a:r>
              <a:rPr lang="en-US" b="1" i="1" baseline="30000" dirty="0" err="1" smtClean="0"/>
              <a:t>II</a:t>
            </a:r>
            <a:r>
              <a:rPr lang="en-US" b="1" i="1" baseline="30000" dirty="0" smtClean="0"/>
              <a:t> </a:t>
            </a:r>
            <a:r>
              <a:rPr lang="en-US" b="1" i="1" dirty="0" smtClean="0"/>
              <a:t>L</a:t>
            </a:r>
            <a:r>
              <a:rPr lang="en-US" b="1" i="1" baseline="-25000" dirty="0" smtClean="0"/>
              <a:t>2,3</a:t>
            </a:r>
            <a:r>
              <a:rPr lang="en-US" b="1" i="1" dirty="0" smtClean="0"/>
              <a:t> edges (2p to 3d)</a:t>
            </a:r>
          </a:p>
        </p:txBody>
      </p:sp>
      <p:grpSp>
        <p:nvGrpSpPr>
          <p:cNvPr id="15" name="Grouper 14"/>
          <p:cNvGrpSpPr>
            <a:grpSpLocks noChangeAspect="1"/>
          </p:cNvGrpSpPr>
          <p:nvPr/>
        </p:nvGrpSpPr>
        <p:grpSpPr>
          <a:xfrm>
            <a:off x="5867400" y="1307068"/>
            <a:ext cx="2011665" cy="1893332"/>
            <a:chOff x="5867400" y="1307068"/>
            <a:chExt cx="2590800" cy="2438400"/>
          </a:xfrm>
        </p:grpSpPr>
        <p:graphicFrame>
          <p:nvGraphicFramePr>
            <p:cNvPr id="16" name="Object 9"/>
            <p:cNvGraphicFramePr>
              <a:graphicFrameLocks noChangeAspect="1"/>
            </p:cNvGraphicFramePr>
            <p:nvPr>
              <p:extLst>
                <p:ext uri="{D42A27DB-BD31-4B8C-83A1-F6EECF244321}">
                  <p14:modId xmlns:p14="http://schemas.microsoft.com/office/powerpoint/2010/main" val="1618347500"/>
                </p:ext>
              </p:extLst>
            </p:nvPr>
          </p:nvGraphicFramePr>
          <p:xfrm>
            <a:off x="5867400" y="1307068"/>
            <a:ext cx="2590800" cy="2438400"/>
          </p:xfrm>
          <a:graphic>
            <a:graphicData uri="http://schemas.openxmlformats.org/presentationml/2006/ole">
              <mc:AlternateContent xmlns:mc="http://schemas.openxmlformats.org/markup-compatibility/2006">
                <mc:Choice xmlns:v="urn:schemas-microsoft-com:vml" Requires="v">
                  <p:oleObj spid="_x0000_s8538" name="Image" r:id="rId5" imgW="4590288" imgH="3557016" progId="Word.Picture.8">
                    <p:embed/>
                  </p:oleObj>
                </mc:Choice>
                <mc:Fallback>
                  <p:oleObj name="Image" r:id="rId5" imgW="4590288" imgH="3557016" progId="Word.Pictur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21574" t="17133" r="21988" b="14322"/>
                        <a:stretch>
                          <a:fillRect/>
                        </a:stretch>
                      </p:blipFill>
                      <p:spPr bwMode="auto">
                        <a:xfrm>
                          <a:off x="5867400" y="1307068"/>
                          <a:ext cx="2590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7" name="Rectangle 16"/>
            <p:cNvSpPr/>
            <p:nvPr/>
          </p:nvSpPr>
          <p:spPr>
            <a:xfrm>
              <a:off x="5867400" y="1487501"/>
              <a:ext cx="569462" cy="369332"/>
            </a:xfrm>
            <a:prstGeom prst="rect">
              <a:avLst/>
            </a:prstGeom>
          </p:spPr>
          <p:txBody>
            <a:bodyPr wrap="none">
              <a:spAutoFit/>
            </a:bodyPr>
            <a:lstStyle/>
            <a:p>
              <a:r>
                <a:rPr lang="en-US" b="1" dirty="0" err="1">
                  <a:solidFill>
                    <a:srgbClr val="008000"/>
                  </a:solidFill>
                </a:rPr>
                <a:t>Cr</a:t>
              </a:r>
              <a:r>
                <a:rPr lang="en-US" b="1" baseline="30000" dirty="0" err="1">
                  <a:solidFill>
                    <a:srgbClr val="008000"/>
                  </a:solidFill>
                </a:rPr>
                <a:t>III</a:t>
              </a:r>
              <a:endParaRPr lang="en-US" dirty="0"/>
            </a:p>
          </p:txBody>
        </p:sp>
        <p:sp>
          <p:nvSpPr>
            <p:cNvPr id="18" name="Rectangle 17"/>
            <p:cNvSpPr/>
            <p:nvPr/>
          </p:nvSpPr>
          <p:spPr>
            <a:xfrm>
              <a:off x="7957191" y="2470719"/>
              <a:ext cx="501009" cy="369332"/>
            </a:xfrm>
            <a:prstGeom prst="rect">
              <a:avLst/>
            </a:prstGeom>
          </p:spPr>
          <p:txBody>
            <a:bodyPr wrap="none">
              <a:spAutoFit/>
            </a:bodyPr>
            <a:lstStyle/>
            <a:p>
              <a:r>
                <a:rPr lang="en-US" b="1" dirty="0" err="1">
                  <a:solidFill>
                    <a:srgbClr val="FF0000"/>
                  </a:solidFill>
                </a:rPr>
                <a:t>Ni</a:t>
              </a:r>
              <a:r>
                <a:rPr lang="en-US" b="1" baseline="30000" dirty="0" err="1">
                  <a:solidFill>
                    <a:srgbClr val="FF0000"/>
                  </a:solidFill>
                </a:rPr>
                <a:t>II</a:t>
              </a:r>
              <a:endParaRPr lang="en-US" dirty="0"/>
            </a:p>
          </p:txBody>
        </p:sp>
      </p:grpSp>
      <p:sp>
        <p:nvSpPr>
          <p:cNvPr id="2" name="ZoneTexte 1"/>
          <p:cNvSpPr txBox="1"/>
          <p:nvPr/>
        </p:nvSpPr>
        <p:spPr>
          <a:xfrm>
            <a:off x="3368086" y="2252644"/>
            <a:ext cx="1326542" cy="369332"/>
          </a:xfrm>
          <a:prstGeom prst="rect">
            <a:avLst/>
          </a:prstGeom>
          <a:solidFill>
            <a:schemeClr val="bg1"/>
          </a:solidFill>
        </p:spPr>
        <p:txBody>
          <a:bodyPr wrap="none" rtlCol="0">
            <a:spAutoFit/>
          </a:bodyPr>
          <a:lstStyle/>
          <a:p>
            <a:r>
              <a:rPr lang="en-US" dirty="0" smtClean="0">
                <a:solidFill>
                  <a:srgbClr val="0000FF"/>
                </a:solidFill>
              </a:rPr>
              <a:t>experiment</a:t>
            </a:r>
            <a:endParaRPr lang="en-US" dirty="0">
              <a:solidFill>
                <a:srgbClr val="0000FF"/>
              </a:solidFill>
            </a:endParaRPr>
          </a:p>
        </p:txBody>
      </p:sp>
      <p:sp>
        <p:nvSpPr>
          <p:cNvPr id="20" name="ZoneTexte 19"/>
          <p:cNvSpPr txBox="1"/>
          <p:nvPr/>
        </p:nvSpPr>
        <p:spPr>
          <a:xfrm>
            <a:off x="3368086" y="2621976"/>
            <a:ext cx="1326655" cy="646331"/>
          </a:xfrm>
          <a:prstGeom prst="rect">
            <a:avLst/>
          </a:prstGeom>
          <a:solidFill>
            <a:schemeClr val="bg1"/>
          </a:solidFill>
        </p:spPr>
        <p:txBody>
          <a:bodyPr wrap="none" rtlCol="0">
            <a:spAutoFit/>
          </a:bodyPr>
          <a:lstStyle/>
          <a:p>
            <a:r>
              <a:rPr lang="en-US" dirty="0" smtClean="0">
                <a:solidFill>
                  <a:srgbClr val="FF0000"/>
                </a:solidFill>
              </a:rPr>
              <a:t>Calculation</a:t>
            </a:r>
          </a:p>
          <a:p>
            <a:r>
              <a:rPr lang="en-US" dirty="0" smtClean="0">
                <a:solidFill>
                  <a:srgbClr val="FF0000"/>
                </a:solidFill>
              </a:rPr>
              <a:t>d</a:t>
            </a:r>
            <a:r>
              <a:rPr lang="en-US" baseline="30000" dirty="0" smtClean="0">
                <a:solidFill>
                  <a:srgbClr val="FF0000"/>
                </a:solidFill>
              </a:rPr>
              <a:t>8</a:t>
            </a:r>
            <a:r>
              <a:rPr lang="en-US" dirty="0" smtClean="0">
                <a:solidFill>
                  <a:srgbClr val="FF0000"/>
                </a:solidFill>
              </a:rPr>
              <a:t> </a:t>
            </a:r>
            <a:r>
              <a:rPr lang="en-US" i="1" dirty="0" smtClean="0">
                <a:solidFill>
                  <a:srgbClr val="FF0000"/>
                </a:solidFill>
              </a:rPr>
              <a:t>O</a:t>
            </a:r>
            <a:r>
              <a:rPr lang="en-US" i="1" baseline="-25000" dirty="0" smtClean="0">
                <a:solidFill>
                  <a:srgbClr val="FF0000"/>
                </a:solidFill>
              </a:rPr>
              <a:t>h</a:t>
            </a:r>
            <a:endParaRPr lang="en-US" i="1" baseline="-25000" dirty="0">
              <a:solidFill>
                <a:srgbClr val="FF0000"/>
              </a:solidFill>
            </a:endParaRPr>
          </a:p>
        </p:txBody>
      </p:sp>
      <p:sp>
        <p:nvSpPr>
          <p:cNvPr id="3" name="Espace réservé du pied de page 2"/>
          <p:cNvSpPr>
            <a:spLocks noGrp="1"/>
          </p:cNvSpPr>
          <p:nvPr>
            <p:ph type="ftr" sz="quarter" idx="11"/>
          </p:nvPr>
        </p:nvSpPr>
        <p:spPr/>
        <p:txBody>
          <a:bodyPr/>
          <a:lstStyle/>
          <a:p>
            <a:r>
              <a:rPr lang="fr-FR" smtClean="0"/>
              <a:t>Heidelberg 2019</a:t>
            </a:r>
            <a:endParaRPr lang="fr-FR"/>
          </a:p>
        </p:txBody>
      </p:sp>
      <p:sp>
        <p:nvSpPr>
          <p:cNvPr id="4" name="Espace réservé du numéro de diapositive 3"/>
          <p:cNvSpPr>
            <a:spLocks noGrp="1"/>
          </p:cNvSpPr>
          <p:nvPr>
            <p:ph type="sldNum" sz="quarter" idx="12"/>
          </p:nvPr>
        </p:nvSpPr>
        <p:spPr/>
        <p:txBody>
          <a:bodyPr/>
          <a:lstStyle/>
          <a:p>
            <a:fld id="{176E461C-690C-4845-9B04-7B257E2F9D58}" type="slidenum">
              <a:rPr lang="fr-FR" smtClean="0"/>
              <a:t>50</a:t>
            </a:fld>
            <a:endParaRPr lang="fr-FR"/>
          </a:p>
        </p:txBody>
      </p:sp>
    </p:spTree>
    <p:extLst>
      <p:ext uri="{BB962C8B-B14F-4D97-AF65-F5344CB8AC3E}">
        <p14:creationId xmlns:p14="http://schemas.microsoft.com/office/powerpoint/2010/main" val="10414330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2"/>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a:solidFill>
                  <a:srgbClr val="FF9999"/>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defTabSz="762000">
              <a:defRPr sz="2400">
                <a:solidFill>
                  <a:schemeClr val="tx1"/>
                </a:solidFill>
                <a:latin typeface="Times New Roman" charset="0"/>
                <a:ea typeface="ＭＳ Ｐゴシック" charset="0"/>
              </a:defRPr>
            </a:lvl1pPr>
            <a:lvl2pPr marL="571500" defTabSz="762000">
              <a:defRPr sz="2400">
                <a:solidFill>
                  <a:schemeClr val="tx1"/>
                </a:solidFill>
                <a:latin typeface="Times New Roman" charset="0"/>
                <a:ea typeface="ＭＳ Ｐゴシック" charset="0"/>
              </a:defRPr>
            </a:lvl2pPr>
            <a:lvl3pPr marL="1143000" defTabSz="762000">
              <a:defRPr sz="2400">
                <a:solidFill>
                  <a:schemeClr val="tx1"/>
                </a:solidFill>
                <a:latin typeface="Times New Roman" charset="0"/>
                <a:ea typeface="ＭＳ Ｐゴシック" charset="0"/>
              </a:defRPr>
            </a:lvl3pPr>
            <a:lvl4pPr marL="1714500" defTabSz="762000">
              <a:defRPr sz="2400">
                <a:solidFill>
                  <a:schemeClr val="tx1"/>
                </a:solidFill>
                <a:latin typeface="Times New Roman" charset="0"/>
                <a:ea typeface="ＭＳ Ｐゴシック" charset="0"/>
              </a:defRPr>
            </a:lvl4pPr>
            <a:lvl5pPr marL="2286000" defTabSz="762000">
              <a:defRPr sz="2400">
                <a:solidFill>
                  <a:schemeClr val="tx1"/>
                </a:solidFill>
                <a:latin typeface="Times New Roman" charset="0"/>
                <a:ea typeface="ＭＳ Ｐゴシック" charset="0"/>
              </a:defRPr>
            </a:lvl5pPr>
            <a:lvl6pPr marL="2743200" defTabSz="762000" eaLnBrk="0" fontAlgn="base" hangingPunct="0">
              <a:spcBef>
                <a:spcPct val="0"/>
              </a:spcBef>
              <a:spcAft>
                <a:spcPct val="0"/>
              </a:spcAft>
              <a:defRPr sz="2400">
                <a:solidFill>
                  <a:schemeClr val="tx1"/>
                </a:solidFill>
                <a:latin typeface="Times New Roman" charset="0"/>
                <a:ea typeface="ＭＳ Ｐゴシック" charset="0"/>
              </a:defRPr>
            </a:lvl6pPr>
            <a:lvl7pPr marL="3200400" defTabSz="762000" eaLnBrk="0" fontAlgn="base" hangingPunct="0">
              <a:spcBef>
                <a:spcPct val="0"/>
              </a:spcBef>
              <a:spcAft>
                <a:spcPct val="0"/>
              </a:spcAft>
              <a:defRPr sz="2400">
                <a:solidFill>
                  <a:schemeClr val="tx1"/>
                </a:solidFill>
                <a:latin typeface="Times New Roman" charset="0"/>
                <a:ea typeface="ＭＳ Ｐゴシック" charset="0"/>
              </a:defRPr>
            </a:lvl7pPr>
            <a:lvl8pPr marL="3657600" defTabSz="762000" eaLnBrk="0" fontAlgn="base" hangingPunct="0">
              <a:spcBef>
                <a:spcPct val="0"/>
              </a:spcBef>
              <a:spcAft>
                <a:spcPct val="0"/>
              </a:spcAft>
              <a:defRPr sz="2400">
                <a:solidFill>
                  <a:schemeClr val="tx1"/>
                </a:solidFill>
                <a:latin typeface="Times New Roman" charset="0"/>
                <a:ea typeface="ＭＳ Ｐゴシック" charset="0"/>
              </a:defRPr>
            </a:lvl8pPr>
            <a:lvl9pPr marL="4114800" defTabSz="7620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i="1" smtClean="0">
                <a:solidFill>
                  <a:srgbClr val="0000FF"/>
                </a:solidFill>
                <a:latin typeface="Helvetica" charset="0"/>
              </a:rPr>
              <a:t>Weakness </a:t>
            </a:r>
            <a:r>
              <a:rPr lang="en-US" b="1" i="1" dirty="0" smtClean="0">
                <a:solidFill>
                  <a:srgbClr val="0000FF"/>
                </a:solidFill>
                <a:latin typeface="Helvetica" charset="0"/>
              </a:rPr>
              <a:t>of crystal field theory</a:t>
            </a:r>
          </a:p>
          <a:p>
            <a:pPr algn="ctr"/>
            <a:r>
              <a:rPr lang="en-US" b="1" i="1" dirty="0" smtClean="0">
                <a:solidFill>
                  <a:srgbClr val="0000FF"/>
                </a:solidFill>
                <a:latin typeface="Helvetica" charset="0"/>
              </a:rPr>
              <a:t>Strong crystal field</a:t>
            </a:r>
            <a:endParaRPr lang="en-US" sz="2800" b="1" i="1" dirty="0">
              <a:solidFill>
                <a:srgbClr val="0000FF"/>
              </a:solidFill>
              <a:latin typeface="Helvetica" charset="0"/>
            </a:endParaRPr>
          </a:p>
        </p:txBody>
      </p:sp>
      <p:sp>
        <p:nvSpPr>
          <p:cNvPr id="30879" name="Text Box 159"/>
          <p:cNvSpPr txBox="1">
            <a:spLocks noChangeArrowheads="1"/>
          </p:cNvSpPr>
          <p:nvPr/>
        </p:nvSpPr>
        <p:spPr bwMode="auto">
          <a:xfrm>
            <a:off x="195588" y="6523038"/>
            <a:ext cx="47402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1200" i="1" dirty="0" smtClean="0">
                <a:latin typeface="Times" charset="0"/>
                <a:cs typeface="Times" charset="0"/>
              </a:rPr>
              <a:t>Arrio et al. J. Am. Chem. Soc.</a:t>
            </a:r>
            <a:r>
              <a:rPr lang="en-US" sz="1200" dirty="0" smtClean="0">
                <a:latin typeface="Times" charset="0"/>
                <a:cs typeface="Times" charset="0"/>
              </a:rPr>
              <a:t> </a:t>
            </a:r>
            <a:r>
              <a:rPr lang="en-US" sz="1200" b="1" dirty="0" smtClean="0">
                <a:latin typeface="Times" charset="0"/>
                <a:cs typeface="Times" charset="0"/>
              </a:rPr>
              <a:t>1999</a:t>
            </a:r>
            <a:r>
              <a:rPr lang="en-US" sz="1200" dirty="0" smtClean="0">
                <a:latin typeface="Times" charset="0"/>
                <a:cs typeface="Times" charset="0"/>
              </a:rPr>
              <a:t>, </a:t>
            </a:r>
            <a:r>
              <a:rPr lang="en-US" sz="1200" i="1" dirty="0" smtClean="0">
                <a:latin typeface="Times" charset="0"/>
                <a:cs typeface="Times" charset="0"/>
              </a:rPr>
              <a:t>121</a:t>
            </a:r>
            <a:r>
              <a:rPr lang="en-US" sz="1200" dirty="0" smtClean="0">
                <a:latin typeface="Times" charset="0"/>
                <a:cs typeface="Times" charset="0"/>
              </a:rPr>
              <a:t>, 6414-6420.</a:t>
            </a:r>
            <a:endParaRPr lang="en-US" sz="1200" dirty="0">
              <a:latin typeface="Times" charset="0"/>
              <a:cs typeface="Times" charset="0"/>
            </a:endParaRPr>
          </a:p>
        </p:txBody>
      </p:sp>
      <p:grpSp>
        <p:nvGrpSpPr>
          <p:cNvPr id="30885" name="Group 165"/>
          <p:cNvGrpSpPr>
            <a:grpSpLocks/>
          </p:cNvGrpSpPr>
          <p:nvPr/>
        </p:nvGrpSpPr>
        <p:grpSpPr bwMode="auto">
          <a:xfrm>
            <a:off x="2230438" y="457200"/>
            <a:ext cx="7391400" cy="5262563"/>
            <a:chOff x="1405" y="288"/>
            <a:chExt cx="4656" cy="3315"/>
          </a:xfrm>
        </p:grpSpPr>
        <p:pic>
          <p:nvPicPr>
            <p:cNvPr id="30880" name="Picture 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 y="288"/>
              <a:ext cx="4656" cy="3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30884" name="Group 164"/>
            <p:cNvGrpSpPr>
              <a:grpSpLocks/>
            </p:cNvGrpSpPr>
            <p:nvPr/>
          </p:nvGrpSpPr>
          <p:grpSpPr bwMode="auto">
            <a:xfrm>
              <a:off x="3921" y="723"/>
              <a:ext cx="1177" cy="2100"/>
              <a:chOff x="3921" y="723"/>
              <a:chExt cx="1177" cy="2100"/>
            </a:xfrm>
          </p:grpSpPr>
          <p:sp>
            <p:nvSpPr>
              <p:cNvPr id="30724" name="Rectangle 4"/>
              <p:cNvSpPr>
                <a:spLocks noChangeArrowheads="1"/>
              </p:cNvSpPr>
              <p:nvPr/>
            </p:nvSpPr>
            <p:spPr bwMode="auto">
              <a:xfrm>
                <a:off x="3921" y="723"/>
                <a:ext cx="1083" cy="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b="1" dirty="0" err="1">
                    <a:solidFill>
                      <a:srgbClr val="000000"/>
                    </a:solidFill>
                  </a:rPr>
                  <a:t>Cr</a:t>
                </a:r>
                <a:r>
                  <a:rPr lang="en-US" b="1" baseline="30000" dirty="0" err="1">
                    <a:solidFill>
                      <a:srgbClr val="000000"/>
                    </a:solidFill>
                  </a:rPr>
                  <a:t>III</a:t>
                </a:r>
                <a:r>
                  <a:rPr lang="en-US" dirty="0">
                    <a:solidFill>
                      <a:srgbClr val="000000"/>
                    </a:solidFill>
                  </a:rPr>
                  <a:t> </a:t>
                </a:r>
                <a:r>
                  <a:rPr lang="en-US" b="1" dirty="0" smtClean="0">
                    <a:solidFill>
                      <a:srgbClr val="000000"/>
                    </a:solidFill>
                  </a:rPr>
                  <a:t>L</a:t>
                </a:r>
                <a:r>
                  <a:rPr lang="en-US" b="1" baseline="-25000" dirty="0" smtClean="0">
                    <a:solidFill>
                      <a:srgbClr val="000000"/>
                    </a:solidFill>
                  </a:rPr>
                  <a:t>2,3</a:t>
                </a:r>
                <a:r>
                  <a:rPr lang="en-US" b="1" dirty="0" smtClean="0">
                    <a:solidFill>
                      <a:srgbClr val="000000"/>
                    </a:solidFill>
                  </a:rPr>
                  <a:t> edges</a:t>
                </a:r>
              </a:p>
              <a:p>
                <a:pPr algn="ctr"/>
                <a:endParaRPr lang="en-US" sz="2500" dirty="0">
                  <a:solidFill>
                    <a:srgbClr val="000000"/>
                  </a:solidFill>
                  <a:latin typeface="Times" charset="0"/>
                </a:endParaRPr>
              </a:p>
            </p:txBody>
          </p:sp>
          <p:sp>
            <p:nvSpPr>
              <p:cNvPr id="30881" name="Text Box 161"/>
              <p:cNvSpPr txBox="1">
                <a:spLocks noChangeArrowheads="1"/>
              </p:cNvSpPr>
              <p:nvPr/>
            </p:nvSpPr>
            <p:spPr bwMode="auto">
              <a:xfrm>
                <a:off x="4694" y="1614"/>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smtClean="0">
                    <a:solidFill>
                      <a:schemeClr val="bg1"/>
                    </a:solidFill>
                  </a:rPr>
                  <a:t>Exp.</a:t>
                </a:r>
                <a:endParaRPr lang="en-US" sz="1800">
                  <a:solidFill>
                    <a:schemeClr val="bg1"/>
                  </a:solidFill>
                </a:endParaRPr>
              </a:p>
            </p:txBody>
          </p:sp>
          <p:sp>
            <p:nvSpPr>
              <p:cNvPr id="30883" name="Text Box 163"/>
              <p:cNvSpPr txBox="1">
                <a:spLocks noChangeArrowheads="1"/>
              </p:cNvSpPr>
              <p:nvPr/>
            </p:nvSpPr>
            <p:spPr bwMode="auto">
              <a:xfrm>
                <a:off x="4176" y="2592"/>
                <a:ext cx="55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smtClean="0">
                    <a:solidFill>
                      <a:schemeClr val="bg1"/>
                    </a:solidFill>
                    <a:latin typeface="Symbol" charset="0"/>
                  </a:rPr>
                  <a:t>k</a:t>
                </a:r>
                <a:r>
                  <a:rPr lang="en-US" sz="1800" smtClean="0">
                    <a:solidFill>
                      <a:schemeClr val="bg1"/>
                    </a:solidFill>
                  </a:rPr>
                  <a:t> = 0.5</a:t>
                </a:r>
                <a:endParaRPr lang="en-US" sz="1800">
                  <a:solidFill>
                    <a:schemeClr val="bg1"/>
                  </a:solidFill>
                </a:endParaRPr>
              </a:p>
            </p:txBody>
          </p:sp>
        </p:grpSp>
      </p:grpSp>
      <p:grpSp>
        <p:nvGrpSpPr>
          <p:cNvPr id="13" name="Grouper 12"/>
          <p:cNvGrpSpPr>
            <a:grpSpLocks noChangeAspect="1"/>
          </p:cNvGrpSpPr>
          <p:nvPr/>
        </p:nvGrpSpPr>
        <p:grpSpPr>
          <a:xfrm>
            <a:off x="488344" y="955160"/>
            <a:ext cx="2011665" cy="1893332"/>
            <a:chOff x="5867400" y="1307068"/>
            <a:chExt cx="2590800" cy="2438400"/>
          </a:xfrm>
        </p:grpSpPr>
        <p:graphicFrame>
          <p:nvGraphicFramePr>
            <p:cNvPr id="14" name="Object 9"/>
            <p:cNvGraphicFramePr>
              <a:graphicFrameLocks noChangeAspect="1"/>
            </p:cNvGraphicFramePr>
            <p:nvPr>
              <p:extLst>
                <p:ext uri="{D42A27DB-BD31-4B8C-83A1-F6EECF244321}">
                  <p14:modId xmlns:p14="http://schemas.microsoft.com/office/powerpoint/2010/main" val="877068158"/>
                </p:ext>
              </p:extLst>
            </p:nvPr>
          </p:nvGraphicFramePr>
          <p:xfrm>
            <a:off x="5867400" y="1307068"/>
            <a:ext cx="2590800" cy="2438400"/>
          </p:xfrm>
          <a:graphic>
            <a:graphicData uri="http://schemas.openxmlformats.org/presentationml/2006/ole">
              <mc:AlternateContent xmlns:mc="http://schemas.openxmlformats.org/markup-compatibility/2006">
                <mc:Choice xmlns:v="urn:schemas-microsoft-com:vml" Requires="v">
                  <p:oleObj spid="_x0000_s10415" name="Image" r:id="rId4" imgW="4590288" imgH="3557016" progId="Word.Picture.8">
                    <p:embed/>
                  </p:oleObj>
                </mc:Choice>
                <mc:Fallback>
                  <p:oleObj name="Image" r:id="rId4" imgW="4590288" imgH="3557016"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l="21574" t="17133" r="21988" b="14322"/>
                        <a:stretch>
                          <a:fillRect/>
                        </a:stretch>
                      </p:blipFill>
                      <p:spPr bwMode="auto">
                        <a:xfrm>
                          <a:off x="5867400" y="1307068"/>
                          <a:ext cx="25908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5" name="Rectangle 14"/>
            <p:cNvSpPr/>
            <p:nvPr/>
          </p:nvSpPr>
          <p:spPr>
            <a:xfrm>
              <a:off x="5867400" y="1487501"/>
              <a:ext cx="569462" cy="369332"/>
            </a:xfrm>
            <a:prstGeom prst="rect">
              <a:avLst/>
            </a:prstGeom>
          </p:spPr>
          <p:txBody>
            <a:bodyPr wrap="none">
              <a:spAutoFit/>
            </a:bodyPr>
            <a:lstStyle/>
            <a:p>
              <a:r>
                <a:rPr lang="en-US" b="1" dirty="0" err="1">
                  <a:solidFill>
                    <a:srgbClr val="008000"/>
                  </a:solidFill>
                </a:rPr>
                <a:t>Cr</a:t>
              </a:r>
              <a:r>
                <a:rPr lang="en-US" b="1" baseline="30000" dirty="0" err="1">
                  <a:solidFill>
                    <a:srgbClr val="008000"/>
                  </a:solidFill>
                </a:rPr>
                <a:t>III</a:t>
              </a:r>
              <a:endParaRPr lang="en-US" dirty="0"/>
            </a:p>
          </p:txBody>
        </p:sp>
        <p:sp>
          <p:nvSpPr>
            <p:cNvPr id="16" name="Rectangle 15"/>
            <p:cNvSpPr/>
            <p:nvPr/>
          </p:nvSpPr>
          <p:spPr>
            <a:xfrm>
              <a:off x="7957191" y="2470719"/>
              <a:ext cx="501009" cy="369332"/>
            </a:xfrm>
            <a:prstGeom prst="rect">
              <a:avLst/>
            </a:prstGeom>
          </p:spPr>
          <p:txBody>
            <a:bodyPr wrap="none">
              <a:spAutoFit/>
            </a:bodyPr>
            <a:lstStyle/>
            <a:p>
              <a:r>
                <a:rPr lang="en-US" b="1" dirty="0" err="1">
                  <a:solidFill>
                    <a:srgbClr val="FF0000"/>
                  </a:solidFill>
                </a:rPr>
                <a:t>Ni</a:t>
              </a:r>
              <a:r>
                <a:rPr lang="en-US" b="1" baseline="30000" dirty="0" err="1">
                  <a:solidFill>
                    <a:srgbClr val="FF0000"/>
                  </a:solidFill>
                </a:rPr>
                <a:t>II</a:t>
              </a:r>
              <a:endParaRPr lang="en-US" dirty="0"/>
            </a:p>
          </p:txBody>
        </p:sp>
      </p:grpSp>
      <p:sp>
        <p:nvSpPr>
          <p:cNvPr id="2" name="ZoneTexte 1"/>
          <p:cNvSpPr txBox="1"/>
          <p:nvPr/>
        </p:nvSpPr>
        <p:spPr>
          <a:xfrm>
            <a:off x="7008353" y="2479160"/>
            <a:ext cx="1416261" cy="369332"/>
          </a:xfrm>
          <a:prstGeom prst="rect">
            <a:avLst/>
          </a:prstGeom>
          <a:noFill/>
        </p:spPr>
        <p:txBody>
          <a:bodyPr wrap="none" rtlCol="0">
            <a:spAutoFit/>
          </a:bodyPr>
          <a:lstStyle/>
          <a:p>
            <a:r>
              <a:rPr lang="en-US" b="1" dirty="0" smtClean="0"/>
              <a:t>experiment</a:t>
            </a:r>
            <a:endParaRPr lang="en-US" b="1" dirty="0"/>
          </a:p>
        </p:txBody>
      </p:sp>
      <p:pic>
        <p:nvPicPr>
          <p:cNvPr id="18" name="Image 17" descr="pi-back-bonding.png"/>
          <p:cNvPicPr>
            <a:picLocks noChangeAspect="1"/>
          </p:cNvPicPr>
          <p:nvPr/>
        </p:nvPicPr>
        <p:blipFill rotWithShape="1">
          <a:blip r:embed="rId6">
            <a:extLst>
              <a:ext uri="{28A0092B-C50C-407E-A947-70E740481C1C}">
                <a14:useLocalDpi xmlns:a14="http://schemas.microsoft.com/office/drawing/2010/main" val="0"/>
              </a:ext>
            </a:extLst>
          </a:blip>
          <a:srcRect l="48493"/>
          <a:stretch/>
        </p:blipFill>
        <p:spPr>
          <a:xfrm>
            <a:off x="195588" y="3169098"/>
            <a:ext cx="2354910" cy="1600200"/>
          </a:xfrm>
          <a:prstGeom prst="rect">
            <a:avLst/>
          </a:prstGeom>
        </p:spPr>
      </p:pic>
      <p:sp>
        <p:nvSpPr>
          <p:cNvPr id="3" name="ZoneTexte 2"/>
          <p:cNvSpPr txBox="1"/>
          <p:nvPr/>
        </p:nvSpPr>
        <p:spPr>
          <a:xfrm>
            <a:off x="6685448" y="3992381"/>
            <a:ext cx="1929209" cy="369332"/>
          </a:xfrm>
          <a:prstGeom prst="rect">
            <a:avLst/>
          </a:prstGeom>
          <a:solidFill>
            <a:srgbClr val="FFFFFF"/>
          </a:solidFill>
        </p:spPr>
        <p:txBody>
          <a:bodyPr wrap="none" rtlCol="0">
            <a:spAutoFit/>
          </a:bodyPr>
          <a:lstStyle/>
          <a:p>
            <a:r>
              <a:rPr lang="en-US" dirty="0" smtClean="0">
                <a:solidFill>
                  <a:srgbClr val="FF0000"/>
                </a:solidFill>
              </a:rPr>
              <a:t>Crystal field calc.</a:t>
            </a:r>
            <a:endParaRPr lang="en-US" dirty="0">
              <a:solidFill>
                <a:srgbClr val="FF0000"/>
              </a:solidFill>
            </a:endParaRPr>
          </a:p>
        </p:txBody>
      </p:sp>
      <p:sp>
        <p:nvSpPr>
          <p:cNvPr id="20" name="ZoneTexte 19"/>
          <p:cNvSpPr txBox="1"/>
          <p:nvPr/>
        </p:nvSpPr>
        <p:spPr>
          <a:xfrm>
            <a:off x="6685448" y="3544004"/>
            <a:ext cx="1955471" cy="369332"/>
          </a:xfrm>
          <a:prstGeom prst="rect">
            <a:avLst/>
          </a:prstGeom>
          <a:solidFill>
            <a:srgbClr val="FFFFFF"/>
          </a:solidFill>
        </p:spPr>
        <p:txBody>
          <a:bodyPr wrap="none" rtlCol="0">
            <a:spAutoFit/>
          </a:bodyPr>
          <a:lstStyle/>
          <a:p>
            <a:r>
              <a:rPr lang="en-US" dirty="0" smtClean="0">
                <a:solidFill>
                  <a:srgbClr val="15DD32"/>
                </a:solidFill>
              </a:rPr>
              <a:t>Ligand field calc.</a:t>
            </a:r>
            <a:endParaRPr lang="en-US" dirty="0">
              <a:solidFill>
                <a:srgbClr val="15DD32"/>
              </a:solidFill>
            </a:endParaRPr>
          </a:p>
        </p:txBody>
      </p:sp>
      <p:sp>
        <p:nvSpPr>
          <p:cNvPr id="4" name="ZoneTexte 3"/>
          <p:cNvSpPr txBox="1"/>
          <p:nvPr/>
        </p:nvSpPr>
        <p:spPr>
          <a:xfrm>
            <a:off x="699422" y="5129213"/>
            <a:ext cx="7725192" cy="1477328"/>
          </a:xfrm>
          <a:prstGeom prst="rect">
            <a:avLst/>
          </a:prstGeom>
          <a:noFill/>
        </p:spPr>
        <p:txBody>
          <a:bodyPr wrap="none" rtlCol="0">
            <a:spAutoFit/>
          </a:bodyPr>
          <a:lstStyle/>
          <a:p>
            <a:pPr marL="285750" indent="-285750">
              <a:buFont typeface="Wingdings" charset="2"/>
              <a:buChar char="q"/>
            </a:pPr>
            <a:r>
              <a:rPr lang="en-US" b="1" dirty="0" smtClean="0">
                <a:solidFill>
                  <a:srgbClr val="FF0000"/>
                </a:solidFill>
              </a:rPr>
              <a:t>Crystal field </a:t>
            </a:r>
            <a:r>
              <a:rPr lang="en-US" dirty="0" smtClean="0"/>
              <a:t>: Oh, large 10Dq (=3.5eV) + strong slater reduction (50%)</a:t>
            </a:r>
          </a:p>
          <a:p>
            <a:r>
              <a:rPr lang="en-US" dirty="0" smtClean="0"/>
              <a:t>    Incomplete model due to the strong metal to ligand charge transfer </a:t>
            </a:r>
          </a:p>
          <a:p>
            <a:pPr marL="285750" indent="-285750">
              <a:buFont typeface="Wingdings" charset="2"/>
              <a:buChar char="q"/>
            </a:pPr>
            <a:r>
              <a:rPr lang="en-US" dirty="0" smtClean="0"/>
              <a:t> </a:t>
            </a:r>
            <a:r>
              <a:rPr lang="en-US" b="1" dirty="0" smtClean="0">
                <a:solidFill>
                  <a:srgbClr val="15DD32"/>
                </a:solidFill>
              </a:rPr>
              <a:t>Ligand field</a:t>
            </a:r>
            <a:r>
              <a:rPr lang="en-US" b="1" dirty="0" smtClean="0"/>
              <a:t> </a:t>
            </a:r>
            <a:r>
              <a:rPr lang="en-US" dirty="0" smtClean="0"/>
              <a:t>: </a:t>
            </a:r>
            <a:r>
              <a:rPr lang="en-US" dirty="0"/>
              <a:t>metal to ligand charge transfer </a:t>
            </a:r>
            <a:endParaRPr lang="en-US" dirty="0" smtClean="0"/>
          </a:p>
          <a:p>
            <a:r>
              <a:rPr lang="en-US" dirty="0" smtClean="0"/>
              <a:t>	d</a:t>
            </a:r>
            <a:r>
              <a:rPr lang="en-US" baseline="30000" dirty="0" smtClean="0"/>
              <a:t>3</a:t>
            </a:r>
            <a:r>
              <a:rPr lang="en-US" dirty="0" smtClean="0"/>
              <a:t>d</a:t>
            </a:r>
            <a:r>
              <a:rPr lang="en-US" baseline="30000" dirty="0" smtClean="0"/>
              <a:t>0 </a:t>
            </a:r>
            <a:r>
              <a:rPr lang="en-US" dirty="0" smtClean="0"/>
              <a:t>+ d</a:t>
            </a:r>
            <a:r>
              <a:rPr lang="en-US" baseline="30000" dirty="0" smtClean="0"/>
              <a:t>2</a:t>
            </a:r>
            <a:r>
              <a:rPr lang="en-US" dirty="0" smtClean="0"/>
              <a:t>d</a:t>
            </a:r>
            <a:r>
              <a:rPr lang="en-US" baseline="30000" dirty="0" smtClean="0"/>
              <a:t>1</a:t>
            </a:r>
            <a:endParaRPr lang="en-US" dirty="0"/>
          </a:p>
          <a:p>
            <a:pPr marL="285750" indent="-285750">
              <a:buFont typeface="Wingdings" charset="2"/>
              <a:buChar char="q"/>
            </a:pPr>
            <a:endParaRPr lang="en-US" dirty="0"/>
          </a:p>
        </p:txBody>
      </p:sp>
      <p:sp>
        <p:nvSpPr>
          <p:cNvPr id="5" name="Rectangle à coins arrondis 4"/>
          <p:cNvSpPr/>
          <p:nvPr/>
        </p:nvSpPr>
        <p:spPr>
          <a:xfrm>
            <a:off x="5497261" y="1901826"/>
            <a:ext cx="568106" cy="2579688"/>
          </a:xfrm>
          <a:prstGeom prst="roundRect">
            <a:avLst/>
          </a:prstGeom>
          <a:gradFill flip="none" rotWithShape="1">
            <a:gsLst>
              <a:gs pos="0">
                <a:schemeClr val="accent6">
                  <a:tint val="50000"/>
                  <a:satMod val="300000"/>
                  <a:alpha val="37000"/>
                </a:schemeClr>
              </a:gs>
              <a:gs pos="35000">
                <a:schemeClr val="accent6">
                  <a:tint val="37000"/>
                  <a:satMod val="300000"/>
                  <a:alpha val="37000"/>
                </a:schemeClr>
              </a:gs>
              <a:gs pos="100000">
                <a:schemeClr val="accent6">
                  <a:tint val="15000"/>
                  <a:satMod val="350000"/>
                  <a:alpha val="37000"/>
                </a:schemeClr>
              </a:gs>
            </a:gsLst>
            <a:lin ang="16200000" scaled="1"/>
            <a:tileRect/>
          </a:gradFill>
          <a:ln w="12700" cmpd="sng">
            <a:solidFill>
              <a:srgbClr val="E46C0A"/>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51</a:t>
            </a:fld>
            <a:endParaRPr lang="fr-FR"/>
          </a:p>
        </p:txBody>
      </p:sp>
    </p:spTree>
    <p:extLst>
      <p:ext uri="{BB962C8B-B14F-4D97-AF65-F5344CB8AC3E}">
        <p14:creationId xmlns:p14="http://schemas.microsoft.com/office/powerpoint/2010/main" val="2103121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0885"/>
                                        </p:tgtEl>
                                        <p:attrNameLst>
                                          <p:attrName>style.visibility</p:attrName>
                                        </p:attrNameLst>
                                      </p:cBhvr>
                                      <p:to>
                                        <p:strVal val="visible"/>
                                      </p:to>
                                    </p:set>
                                    <p:animEffect transition="in" filter="wipe(up)">
                                      <p:cBhvr>
                                        <p:cTn id="7" dur="500"/>
                                        <p:tgtEl>
                                          <p:spTgt spid="3088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0879"/>
                                        </p:tgtEl>
                                        <p:attrNameLst>
                                          <p:attrName>style.visibility</p:attrName>
                                        </p:attrNameLst>
                                      </p:cBhvr>
                                      <p:to>
                                        <p:strVal val="visible"/>
                                      </p:to>
                                    </p:set>
                                    <p:animEffect transition="in" filter="wipe(left)">
                                      <p:cBhvr>
                                        <p:cTn id="11" dur="500"/>
                                        <p:tgtEl>
                                          <p:spTgt spid="30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9"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tIns="36000" bIns="36000">
            <a:normAutofit/>
          </a:bodyPr>
          <a:lstStyle/>
          <a:p>
            <a:r>
              <a:rPr lang="en-US" sz="2400" b="1" i="1" dirty="0" smtClean="0">
                <a:solidFill>
                  <a:srgbClr val="0000FF"/>
                </a:solidFill>
                <a:latin typeface="Arial"/>
                <a:cs typeface="Arial"/>
              </a:rPr>
              <a:t>Crystal field and magnetism</a:t>
            </a:r>
            <a:endParaRPr lang="en-US" sz="2400" b="1" i="1" dirty="0">
              <a:solidFill>
                <a:srgbClr val="0000FF"/>
              </a:solidFill>
              <a:latin typeface="Arial"/>
              <a:cs typeface="Arial"/>
            </a:endParaRPr>
          </a:p>
        </p:txBody>
      </p:sp>
      <p:sp>
        <p:nvSpPr>
          <p:cNvPr id="3" name="Espace réservé du contenu 2"/>
          <p:cNvSpPr>
            <a:spLocks noGrp="1"/>
          </p:cNvSpPr>
          <p:nvPr>
            <p:ph idx="1"/>
          </p:nvPr>
        </p:nvSpPr>
        <p:spPr>
          <a:xfrm>
            <a:off x="1034782" y="1600200"/>
            <a:ext cx="7090605" cy="4525963"/>
          </a:xfrm>
        </p:spPr>
        <p:txBody>
          <a:bodyPr>
            <a:normAutofit/>
          </a:bodyPr>
          <a:lstStyle/>
          <a:p>
            <a:pPr>
              <a:buFont typeface="+mj-lt"/>
              <a:buAutoNum type="arabicPeriod"/>
            </a:pPr>
            <a:r>
              <a:rPr lang="en-US" sz="1800" dirty="0" smtClean="0">
                <a:latin typeface="Arial"/>
                <a:cs typeface="Arial"/>
              </a:rPr>
              <a:t>Hamiltonian</a:t>
            </a:r>
          </a:p>
          <a:p>
            <a:pPr>
              <a:buFont typeface="+mj-lt"/>
              <a:buAutoNum type="arabicPeriod"/>
            </a:pPr>
            <a:r>
              <a:rPr lang="en-US" sz="1800" dirty="0" smtClean="0">
                <a:latin typeface="Arial"/>
                <a:cs typeface="Arial"/>
              </a:rPr>
              <a:t>Magnetic moment (spin and orbit)</a:t>
            </a:r>
          </a:p>
          <a:p>
            <a:pPr>
              <a:buFont typeface="+mj-lt"/>
              <a:buAutoNum type="arabicPeriod"/>
            </a:pPr>
            <a:r>
              <a:rPr lang="en-US" sz="1800" dirty="0" smtClean="0">
                <a:latin typeface="Arial"/>
                <a:cs typeface="Arial"/>
              </a:rPr>
              <a:t>Zeeman effect / </a:t>
            </a:r>
            <a:r>
              <a:rPr lang="en-US" sz="1800" dirty="0" err="1" smtClean="0">
                <a:latin typeface="Arial"/>
                <a:cs typeface="Arial"/>
              </a:rPr>
              <a:t>paramagnetism</a:t>
            </a:r>
            <a:endParaRPr lang="en-US" sz="1800" dirty="0" smtClean="0">
              <a:latin typeface="Arial"/>
              <a:cs typeface="Arial"/>
            </a:endParaRPr>
          </a:p>
        </p:txBody>
      </p:sp>
      <p:sp>
        <p:nvSpPr>
          <p:cNvPr id="6" name="Espace réservé du pied de page 5"/>
          <p:cNvSpPr>
            <a:spLocks noGrp="1"/>
          </p:cNvSpPr>
          <p:nvPr>
            <p:ph type="ftr" sz="quarter" idx="11"/>
          </p:nvPr>
        </p:nvSpPr>
        <p:spPr/>
        <p:txBody>
          <a:bodyPr/>
          <a:lstStyle/>
          <a:p>
            <a:r>
              <a:rPr lang="en-US" smtClean="0"/>
              <a:t>Heidelberg 2019</a:t>
            </a:r>
            <a:endParaRPr lang="en-US"/>
          </a:p>
        </p:txBody>
      </p:sp>
      <p:sp>
        <p:nvSpPr>
          <p:cNvPr id="7" name="Espace réservé du numéro de diapositive 6"/>
          <p:cNvSpPr>
            <a:spLocks noGrp="1"/>
          </p:cNvSpPr>
          <p:nvPr>
            <p:ph type="sldNum" sz="quarter" idx="12"/>
          </p:nvPr>
        </p:nvSpPr>
        <p:spPr/>
        <p:txBody>
          <a:bodyPr/>
          <a:lstStyle/>
          <a:p>
            <a:fld id="{176E461C-690C-4845-9B04-7B257E2F9D58}" type="slidenum">
              <a:rPr lang="en-US" smtClean="0"/>
              <a:t>52</a:t>
            </a:fld>
            <a:endParaRPr lang="en-US"/>
          </a:p>
        </p:txBody>
      </p:sp>
    </p:spTree>
    <p:extLst>
      <p:ext uri="{BB962C8B-B14F-4D97-AF65-F5344CB8AC3E}">
        <p14:creationId xmlns:p14="http://schemas.microsoft.com/office/powerpoint/2010/main" val="13085177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0977"/>
            <a:ext cx="8229600" cy="1143000"/>
          </a:xfrm>
        </p:spPr>
        <p:txBody>
          <a:bodyPr tIns="36000" bIns="36000">
            <a:normAutofit/>
          </a:bodyPr>
          <a:lstStyle/>
          <a:p>
            <a:r>
              <a:rPr lang="en-US" sz="2400" b="1" i="1" dirty="0" smtClean="0">
                <a:solidFill>
                  <a:srgbClr val="0000FF"/>
                </a:solidFill>
                <a:latin typeface="Arial"/>
                <a:cs typeface="Arial"/>
              </a:rPr>
              <a:t>External magnetic field effect : Zeeman effect</a:t>
            </a:r>
            <a:endParaRPr lang="en-US" sz="2400" b="1" i="1" dirty="0">
              <a:solidFill>
                <a:srgbClr val="0000FF"/>
              </a:solidFill>
              <a:latin typeface="Arial"/>
              <a:cs typeface="Arial"/>
            </a:endParaRPr>
          </a:p>
        </p:txBody>
      </p:sp>
      <p:sp>
        <p:nvSpPr>
          <p:cNvPr id="8" name="Espace réservé du pied de page 7"/>
          <p:cNvSpPr>
            <a:spLocks noGrp="1"/>
          </p:cNvSpPr>
          <p:nvPr>
            <p:ph type="ftr" sz="quarter" idx="11"/>
          </p:nvPr>
        </p:nvSpPr>
        <p:spPr/>
        <p:txBody>
          <a:bodyPr/>
          <a:lstStyle/>
          <a:p>
            <a:r>
              <a:rPr lang="fr-FR" smtClean="0"/>
              <a:t>Heidelberg 2019</a:t>
            </a:r>
            <a:endParaRPr lang="fr-FR"/>
          </a:p>
        </p:txBody>
      </p:sp>
      <p:sp>
        <p:nvSpPr>
          <p:cNvPr id="10" name="Espace réservé du numéro de diapositive 9"/>
          <p:cNvSpPr>
            <a:spLocks noGrp="1"/>
          </p:cNvSpPr>
          <p:nvPr>
            <p:ph type="sldNum" sz="quarter" idx="12"/>
          </p:nvPr>
        </p:nvSpPr>
        <p:spPr/>
        <p:txBody>
          <a:bodyPr/>
          <a:lstStyle/>
          <a:p>
            <a:fld id="{176E461C-690C-4845-9B04-7B257E2F9D58}" type="slidenum">
              <a:rPr lang="fr-FR" smtClean="0"/>
              <a:t>53</a:t>
            </a:fld>
            <a:endParaRPr lang="fr-FR"/>
          </a:p>
        </p:txBody>
      </p:sp>
      <p:sp>
        <p:nvSpPr>
          <p:cNvPr id="9" name="Text Box 2"/>
          <p:cNvSpPr txBox="1">
            <a:spLocks noChangeArrowheads="1"/>
          </p:cNvSpPr>
          <p:nvPr/>
        </p:nvSpPr>
        <p:spPr bwMode="auto">
          <a:xfrm>
            <a:off x="1992313" y="1148198"/>
            <a:ext cx="51959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err="1" smtClean="0"/>
              <a:t>H</a:t>
            </a:r>
            <a:r>
              <a:rPr lang="en-US" b="1" baseline="-25000" dirty="0" err="1" smtClean="0"/>
              <a:t>ion</a:t>
            </a:r>
            <a:r>
              <a:rPr lang="en-US" b="1" dirty="0" smtClean="0"/>
              <a:t> = </a:t>
            </a:r>
            <a:r>
              <a:rPr lang="en-US" b="1" dirty="0" err="1" smtClean="0"/>
              <a:t>H</a:t>
            </a:r>
            <a:r>
              <a:rPr lang="en-US" b="1" baseline="-25000" dirty="0" err="1" smtClean="0"/>
              <a:t>cin</a:t>
            </a:r>
            <a:r>
              <a:rPr lang="en-US" b="1" dirty="0" smtClean="0"/>
              <a:t> + H</a:t>
            </a:r>
            <a:r>
              <a:rPr lang="en-US" b="1" baseline="-25000" dirty="0" smtClean="0"/>
              <a:t>e-n</a:t>
            </a:r>
            <a:r>
              <a:rPr lang="en-US" b="1" dirty="0" smtClean="0"/>
              <a:t> + H</a:t>
            </a:r>
            <a:r>
              <a:rPr lang="en-US" b="1" baseline="-25000" dirty="0" smtClean="0"/>
              <a:t>e-e </a:t>
            </a:r>
            <a:r>
              <a:rPr lang="en-US" b="1" dirty="0" smtClean="0"/>
              <a:t>+ </a:t>
            </a:r>
            <a:r>
              <a:rPr lang="en-US" b="1" dirty="0" err="1" smtClean="0"/>
              <a:t>H</a:t>
            </a:r>
            <a:r>
              <a:rPr lang="en-US" b="1" baseline="-25000" dirty="0" err="1" smtClean="0"/>
              <a:t>s</a:t>
            </a:r>
            <a:r>
              <a:rPr lang="en-US" b="1" baseline="-25000" dirty="0" smtClean="0"/>
              <a:t>-o</a:t>
            </a:r>
            <a:r>
              <a:rPr lang="en-US" b="1" baseline="-25000" dirty="0" smtClean="0">
                <a:solidFill>
                  <a:schemeClr val="bg1"/>
                </a:solidFill>
              </a:rPr>
              <a:t> </a:t>
            </a:r>
            <a:r>
              <a:rPr lang="en-US" b="1" dirty="0" smtClean="0">
                <a:solidFill>
                  <a:srgbClr val="FF0000"/>
                </a:solidFill>
              </a:rPr>
              <a:t>+ H</a:t>
            </a:r>
            <a:r>
              <a:rPr lang="en-US" b="1" baseline="-25000" dirty="0" smtClean="0">
                <a:solidFill>
                  <a:srgbClr val="FF0000"/>
                </a:solidFill>
              </a:rPr>
              <a:t>CF</a:t>
            </a:r>
            <a:r>
              <a:rPr lang="en-US" b="1" dirty="0" smtClean="0">
                <a:solidFill>
                  <a:srgbClr val="FF0000"/>
                </a:solidFill>
              </a:rPr>
              <a:t>        </a:t>
            </a:r>
            <a:r>
              <a:rPr lang="en-US" b="1" dirty="0" smtClean="0">
                <a:solidFill>
                  <a:srgbClr val="008000"/>
                </a:solidFill>
              </a:rPr>
              <a:t>+</a:t>
            </a:r>
            <a:r>
              <a:rPr lang="en-US" b="1" dirty="0" err="1" smtClean="0">
                <a:solidFill>
                  <a:srgbClr val="008000"/>
                </a:solidFill>
              </a:rPr>
              <a:t>H</a:t>
            </a:r>
            <a:r>
              <a:rPr lang="en-US" b="1" baseline="-25000" dirty="0" err="1" smtClean="0">
                <a:solidFill>
                  <a:srgbClr val="008000"/>
                </a:solidFill>
              </a:rPr>
              <a:t>Zeeman</a:t>
            </a:r>
            <a:r>
              <a:rPr lang="en-US" baseline="-25000" dirty="0" smtClean="0">
                <a:solidFill>
                  <a:srgbClr val="FF0000"/>
                </a:solidFill>
                <a:latin typeface="Times" charset="0"/>
              </a:rPr>
              <a:t> </a:t>
            </a:r>
            <a:endParaRPr lang="en-US" baseline="-25000" dirty="0">
              <a:solidFill>
                <a:srgbClr val="FF0000"/>
              </a:solidFill>
              <a:latin typeface="Times" charset="0"/>
            </a:endParaRPr>
          </a:p>
        </p:txBody>
      </p:sp>
      <p:sp>
        <p:nvSpPr>
          <p:cNvPr id="12" name="Text Box 5"/>
          <p:cNvSpPr txBox="1">
            <a:spLocks noChangeArrowheads="1"/>
          </p:cNvSpPr>
          <p:nvPr/>
        </p:nvSpPr>
        <p:spPr bwMode="auto">
          <a:xfrm>
            <a:off x="2830693" y="1571644"/>
            <a:ext cx="19521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smtClean="0">
                <a:solidFill>
                  <a:srgbClr val="000000"/>
                </a:solidFill>
              </a:rPr>
              <a:t>Free ion (spherical)</a:t>
            </a:r>
            <a:endParaRPr lang="en-US" sz="1600" dirty="0">
              <a:solidFill>
                <a:srgbClr val="000000"/>
              </a:solidFill>
            </a:endParaRPr>
          </a:p>
        </p:txBody>
      </p:sp>
      <p:sp>
        <p:nvSpPr>
          <p:cNvPr id="13" name="Text Box 6"/>
          <p:cNvSpPr txBox="1">
            <a:spLocks noChangeArrowheads="1"/>
          </p:cNvSpPr>
          <p:nvPr/>
        </p:nvSpPr>
        <p:spPr bwMode="auto">
          <a:xfrm>
            <a:off x="5086899" y="1571644"/>
            <a:ext cx="12564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smtClean="0">
                <a:solidFill>
                  <a:srgbClr val="FF0000"/>
                </a:solidFill>
              </a:rPr>
              <a:t>Crystal field</a:t>
            </a:r>
            <a:endParaRPr lang="en-US" sz="1600" dirty="0">
              <a:solidFill>
                <a:schemeClr val="bg1"/>
              </a:solidFill>
            </a:endParaRPr>
          </a:p>
        </p:txBody>
      </p:sp>
      <p:sp>
        <p:nvSpPr>
          <p:cNvPr id="6" name="ZoneTexte 5"/>
          <p:cNvSpPr txBox="1"/>
          <p:nvPr/>
        </p:nvSpPr>
        <p:spPr>
          <a:xfrm>
            <a:off x="855202" y="4253419"/>
            <a:ext cx="4837833" cy="369332"/>
          </a:xfrm>
          <a:prstGeom prst="rect">
            <a:avLst/>
          </a:prstGeom>
          <a:noFill/>
        </p:spPr>
        <p:txBody>
          <a:bodyPr wrap="none" rtlCol="0">
            <a:spAutoFit/>
          </a:bodyPr>
          <a:lstStyle/>
          <a:p>
            <a:r>
              <a:rPr lang="en-US" dirty="0" smtClean="0"/>
              <a:t>Splitting of      states that depends on (</a:t>
            </a:r>
            <a:r>
              <a:rPr lang="en-US" dirty="0" err="1" smtClean="0"/>
              <a:t>m</a:t>
            </a:r>
            <a:r>
              <a:rPr lang="en-US" baseline="-25000" dirty="0" err="1" smtClean="0"/>
              <a:t>L</a:t>
            </a:r>
            <a:r>
              <a:rPr lang="en-US" dirty="0" err="1" smtClean="0"/>
              <a:t>,m</a:t>
            </a:r>
            <a:r>
              <a:rPr lang="en-US" baseline="-25000" dirty="0" err="1" smtClean="0"/>
              <a:t>S</a:t>
            </a:r>
            <a:r>
              <a:rPr lang="en-US" dirty="0" smtClean="0"/>
              <a:t>) </a:t>
            </a:r>
            <a:endParaRPr lang="en-US" dirty="0"/>
          </a:p>
        </p:txBody>
      </p:sp>
      <p:sp>
        <p:nvSpPr>
          <p:cNvPr id="7" name="Flèche vers la droite 6"/>
          <p:cNvSpPr/>
          <p:nvPr/>
        </p:nvSpPr>
        <p:spPr>
          <a:xfrm>
            <a:off x="479598" y="4300451"/>
            <a:ext cx="284188" cy="27240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ZoneTexte 13"/>
          <p:cNvSpPr txBox="1"/>
          <p:nvPr/>
        </p:nvSpPr>
        <p:spPr>
          <a:xfrm>
            <a:off x="457200" y="3038500"/>
            <a:ext cx="4955203" cy="338554"/>
          </a:xfrm>
          <a:prstGeom prst="rect">
            <a:avLst/>
          </a:prstGeom>
          <a:noFill/>
        </p:spPr>
        <p:txBody>
          <a:bodyPr wrap="none" rtlCol="0">
            <a:spAutoFit/>
          </a:bodyPr>
          <a:lstStyle/>
          <a:p>
            <a:pPr marL="285750" indent="-285750">
              <a:buFont typeface="Wingdings" charset="2"/>
              <a:buChar char="Ø"/>
            </a:pPr>
            <a:r>
              <a:rPr lang="en-US" sz="1600" b="1" dirty="0" smtClean="0"/>
              <a:t>Matrix element</a:t>
            </a:r>
            <a:r>
              <a:rPr lang="en-US" sz="1600" dirty="0" smtClean="0"/>
              <a:t> depend on the magnetic moment </a:t>
            </a:r>
            <a:endParaRPr lang="en-US" sz="1600" dirty="0"/>
          </a:p>
        </p:txBody>
      </p:sp>
      <p:sp>
        <p:nvSpPr>
          <p:cNvPr id="17" name="ZoneTexte 16"/>
          <p:cNvSpPr txBox="1"/>
          <p:nvPr/>
        </p:nvSpPr>
        <p:spPr>
          <a:xfrm>
            <a:off x="457200" y="872746"/>
            <a:ext cx="1633781" cy="338554"/>
          </a:xfrm>
          <a:prstGeom prst="rect">
            <a:avLst/>
          </a:prstGeom>
          <a:noFill/>
        </p:spPr>
        <p:txBody>
          <a:bodyPr wrap="none" rtlCol="0">
            <a:spAutoFit/>
          </a:bodyPr>
          <a:lstStyle/>
          <a:p>
            <a:pPr marL="285750" indent="-285750">
              <a:buFont typeface="Wingdings" charset="2"/>
              <a:buChar char="Ø"/>
            </a:pPr>
            <a:r>
              <a:rPr lang="en-US" sz="1600" b="1" dirty="0" smtClean="0"/>
              <a:t>Hamiltonian</a:t>
            </a:r>
            <a:r>
              <a:rPr lang="en-US" sz="1600" dirty="0" smtClean="0"/>
              <a:t> </a:t>
            </a:r>
            <a:endParaRPr lang="en-US" sz="1600" dirty="0"/>
          </a:p>
        </p:txBody>
      </p:sp>
      <p:pic>
        <p:nvPicPr>
          <p:cNvPr id="19" name="Image 18" descr="Gamma_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0981" y="4339753"/>
            <a:ext cx="249699" cy="249699"/>
          </a:xfrm>
          <a:prstGeom prst="rect">
            <a:avLst/>
          </a:prstGeom>
        </p:spPr>
      </p:pic>
      <p:pic>
        <p:nvPicPr>
          <p:cNvPr id="23" name="Image 22" descr="H_Zeeman_&amp;=&amp;_-_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786" y="2085716"/>
            <a:ext cx="7426666" cy="720000"/>
          </a:xfrm>
          <a:prstGeom prst="rect">
            <a:avLst/>
          </a:prstGeom>
        </p:spPr>
      </p:pic>
      <p:pic>
        <p:nvPicPr>
          <p:cNvPr id="25" name="Image 24" descr="langle_Gamma_i_|.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3786" y="3565186"/>
            <a:ext cx="6659999" cy="289565"/>
          </a:xfrm>
          <a:prstGeom prst="rect">
            <a:avLst/>
          </a:prstGeom>
        </p:spPr>
      </p:pic>
      <p:grpSp>
        <p:nvGrpSpPr>
          <p:cNvPr id="30" name="Grouper 29"/>
          <p:cNvGrpSpPr/>
          <p:nvPr/>
        </p:nvGrpSpPr>
        <p:grpSpPr>
          <a:xfrm>
            <a:off x="2845328" y="4641687"/>
            <a:ext cx="3033791" cy="2034177"/>
            <a:chOff x="5973512" y="4303520"/>
            <a:chExt cx="3033791" cy="2034177"/>
          </a:xfrm>
        </p:grpSpPr>
        <p:pic>
          <p:nvPicPr>
            <p:cNvPr id="20" name="Image 19" descr="https---upload.wikimedia.org-wikipedia-commons-thumb-6-67-NMR_splitting.gif-300px-NMR_splitting.gi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4893" y="4446588"/>
              <a:ext cx="2754874" cy="1790668"/>
            </a:xfrm>
            <a:prstGeom prst="rect">
              <a:avLst/>
            </a:prstGeom>
          </p:spPr>
        </p:pic>
        <p:sp>
          <p:nvSpPr>
            <p:cNvPr id="21" name="ZoneTexte 20"/>
            <p:cNvSpPr txBox="1"/>
            <p:nvPr/>
          </p:nvSpPr>
          <p:spPr>
            <a:xfrm>
              <a:off x="6539452" y="4453474"/>
              <a:ext cx="973777" cy="338554"/>
            </a:xfrm>
            <a:prstGeom prst="rect">
              <a:avLst/>
            </a:prstGeom>
            <a:noFill/>
          </p:spPr>
          <p:txBody>
            <a:bodyPr wrap="none" rtlCol="0">
              <a:spAutoFit/>
            </a:bodyPr>
            <a:lstStyle/>
            <a:p>
              <a:r>
                <a:rPr lang="en-US" sz="1600" dirty="0"/>
                <a:t>d</a:t>
              </a:r>
              <a:r>
                <a:rPr lang="en-US" sz="1600" baseline="30000" dirty="0" smtClean="0"/>
                <a:t>1</a:t>
              </a:r>
              <a:r>
                <a:rPr lang="en-US" sz="1600" dirty="0" smtClean="0"/>
                <a:t> S=1/2</a:t>
              </a:r>
              <a:endParaRPr lang="en-US" sz="1600" dirty="0"/>
            </a:p>
          </p:txBody>
        </p:sp>
        <p:sp>
          <p:nvSpPr>
            <p:cNvPr id="22" name="Rectangle à coins arrondis 21"/>
            <p:cNvSpPr/>
            <p:nvPr/>
          </p:nvSpPr>
          <p:spPr>
            <a:xfrm>
              <a:off x="5973512" y="4303520"/>
              <a:ext cx="3033791" cy="2034177"/>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ZoneTexte 26"/>
            <p:cNvSpPr txBox="1"/>
            <p:nvPr/>
          </p:nvSpPr>
          <p:spPr>
            <a:xfrm>
              <a:off x="8073913" y="4506926"/>
              <a:ext cx="774947" cy="276999"/>
            </a:xfrm>
            <a:prstGeom prst="rect">
              <a:avLst/>
            </a:prstGeom>
            <a:solidFill>
              <a:srgbClr val="FFFFFF"/>
            </a:solidFill>
          </p:spPr>
          <p:txBody>
            <a:bodyPr wrap="none" rtlCol="0">
              <a:spAutoFit/>
            </a:bodyPr>
            <a:lstStyle/>
            <a:p>
              <a:r>
                <a:rPr lang="en-US" sz="1200" dirty="0" err="1" smtClean="0"/>
                <a:t>m</a:t>
              </a:r>
              <a:r>
                <a:rPr lang="en-US" sz="1200" baseline="-25000" dirty="0" err="1" smtClean="0"/>
                <a:t>S</a:t>
              </a:r>
              <a:r>
                <a:rPr lang="en-US" sz="1200" dirty="0" smtClean="0"/>
                <a:t>=+1/2</a:t>
              </a:r>
              <a:endParaRPr lang="en-US" sz="1200" dirty="0"/>
            </a:p>
          </p:txBody>
        </p:sp>
        <p:sp>
          <p:nvSpPr>
            <p:cNvPr id="28" name="ZoneTexte 27"/>
            <p:cNvSpPr txBox="1"/>
            <p:nvPr/>
          </p:nvSpPr>
          <p:spPr>
            <a:xfrm>
              <a:off x="8073913" y="5576470"/>
              <a:ext cx="736324" cy="276999"/>
            </a:xfrm>
            <a:prstGeom prst="rect">
              <a:avLst/>
            </a:prstGeom>
            <a:solidFill>
              <a:srgbClr val="FFFFFF"/>
            </a:solidFill>
          </p:spPr>
          <p:txBody>
            <a:bodyPr wrap="none" rtlCol="0">
              <a:spAutoFit/>
            </a:bodyPr>
            <a:lstStyle/>
            <a:p>
              <a:r>
                <a:rPr lang="en-US" sz="1200" dirty="0" err="1" smtClean="0"/>
                <a:t>m</a:t>
              </a:r>
              <a:r>
                <a:rPr lang="en-US" sz="1200" baseline="-25000" dirty="0" err="1" smtClean="0"/>
                <a:t>S</a:t>
              </a:r>
              <a:r>
                <a:rPr lang="en-US" sz="1200" dirty="0" smtClean="0"/>
                <a:t>=-1/2</a:t>
              </a:r>
              <a:endParaRPr lang="en-US" sz="1200" dirty="0"/>
            </a:p>
          </p:txBody>
        </p:sp>
      </p:grpSp>
      <p:sp>
        <p:nvSpPr>
          <p:cNvPr id="31" name="ZoneTexte 30"/>
          <p:cNvSpPr txBox="1"/>
          <p:nvPr/>
        </p:nvSpPr>
        <p:spPr>
          <a:xfrm>
            <a:off x="855280" y="5130195"/>
            <a:ext cx="1870296" cy="584776"/>
          </a:xfrm>
          <a:prstGeom prst="rect">
            <a:avLst/>
          </a:prstGeom>
          <a:noFill/>
        </p:spPr>
        <p:txBody>
          <a:bodyPr wrap="none" rtlCol="0">
            <a:spAutoFit/>
          </a:bodyPr>
          <a:lstStyle/>
          <a:p>
            <a:r>
              <a:rPr lang="en-US" sz="1600" i="1" dirty="0" smtClean="0"/>
              <a:t>1 electron (S=1/2)</a:t>
            </a:r>
          </a:p>
          <a:p>
            <a:r>
              <a:rPr lang="en-US" sz="1600" i="1" dirty="0"/>
              <a:t>s</a:t>
            </a:r>
            <a:r>
              <a:rPr lang="en-US" sz="1600" i="1" dirty="0" smtClean="0"/>
              <a:t>pherical</a:t>
            </a:r>
            <a:endParaRPr lang="en-US" sz="1600" i="1" dirty="0"/>
          </a:p>
        </p:txBody>
      </p:sp>
    </p:spTree>
    <p:extLst>
      <p:ext uri="{BB962C8B-B14F-4D97-AF65-F5344CB8AC3E}">
        <p14:creationId xmlns:p14="http://schemas.microsoft.com/office/powerpoint/2010/main" val="163593053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ZoneTexte 12"/>
          <p:cNvSpPr txBox="1"/>
          <p:nvPr/>
        </p:nvSpPr>
        <p:spPr>
          <a:xfrm>
            <a:off x="870243" y="3180359"/>
            <a:ext cx="7360974" cy="1435294"/>
          </a:xfrm>
          <a:prstGeom prst="rect">
            <a:avLst/>
          </a:prstGeom>
          <a:noFill/>
        </p:spPr>
        <p:txBody>
          <a:bodyPr wrap="square" rtlCol="0">
            <a:noAutofit/>
          </a:bodyPr>
          <a:lstStyle/>
          <a:p>
            <a:r>
              <a:rPr lang="en-US" sz="1600" dirty="0" smtClean="0"/>
              <a:t>|(L,S)J </a:t>
            </a:r>
            <a:r>
              <a:rPr lang="en-US" sz="1600" dirty="0" err="1" smtClean="0">
                <a:latin typeface="Symbol" charset="2"/>
                <a:cs typeface="Symbol" charset="2"/>
              </a:rPr>
              <a:t>Gg</a:t>
            </a:r>
            <a:r>
              <a:rPr lang="en-US" sz="1600" dirty="0" smtClean="0"/>
              <a:t>&gt; (</a:t>
            </a:r>
            <a:r>
              <a:rPr lang="en-US" sz="1600" dirty="0" smtClean="0">
                <a:latin typeface="Symbol" charset="2"/>
                <a:cs typeface="Symbol" charset="2"/>
              </a:rPr>
              <a:t>G</a:t>
            </a:r>
            <a:r>
              <a:rPr lang="en-US" sz="1600" dirty="0" smtClean="0"/>
              <a:t> term) are not </a:t>
            </a:r>
            <a:r>
              <a:rPr lang="en-US" sz="1600" dirty="0" err="1" smtClean="0"/>
              <a:t>eigenfunctions</a:t>
            </a:r>
            <a:r>
              <a:rPr lang="en-US" sz="1600" dirty="0" smtClean="0"/>
              <a:t> of</a:t>
            </a:r>
          </a:p>
          <a:p>
            <a:endParaRPr lang="en-US" sz="1600" dirty="0"/>
          </a:p>
          <a:p>
            <a:endParaRPr lang="en-US" sz="1600" dirty="0"/>
          </a:p>
          <a:p>
            <a:r>
              <a:rPr lang="en-US" sz="1600" dirty="0" smtClean="0"/>
              <a:t>	Linear combination of </a:t>
            </a:r>
            <a:r>
              <a:rPr lang="en-US" sz="1600" i="1" dirty="0" smtClean="0"/>
              <a:t>m</a:t>
            </a:r>
            <a:r>
              <a:rPr lang="en-US" sz="1600" i="1" baseline="-25000" dirty="0" smtClean="0"/>
              <a:t>L</a:t>
            </a:r>
            <a:r>
              <a:rPr lang="en-US" sz="1600" dirty="0" smtClean="0"/>
              <a:t> </a:t>
            </a:r>
          </a:p>
          <a:p>
            <a:endParaRPr lang="en-US" sz="1600" dirty="0" smtClean="0"/>
          </a:p>
        </p:txBody>
      </p:sp>
      <p:sp>
        <p:nvSpPr>
          <p:cNvPr id="2" name="Titre 1"/>
          <p:cNvSpPr>
            <a:spLocks noGrp="1"/>
          </p:cNvSpPr>
          <p:nvPr>
            <p:ph type="title"/>
          </p:nvPr>
        </p:nvSpPr>
        <p:spPr>
          <a:xfrm>
            <a:off x="457200" y="-100977"/>
            <a:ext cx="8229600" cy="1143000"/>
          </a:xfrm>
        </p:spPr>
        <p:txBody>
          <a:bodyPr tIns="36000" bIns="36000">
            <a:normAutofit/>
          </a:bodyPr>
          <a:lstStyle/>
          <a:p>
            <a:r>
              <a:rPr lang="en-US" sz="2400" b="1" i="1" smtClean="0">
                <a:solidFill>
                  <a:srgbClr val="0000FF"/>
                </a:solidFill>
                <a:latin typeface="Arial"/>
                <a:cs typeface="Arial"/>
              </a:rPr>
              <a:t>Magnetic moments</a:t>
            </a:r>
            <a:endParaRPr lang="en-US" sz="2400" b="1" i="1">
              <a:solidFill>
                <a:srgbClr val="0000FF"/>
              </a:solidFill>
              <a:latin typeface="Arial"/>
              <a:cs typeface="Arial"/>
            </a:endParaRPr>
          </a:p>
        </p:txBody>
      </p:sp>
      <p:sp>
        <p:nvSpPr>
          <p:cNvPr id="6" name="Espace réservé du pied de page 5"/>
          <p:cNvSpPr>
            <a:spLocks noGrp="1"/>
          </p:cNvSpPr>
          <p:nvPr>
            <p:ph type="ftr" sz="quarter" idx="11"/>
          </p:nvPr>
        </p:nvSpPr>
        <p:spPr/>
        <p:txBody>
          <a:bodyPr/>
          <a:lstStyle/>
          <a:p>
            <a:r>
              <a:rPr lang="en-US" smtClean="0"/>
              <a:t>Heidelberg 2019</a:t>
            </a:r>
            <a:endParaRPr lang="en-US"/>
          </a:p>
        </p:txBody>
      </p:sp>
      <p:sp>
        <p:nvSpPr>
          <p:cNvPr id="7" name="Espace réservé du numéro de diapositive 6"/>
          <p:cNvSpPr>
            <a:spLocks noGrp="1"/>
          </p:cNvSpPr>
          <p:nvPr>
            <p:ph type="sldNum" sz="quarter" idx="12"/>
          </p:nvPr>
        </p:nvSpPr>
        <p:spPr/>
        <p:txBody>
          <a:bodyPr/>
          <a:lstStyle/>
          <a:p>
            <a:fld id="{176E461C-690C-4845-9B04-7B257E2F9D58}" type="slidenum">
              <a:rPr lang="en-US" smtClean="0"/>
              <a:t>54</a:t>
            </a:fld>
            <a:endParaRPr lang="en-US"/>
          </a:p>
        </p:txBody>
      </p:sp>
      <p:sp>
        <p:nvSpPr>
          <p:cNvPr id="11" name="ZoneTexte 10"/>
          <p:cNvSpPr txBox="1"/>
          <p:nvPr/>
        </p:nvSpPr>
        <p:spPr>
          <a:xfrm>
            <a:off x="457200" y="857357"/>
            <a:ext cx="1787669" cy="400110"/>
          </a:xfrm>
          <a:prstGeom prst="rect">
            <a:avLst/>
          </a:prstGeom>
          <a:noFill/>
        </p:spPr>
        <p:txBody>
          <a:bodyPr wrap="none" rtlCol="0">
            <a:spAutoFit/>
          </a:bodyPr>
          <a:lstStyle/>
          <a:p>
            <a:pPr marL="285750" indent="-285750">
              <a:buFont typeface="Wingdings" charset="2"/>
              <a:buChar char="Ø"/>
            </a:pPr>
            <a:r>
              <a:rPr lang="en-US" sz="2000" b="1" dirty="0" smtClean="0"/>
              <a:t>Definitions</a:t>
            </a:r>
            <a:endParaRPr lang="en-US" sz="2000" b="1" dirty="0"/>
          </a:p>
        </p:txBody>
      </p:sp>
      <p:sp>
        <p:nvSpPr>
          <p:cNvPr id="12" name="ZoneTexte 11"/>
          <p:cNvSpPr txBox="1"/>
          <p:nvPr/>
        </p:nvSpPr>
        <p:spPr>
          <a:xfrm>
            <a:off x="457200" y="2807641"/>
            <a:ext cx="4565623" cy="400110"/>
          </a:xfrm>
          <a:prstGeom prst="rect">
            <a:avLst/>
          </a:prstGeom>
          <a:noFill/>
        </p:spPr>
        <p:txBody>
          <a:bodyPr wrap="square" rtlCol="0">
            <a:spAutoFit/>
          </a:bodyPr>
          <a:lstStyle/>
          <a:p>
            <a:pPr marL="285750" indent="-285750">
              <a:buFont typeface="Wingdings" charset="2"/>
              <a:buChar char="Ø"/>
            </a:pPr>
            <a:r>
              <a:rPr lang="en-US" sz="2000" b="1" smtClean="0"/>
              <a:t>Crystal field effect: </a:t>
            </a:r>
            <a:endParaRPr lang="en-US" sz="2000" b="1"/>
          </a:p>
        </p:txBody>
      </p:sp>
      <p:pic>
        <p:nvPicPr>
          <p:cNvPr id="15" name="Image 14" descr="langle_i_|_hat_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3192" y="3536816"/>
            <a:ext cx="1499167" cy="317132"/>
          </a:xfrm>
          <a:prstGeom prst="rect">
            <a:avLst/>
          </a:prstGeom>
        </p:spPr>
      </p:pic>
      <p:sp>
        <p:nvSpPr>
          <p:cNvPr id="16" name="Rectangle 15"/>
          <p:cNvSpPr/>
          <p:nvPr/>
        </p:nvSpPr>
        <p:spPr>
          <a:xfrm>
            <a:off x="752655" y="4762361"/>
            <a:ext cx="7831328" cy="1477328"/>
          </a:xfrm>
          <a:prstGeom prst="rect">
            <a:avLst/>
          </a:prstGeom>
        </p:spPr>
        <p:txBody>
          <a:bodyPr wrap="square">
            <a:spAutoFit/>
          </a:bodyPr>
          <a:lstStyle/>
          <a:p>
            <a:pPr marL="285750" indent="-285750">
              <a:buFont typeface="Arial"/>
              <a:buChar char="•"/>
            </a:pPr>
            <a:r>
              <a:rPr lang="en-US" dirty="0"/>
              <a:t>For 3d ions, the orbital magnetic moment is quenched </a:t>
            </a:r>
            <a:r>
              <a:rPr lang="en-US" dirty="0" smtClean="0"/>
              <a:t>(</a:t>
            </a:r>
            <a:r>
              <a:rPr lang="en-US" dirty="0" err="1" smtClean="0"/>
              <a:t>nul</a:t>
            </a:r>
            <a:r>
              <a:rPr lang="en-US" dirty="0" smtClean="0"/>
              <a:t>) in </a:t>
            </a:r>
            <a:r>
              <a:rPr lang="en-US" dirty="0"/>
              <a:t>most cases. </a:t>
            </a:r>
          </a:p>
          <a:p>
            <a:pPr marL="285750" indent="-285750">
              <a:buFont typeface="Arial"/>
              <a:buChar char="•"/>
            </a:pPr>
            <a:r>
              <a:rPr lang="en-US" dirty="0" smtClean="0"/>
              <a:t>Some </a:t>
            </a:r>
            <a:r>
              <a:rPr lang="en-US" dirty="0"/>
              <a:t>3d ions have significant orbital magnetic moment </a:t>
            </a:r>
            <a:r>
              <a:rPr lang="en-US" dirty="0" smtClean="0"/>
              <a:t>(</a:t>
            </a:r>
            <a:r>
              <a:rPr lang="en-US" dirty="0"/>
              <a:t>Co</a:t>
            </a:r>
            <a:r>
              <a:rPr lang="en-US" baseline="30000" dirty="0"/>
              <a:t>2+</a:t>
            </a:r>
            <a:r>
              <a:rPr lang="en-US" dirty="0"/>
              <a:t>, low spin Fe</a:t>
            </a:r>
            <a:r>
              <a:rPr lang="en-US" baseline="30000" dirty="0"/>
              <a:t>3+</a:t>
            </a:r>
            <a:r>
              <a:rPr lang="en-US" dirty="0"/>
              <a:t>, Fe</a:t>
            </a:r>
            <a:r>
              <a:rPr lang="en-US" baseline="30000" dirty="0"/>
              <a:t>2+</a:t>
            </a:r>
            <a:r>
              <a:rPr lang="en-US" dirty="0" smtClean="0"/>
              <a:t>)</a:t>
            </a:r>
          </a:p>
          <a:p>
            <a:r>
              <a:rPr lang="en-US" dirty="0" smtClean="0">
                <a:sym typeface="Wingdings"/>
              </a:rPr>
              <a:t>	 atomic magnetic anisotropy</a:t>
            </a:r>
            <a:endParaRPr lang="en-US" dirty="0"/>
          </a:p>
        </p:txBody>
      </p:sp>
      <p:pic>
        <p:nvPicPr>
          <p:cNvPr id="18" name="Image 17" descr="hat_L_z.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5343" y="3055532"/>
            <a:ext cx="299697" cy="323997"/>
          </a:xfrm>
          <a:prstGeom prst="rect">
            <a:avLst/>
          </a:prstGeom>
        </p:spPr>
      </p:pic>
      <p:cxnSp>
        <p:nvCxnSpPr>
          <p:cNvPr id="20" name="Connecteur droit 19"/>
          <p:cNvCxnSpPr/>
          <p:nvPr/>
        </p:nvCxnSpPr>
        <p:spPr>
          <a:xfrm>
            <a:off x="1999010" y="4446588"/>
            <a:ext cx="4903453"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Image 3"/>
          <p:cNvPicPr>
            <a:picLocks noChangeAspect="1"/>
          </p:cNvPicPr>
          <p:nvPr/>
        </p:nvPicPr>
        <p:blipFill>
          <a:blip r:embed="rId5"/>
          <a:stretch>
            <a:fillRect/>
          </a:stretch>
        </p:blipFill>
        <p:spPr>
          <a:xfrm>
            <a:off x="870243" y="1355080"/>
            <a:ext cx="6296484" cy="1261348"/>
          </a:xfrm>
          <a:prstGeom prst="rect">
            <a:avLst/>
          </a:prstGeom>
        </p:spPr>
      </p:pic>
    </p:spTree>
    <p:extLst>
      <p:ext uri="{BB962C8B-B14F-4D97-AF65-F5344CB8AC3E}">
        <p14:creationId xmlns:p14="http://schemas.microsoft.com/office/powerpoint/2010/main" val="293991544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0977"/>
            <a:ext cx="8229600" cy="1143000"/>
          </a:xfrm>
        </p:spPr>
        <p:txBody>
          <a:bodyPr tIns="36000" bIns="36000">
            <a:normAutofit/>
          </a:bodyPr>
          <a:lstStyle/>
          <a:p>
            <a:r>
              <a:rPr lang="en-US" sz="2400" b="1" i="1" dirty="0" smtClean="0">
                <a:solidFill>
                  <a:srgbClr val="0000FF"/>
                </a:solidFill>
                <a:latin typeface="Arial"/>
                <a:cs typeface="Arial"/>
              </a:rPr>
              <a:t>Magnetic moments and </a:t>
            </a:r>
            <a:r>
              <a:rPr lang="en-US" sz="2400" b="1" i="1" dirty="0" smtClean="0">
                <a:solidFill>
                  <a:srgbClr val="0000FF"/>
                </a:solidFill>
                <a:latin typeface="Arial"/>
                <a:cs typeface="Arial"/>
              </a:rPr>
              <a:t>spectroscopies</a:t>
            </a:r>
            <a:endParaRPr lang="en-US" sz="2400" b="1" i="1" dirty="0">
              <a:solidFill>
                <a:srgbClr val="0000FF"/>
              </a:solidFill>
              <a:latin typeface="Arial"/>
              <a:cs typeface="Arial"/>
            </a:endParaRPr>
          </a:p>
        </p:txBody>
      </p:sp>
      <p:sp>
        <p:nvSpPr>
          <p:cNvPr id="6" name="Espace réservé du pied de page 5"/>
          <p:cNvSpPr>
            <a:spLocks noGrp="1"/>
          </p:cNvSpPr>
          <p:nvPr>
            <p:ph type="ftr" sz="quarter" idx="11"/>
          </p:nvPr>
        </p:nvSpPr>
        <p:spPr/>
        <p:txBody>
          <a:bodyPr/>
          <a:lstStyle/>
          <a:p>
            <a:r>
              <a:rPr lang="en-US" dirty="0" smtClean="0"/>
              <a:t>Heidelberg 2019</a:t>
            </a:r>
            <a:endParaRPr lang="en-US" dirty="0"/>
          </a:p>
        </p:txBody>
      </p:sp>
      <p:sp>
        <p:nvSpPr>
          <p:cNvPr id="7" name="Espace réservé du numéro de diapositive 6"/>
          <p:cNvSpPr>
            <a:spLocks noGrp="1"/>
          </p:cNvSpPr>
          <p:nvPr>
            <p:ph type="sldNum" sz="quarter" idx="12"/>
          </p:nvPr>
        </p:nvSpPr>
        <p:spPr/>
        <p:txBody>
          <a:bodyPr/>
          <a:lstStyle/>
          <a:p>
            <a:fld id="{176E461C-690C-4845-9B04-7B257E2F9D58}" type="slidenum">
              <a:rPr lang="en-US" smtClean="0"/>
              <a:t>55</a:t>
            </a:fld>
            <a:endParaRPr lang="en-US" dirty="0"/>
          </a:p>
        </p:txBody>
      </p:sp>
      <p:sp>
        <p:nvSpPr>
          <p:cNvPr id="11" name="ZoneTexte 10"/>
          <p:cNvSpPr txBox="1"/>
          <p:nvPr/>
        </p:nvSpPr>
        <p:spPr>
          <a:xfrm>
            <a:off x="472571" y="1759272"/>
            <a:ext cx="6955750" cy="400110"/>
          </a:xfrm>
          <a:prstGeom prst="rect">
            <a:avLst/>
          </a:prstGeom>
          <a:noFill/>
        </p:spPr>
        <p:txBody>
          <a:bodyPr wrap="none" rtlCol="0">
            <a:spAutoFit/>
          </a:bodyPr>
          <a:lstStyle/>
          <a:p>
            <a:pPr marL="285750" indent="-285750">
              <a:buFont typeface="Wingdings" charset="2"/>
              <a:buChar char="Ø"/>
            </a:pPr>
            <a:r>
              <a:rPr lang="en-US" sz="2000" b="1" dirty="0" smtClean="0"/>
              <a:t>More operators involved like </a:t>
            </a:r>
            <a:r>
              <a:rPr lang="en-US" sz="2000" b="1" dirty="0" smtClean="0"/>
              <a:t>T</a:t>
            </a:r>
            <a:r>
              <a:rPr lang="en-US" sz="2000" b="1" baseline="-25000" dirty="0" smtClean="0"/>
              <a:t>z</a:t>
            </a:r>
            <a:r>
              <a:rPr lang="en-US" sz="2000" b="1" dirty="0" smtClean="0"/>
              <a:t> (magnetic sum rules)  </a:t>
            </a:r>
            <a:endParaRPr lang="en-US" sz="2000" b="1" dirty="0"/>
          </a:p>
        </p:txBody>
      </p:sp>
      <p:cxnSp>
        <p:nvCxnSpPr>
          <p:cNvPr id="20" name="Connecteur droit 19"/>
          <p:cNvCxnSpPr/>
          <p:nvPr/>
        </p:nvCxnSpPr>
        <p:spPr>
          <a:xfrm>
            <a:off x="1999010" y="4446588"/>
            <a:ext cx="4903453"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457200" y="1021560"/>
            <a:ext cx="6776214" cy="400110"/>
          </a:xfrm>
          <a:prstGeom prst="rect">
            <a:avLst/>
          </a:prstGeom>
          <a:noFill/>
        </p:spPr>
        <p:txBody>
          <a:bodyPr wrap="none" rtlCol="0">
            <a:spAutoFit/>
          </a:bodyPr>
          <a:lstStyle/>
          <a:p>
            <a:pPr marL="285750" indent="-285750">
              <a:buFont typeface="Wingdings" charset="2"/>
              <a:buChar char="Ø"/>
            </a:pPr>
            <a:r>
              <a:rPr lang="en-US" sz="2000" b="1" dirty="0" smtClean="0"/>
              <a:t>Magnetic spectroscopies : XMCD, RIXS-MCD, XMLD</a:t>
            </a:r>
            <a:endParaRPr lang="en-US" sz="2000" b="1" dirty="0"/>
          </a:p>
        </p:txBody>
      </p:sp>
      <p:pic>
        <p:nvPicPr>
          <p:cNvPr id="8" name="Image 7"/>
          <p:cNvPicPr>
            <a:picLocks noChangeAspect="1"/>
          </p:cNvPicPr>
          <p:nvPr/>
        </p:nvPicPr>
        <p:blipFill>
          <a:blip r:embed="rId3"/>
          <a:stretch>
            <a:fillRect/>
          </a:stretch>
        </p:blipFill>
        <p:spPr>
          <a:xfrm>
            <a:off x="1042693" y="2225533"/>
            <a:ext cx="4794586" cy="907309"/>
          </a:xfrm>
          <a:prstGeom prst="rect">
            <a:avLst/>
          </a:prstGeom>
        </p:spPr>
      </p:pic>
    </p:spTree>
    <p:extLst>
      <p:ext uri="{BB962C8B-B14F-4D97-AF65-F5344CB8AC3E}">
        <p14:creationId xmlns:p14="http://schemas.microsoft.com/office/powerpoint/2010/main" val="119504741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0977"/>
            <a:ext cx="8229600" cy="1143000"/>
          </a:xfrm>
        </p:spPr>
        <p:txBody>
          <a:bodyPr tIns="36000" bIns="36000">
            <a:normAutofit/>
          </a:bodyPr>
          <a:lstStyle/>
          <a:p>
            <a:r>
              <a:rPr lang="en-US" sz="2400" b="1" i="1" dirty="0" smtClean="0">
                <a:solidFill>
                  <a:srgbClr val="0000FF"/>
                </a:solidFill>
                <a:latin typeface="Arial"/>
                <a:cs typeface="Arial"/>
              </a:rPr>
              <a:t>Magnetic moments in QUANTY</a:t>
            </a:r>
            <a:endParaRPr lang="en-US" sz="2400" b="1" i="1" dirty="0">
              <a:solidFill>
                <a:srgbClr val="0000FF"/>
              </a:solidFill>
              <a:latin typeface="Arial"/>
              <a:cs typeface="Arial"/>
            </a:endParaRPr>
          </a:p>
        </p:txBody>
      </p:sp>
      <p:grpSp>
        <p:nvGrpSpPr>
          <p:cNvPr id="17" name="Grouper 16"/>
          <p:cNvGrpSpPr/>
          <p:nvPr/>
        </p:nvGrpSpPr>
        <p:grpSpPr>
          <a:xfrm>
            <a:off x="1292081" y="913364"/>
            <a:ext cx="5416868" cy="1576436"/>
            <a:chOff x="1292081" y="1003539"/>
            <a:chExt cx="5416868" cy="1576436"/>
          </a:xfrm>
        </p:grpSpPr>
        <p:sp>
          <p:nvSpPr>
            <p:cNvPr id="16" name="ZoneTexte 15"/>
            <p:cNvSpPr txBox="1"/>
            <p:nvPr/>
          </p:nvSpPr>
          <p:spPr>
            <a:xfrm>
              <a:off x="1292081" y="1010315"/>
              <a:ext cx="5416868" cy="1569660"/>
            </a:xfrm>
            <a:prstGeom prst="rect">
              <a:avLst/>
            </a:prstGeom>
            <a:noFill/>
          </p:spPr>
          <p:txBody>
            <a:bodyPr wrap="none" rtlCol="0">
              <a:spAutoFit/>
            </a:bodyPr>
            <a:lstStyle/>
            <a:p>
              <a:pPr marL="285750" indent="-285750">
                <a:buFont typeface="Wingdings" charset="2"/>
                <a:buChar char="Ø"/>
              </a:pPr>
              <a:r>
                <a:rPr lang="en-US" sz="1600" dirty="0" smtClean="0"/>
                <a:t>QUANTY any operator (     ) and its expectation values</a:t>
              </a:r>
            </a:p>
            <a:p>
              <a:pPr marL="285750" indent="-285750">
                <a:buFont typeface="Wingdings" charset="2"/>
                <a:buChar char="Ø"/>
              </a:pPr>
              <a:endParaRPr lang="en-US" sz="1600" dirty="0" smtClean="0"/>
            </a:p>
            <a:p>
              <a:pPr marL="285750" indent="-285750">
                <a:buFont typeface="Wingdings" charset="2"/>
                <a:buChar char="Ø"/>
              </a:pPr>
              <a:endParaRPr lang="en-US" sz="1600" dirty="0" smtClean="0"/>
            </a:p>
            <a:p>
              <a:pPr marL="285750" indent="-285750">
                <a:buFont typeface="Wingdings" charset="2"/>
                <a:buChar char="Ø"/>
              </a:pPr>
              <a:endParaRPr lang="en-US" sz="1600" dirty="0"/>
            </a:p>
            <a:p>
              <a:endParaRPr lang="en-US" sz="1600" dirty="0" smtClean="0"/>
            </a:p>
            <a:p>
              <a:endParaRPr lang="en-US" sz="1600" dirty="0"/>
            </a:p>
          </p:txBody>
        </p:sp>
        <p:pic>
          <p:nvPicPr>
            <p:cNvPr id="3" name="Image 2" descr="hat_O.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7671" y="1003539"/>
              <a:ext cx="213939" cy="287996"/>
            </a:xfrm>
            <a:prstGeom prst="rect">
              <a:avLst/>
            </a:prstGeom>
          </p:spPr>
        </p:pic>
        <p:pic>
          <p:nvPicPr>
            <p:cNvPr id="4" name="Image 3" descr="langle_i_|_hat_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6237" y="1338551"/>
              <a:ext cx="971433" cy="454713"/>
            </a:xfrm>
            <a:prstGeom prst="rect">
              <a:avLst/>
            </a:prstGeom>
          </p:spPr>
        </p:pic>
      </p:grpSp>
      <p:sp>
        <p:nvSpPr>
          <p:cNvPr id="8" name="Espace réservé du pied de page 7"/>
          <p:cNvSpPr>
            <a:spLocks noGrp="1"/>
          </p:cNvSpPr>
          <p:nvPr>
            <p:ph type="ftr" sz="quarter" idx="11"/>
          </p:nvPr>
        </p:nvSpPr>
        <p:spPr/>
        <p:txBody>
          <a:bodyPr/>
          <a:lstStyle/>
          <a:p>
            <a:r>
              <a:rPr lang="fr-FR" smtClean="0"/>
              <a:t>Heidelberg 2019</a:t>
            </a:r>
            <a:endParaRPr lang="fr-FR"/>
          </a:p>
        </p:txBody>
      </p:sp>
      <p:sp>
        <p:nvSpPr>
          <p:cNvPr id="10" name="Espace réservé du numéro de diapositive 9"/>
          <p:cNvSpPr>
            <a:spLocks noGrp="1"/>
          </p:cNvSpPr>
          <p:nvPr>
            <p:ph type="sldNum" sz="quarter" idx="12"/>
          </p:nvPr>
        </p:nvSpPr>
        <p:spPr/>
        <p:txBody>
          <a:bodyPr/>
          <a:lstStyle/>
          <a:p>
            <a:fld id="{176E461C-690C-4845-9B04-7B257E2F9D58}" type="slidenum">
              <a:rPr lang="fr-FR" smtClean="0"/>
              <a:t>56</a:t>
            </a:fld>
            <a:endParaRPr lang="fr-FR"/>
          </a:p>
        </p:txBody>
      </p:sp>
      <p:cxnSp>
        <p:nvCxnSpPr>
          <p:cNvPr id="13" name="Connecteur droit 12"/>
          <p:cNvCxnSpPr/>
          <p:nvPr/>
        </p:nvCxnSpPr>
        <p:spPr>
          <a:xfrm>
            <a:off x="1398381" y="1891269"/>
            <a:ext cx="6453079"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870911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Quanty-S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164985"/>
            <a:ext cx="8153863" cy="4208168"/>
          </a:xfrm>
          <a:prstGeom prst="rect">
            <a:avLst/>
          </a:prstGeom>
        </p:spPr>
      </p:pic>
      <p:sp>
        <p:nvSpPr>
          <p:cNvPr id="2" name="Titre 1"/>
          <p:cNvSpPr>
            <a:spLocks noGrp="1"/>
          </p:cNvSpPr>
          <p:nvPr>
            <p:ph type="title"/>
          </p:nvPr>
        </p:nvSpPr>
        <p:spPr>
          <a:xfrm>
            <a:off x="457200" y="-100977"/>
            <a:ext cx="8229600" cy="1143000"/>
          </a:xfrm>
        </p:spPr>
        <p:txBody>
          <a:bodyPr tIns="36000" bIns="36000">
            <a:normAutofit/>
          </a:bodyPr>
          <a:lstStyle/>
          <a:p>
            <a:r>
              <a:rPr lang="en-US" sz="2400" b="1" i="1" dirty="0" smtClean="0">
                <a:solidFill>
                  <a:srgbClr val="0000FF"/>
                </a:solidFill>
                <a:latin typeface="Arial"/>
                <a:cs typeface="Arial"/>
              </a:rPr>
              <a:t>Magnetic moments in QUANTY</a:t>
            </a:r>
            <a:endParaRPr lang="en-US" sz="2400" b="1" i="1" dirty="0">
              <a:solidFill>
                <a:srgbClr val="0000FF"/>
              </a:solidFill>
              <a:latin typeface="Arial"/>
              <a:cs typeface="Arial"/>
            </a:endParaRPr>
          </a:p>
        </p:txBody>
      </p:sp>
      <p:grpSp>
        <p:nvGrpSpPr>
          <p:cNvPr id="17" name="Grouper 16"/>
          <p:cNvGrpSpPr/>
          <p:nvPr/>
        </p:nvGrpSpPr>
        <p:grpSpPr>
          <a:xfrm>
            <a:off x="1292081" y="913364"/>
            <a:ext cx="5416868" cy="1576436"/>
            <a:chOff x="1292081" y="1003539"/>
            <a:chExt cx="5416868" cy="1576436"/>
          </a:xfrm>
        </p:grpSpPr>
        <p:sp>
          <p:nvSpPr>
            <p:cNvPr id="16" name="ZoneTexte 15"/>
            <p:cNvSpPr txBox="1"/>
            <p:nvPr/>
          </p:nvSpPr>
          <p:spPr>
            <a:xfrm>
              <a:off x="1292081" y="1010315"/>
              <a:ext cx="5416868" cy="1569660"/>
            </a:xfrm>
            <a:prstGeom prst="rect">
              <a:avLst/>
            </a:prstGeom>
            <a:noFill/>
          </p:spPr>
          <p:txBody>
            <a:bodyPr wrap="none" rtlCol="0">
              <a:spAutoFit/>
            </a:bodyPr>
            <a:lstStyle/>
            <a:p>
              <a:pPr marL="285750" indent="-285750">
                <a:buFont typeface="Wingdings" charset="2"/>
                <a:buChar char="Ø"/>
              </a:pPr>
              <a:r>
                <a:rPr lang="en-US" sz="1600" dirty="0" smtClean="0"/>
                <a:t>QUANTY any operator (     ) and its expectation values</a:t>
              </a:r>
            </a:p>
            <a:p>
              <a:pPr marL="285750" indent="-285750">
                <a:buFont typeface="Wingdings" charset="2"/>
                <a:buChar char="Ø"/>
              </a:pPr>
              <a:endParaRPr lang="en-US" sz="1600" dirty="0" smtClean="0"/>
            </a:p>
            <a:p>
              <a:pPr marL="285750" indent="-285750">
                <a:buFont typeface="Wingdings" charset="2"/>
                <a:buChar char="Ø"/>
              </a:pPr>
              <a:endParaRPr lang="en-US" sz="1600" dirty="0" smtClean="0"/>
            </a:p>
            <a:p>
              <a:pPr marL="285750" indent="-285750">
                <a:buFont typeface="Wingdings" charset="2"/>
                <a:buChar char="Ø"/>
              </a:pPr>
              <a:endParaRPr lang="en-US" sz="1600" dirty="0"/>
            </a:p>
            <a:p>
              <a:endParaRPr lang="en-US" sz="1600" dirty="0" smtClean="0"/>
            </a:p>
            <a:p>
              <a:endParaRPr lang="en-US" sz="1600" dirty="0"/>
            </a:p>
          </p:txBody>
        </p:sp>
        <p:pic>
          <p:nvPicPr>
            <p:cNvPr id="3" name="Image 2" descr="hat_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7671" y="1003539"/>
              <a:ext cx="213939" cy="287996"/>
            </a:xfrm>
            <a:prstGeom prst="rect">
              <a:avLst/>
            </a:prstGeom>
          </p:spPr>
        </p:pic>
        <p:pic>
          <p:nvPicPr>
            <p:cNvPr id="4" name="Image 3" descr="langle_i_|_hat_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6237" y="1338551"/>
              <a:ext cx="971433" cy="454713"/>
            </a:xfrm>
            <a:prstGeom prst="rect">
              <a:avLst/>
            </a:prstGeom>
          </p:spPr>
        </p:pic>
      </p:grpSp>
      <p:sp>
        <p:nvSpPr>
          <p:cNvPr id="8" name="Espace réservé du pied de page 7"/>
          <p:cNvSpPr>
            <a:spLocks noGrp="1"/>
          </p:cNvSpPr>
          <p:nvPr>
            <p:ph type="ftr" sz="quarter" idx="11"/>
          </p:nvPr>
        </p:nvSpPr>
        <p:spPr/>
        <p:txBody>
          <a:bodyPr/>
          <a:lstStyle/>
          <a:p>
            <a:r>
              <a:rPr lang="fr-FR" smtClean="0"/>
              <a:t>Heidelberg 2019</a:t>
            </a:r>
            <a:endParaRPr lang="fr-FR"/>
          </a:p>
        </p:txBody>
      </p:sp>
      <p:sp>
        <p:nvSpPr>
          <p:cNvPr id="10" name="Espace réservé du numéro de diapositive 9"/>
          <p:cNvSpPr>
            <a:spLocks noGrp="1"/>
          </p:cNvSpPr>
          <p:nvPr>
            <p:ph type="sldNum" sz="quarter" idx="12"/>
          </p:nvPr>
        </p:nvSpPr>
        <p:spPr/>
        <p:txBody>
          <a:bodyPr/>
          <a:lstStyle/>
          <a:p>
            <a:fld id="{176E461C-690C-4845-9B04-7B257E2F9D58}" type="slidenum">
              <a:rPr lang="fr-FR" smtClean="0"/>
              <a:t>57</a:t>
            </a:fld>
            <a:endParaRPr lang="fr-FR"/>
          </a:p>
        </p:txBody>
      </p:sp>
      <p:sp>
        <p:nvSpPr>
          <p:cNvPr id="9" name="ZoneTexte 8"/>
          <p:cNvSpPr txBox="1"/>
          <p:nvPr/>
        </p:nvSpPr>
        <p:spPr>
          <a:xfrm>
            <a:off x="3473762" y="2120468"/>
            <a:ext cx="1993792" cy="369332"/>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smtClean="0"/>
              <a:t>Ex </a:t>
            </a:r>
            <a:r>
              <a:rPr lang="en-US" dirty="0"/>
              <a:t>: spin </a:t>
            </a:r>
            <a:r>
              <a:rPr lang="en-US" dirty="0" smtClean="0"/>
              <a:t>operator</a:t>
            </a:r>
            <a:endParaRPr lang="en-US" dirty="0"/>
          </a:p>
        </p:txBody>
      </p:sp>
      <p:cxnSp>
        <p:nvCxnSpPr>
          <p:cNvPr id="13" name="Connecteur droit 12"/>
          <p:cNvCxnSpPr/>
          <p:nvPr/>
        </p:nvCxnSpPr>
        <p:spPr>
          <a:xfrm>
            <a:off x="1398381" y="1891269"/>
            <a:ext cx="6453079" cy="0"/>
          </a:xfrm>
          <a:prstGeom prst="line">
            <a:avLst/>
          </a:prstGeom>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4470658" y="5505444"/>
            <a:ext cx="4083169" cy="646331"/>
          </a:xfrm>
          <a:prstGeom prst="rect">
            <a:avLst/>
          </a:prstGeom>
          <a:ln/>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dirty="0"/>
              <a:t>Tutorial </a:t>
            </a:r>
            <a:r>
              <a:rPr lang="en-US" dirty="0" smtClean="0"/>
              <a:t>07_Expectationvalues.Quanty </a:t>
            </a:r>
          </a:p>
          <a:p>
            <a:r>
              <a:rPr lang="en-US" dirty="0" smtClean="0"/>
              <a:t>(Monday morning)</a:t>
            </a:r>
            <a:endParaRPr lang="en-US" dirty="0"/>
          </a:p>
        </p:txBody>
      </p:sp>
      <p:sp>
        <p:nvSpPr>
          <p:cNvPr id="14" name="Flèche vers la droite 13"/>
          <p:cNvSpPr/>
          <p:nvPr/>
        </p:nvSpPr>
        <p:spPr>
          <a:xfrm>
            <a:off x="3771780" y="5682664"/>
            <a:ext cx="461850" cy="46911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935725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00977"/>
            <a:ext cx="8229600" cy="1143000"/>
          </a:xfrm>
        </p:spPr>
        <p:txBody>
          <a:bodyPr tIns="36000" bIns="36000">
            <a:normAutofit/>
          </a:bodyPr>
          <a:lstStyle/>
          <a:p>
            <a:r>
              <a:rPr lang="en-US" sz="2400" b="1" i="1" dirty="0" smtClean="0">
                <a:solidFill>
                  <a:srgbClr val="0000FF"/>
                </a:solidFill>
                <a:latin typeface="Arial"/>
                <a:cs typeface="Arial"/>
              </a:rPr>
              <a:t>Magnetization of paramagnetic 3d ion </a:t>
            </a:r>
            <a:br>
              <a:rPr lang="en-US" sz="2400" b="1" i="1" dirty="0" smtClean="0">
                <a:solidFill>
                  <a:srgbClr val="0000FF"/>
                </a:solidFill>
                <a:latin typeface="Arial"/>
                <a:cs typeface="Arial"/>
              </a:rPr>
            </a:br>
            <a:r>
              <a:rPr lang="en-US" sz="2400" b="1" i="1" dirty="0" smtClean="0">
                <a:solidFill>
                  <a:srgbClr val="0000FF"/>
                </a:solidFill>
                <a:latin typeface="Arial"/>
                <a:cs typeface="Arial"/>
              </a:rPr>
              <a:t>(Zeeman effect)</a:t>
            </a:r>
            <a:endParaRPr lang="en-US" sz="2400" b="1" i="1" dirty="0">
              <a:solidFill>
                <a:srgbClr val="0000FF"/>
              </a:solidFill>
              <a:latin typeface="Arial"/>
              <a:cs typeface="Arial"/>
            </a:endParaRPr>
          </a:p>
        </p:txBody>
      </p:sp>
      <p:sp>
        <p:nvSpPr>
          <p:cNvPr id="8" name="Espace réservé du pied de page 7"/>
          <p:cNvSpPr>
            <a:spLocks noGrp="1"/>
          </p:cNvSpPr>
          <p:nvPr>
            <p:ph type="ftr" sz="quarter" idx="11"/>
          </p:nvPr>
        </p:nvSpPr>
        <p:spPr/>
        <p:txBody>
          <a:bodyPr/>
          <a:lstStyle/>
          <a:p>
            <a:r>
              <a:rPr lang="fr-FR" smtClean="0"/>
              <a:t>Heidelberg 2019</a:t>
            </a:r>
            <a:endParaRPr lang="fr-FR"/>
          </a:p>
        </p:txBody>
      </p:sp>
      <p:sp>
        <p:nvSpPr>
          <p:cNvPr id="10" name="Espace réservé du numéro de diapositive 9"/>
          <p:cNvSpPr>
            <a:spLocks noGrp="1"/>
          </p:cNvSpPr>
          <p:nvPr>
            <p:ph type="sldNum" sz="quarter" idx="12"/>
          </p:nvPr>
        </p:nvSpPr>
        <p:spPr/>
        <p:txBody>
          <a:bodyPr/>
          <a:lstStyle/>
          <a:p>
            <a:fld id="{176E461C-690C-4845-9B04-7B257E2F9D58}" type="slidenum">
              <a:rPr lang="fr-FR" smtClean="0"/>
              <a:t>58</a:t>
            </a:fld>
            <a:endParaRPr lang="fr-FR"/>
          </a:p>
        </p:txBody>
      </p:sp>
      <p:pic>
        <p:nvPicPr>
          <p:cNvPr id="3" name="Image 2" descr="Z=_sum_limits_i=.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8760" y="3337540"/>
            <a:ext cx="1983390" cy="719999"/>
          </a:xfrm>
          <a:prstGeom prst="rect">
            <a:avLst/>
          </a:prstGeom>
        </p:spPr>
      </p:pic>
      <p:pic>
        <p:nvPicPr>
          <p:cNvPr id="24" name="Image 23" descr="m_i=-_langle_Gam.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024" y="1391467"/>
            <a:ext cx="3428153" cy="359997"/>
          </a:xfrm>
          <a:prstGeom prst="rect">
            <a:avLst/>
          </a:prstGeom>
        </p:spPr>
      </p:pic>
      <p:sp>
        <p:nvSpPr>
          <p:cNvPr id="5" name="ZoneTexte 4"/>
          <p:cNvSpPr txBox="1"/>
          <p:nvPr/>
        </p:nvSpPr>
        <p:spPr>
          <a:xfrm>
            <a:off x="802601" y="1042023"/>
            <a:ext cx="2826415" cy="338554"/>
          </a:xfrm>
          <a:prstGeom prst="rect">
            <a:avLst/>
          </a:prstGeom>
          <a:noFill/>
        </p:spPr>
        <p:txBody>
          <a:bodyPr wrap="none" rtlCol="0">
            <a:spAutoFit/>
          </a:bodyPr>
          <a:lstStyle/>
          <a:p>
            <a:pPr marL="285750" indent="-285750">
              <a:buFont typeface="Wingdings" charset="2"/>
              <a:buChar char="Ø"/>
            </a:pPr>
            <a:r>
              <a:rPr lang="en-US" sz="1600" dirty="0" smtClean="0"/>
              <a:t>Magnetic moment of state </a:t>
            </a:r>
            <a:endParaRPr lang="en-US" sz="1600" dirty="0"/>
          </a:p>
        </p:txBody>
      </p:sp>
      <p:pic>
        <p:nvPicPr>
          <p:cNvPr id="6" name="Image 5" descr="Gamma_i.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30374" y="1039600"/>
            <a:ext cx="287024" cy="287024"/>
          </a:xfrm>
          <a:prstGeom prst="rect">
            <a:avLst/>
          </a:prstGeom>
        </p:spPr>
      </p:pic>
      <p:sp>
        <p:nvSpPr>
          <p:cNvPr id="11" name="ZoneTexte 10"/>
          <p:cNvSpPr txBox="1"/>
          <p:nvPr/>
        </p:nvSpPr>
        <p:spPr>
          <a:xfrm>
            <a:off x="802601" y="2017500"/>
            <a:ext cx="5878532" cy="338554"/>
          </a:xfrm>
          <a:prstGeom prst="rect">
            <a:avLst/>
          </a:prstGeom>
          <a:noFill/>
        </p:spPr>
        <p:txBody>
          <a:bodyPr wrap="none" rtlCol="0">
            <a:spAutoFit/>
          </a:bodyPr>
          <a:lstStyle/>
          <a:p>
            <a:pPr marL="285750" indent="-285750">
              <a:buFont typeface="Wingdings" charset="2"/>
              <a:buChar char="Ø"/>
            </a:pPr>
            <a:r>
              <a:rPr lang="en-US" sz="1600" dirty="0" smtClean="0"/>
              <a:t>Magnetic moment at temperature T in the magnetic field </a:t>
            </a:r>
            <a:r>
              <a:rPr lang="en-US" sz="1600" i="1" dirty="0" smtClean="0"/>
              <a:t>H</a:t>
            </a:r>
            <a:r>
              <a:rPr lang="en-US" sz="1600" i="1" baseline="-25000" dirty="0" smtClean="0"/>
              <a:t>z</a:t>
            </a:r>
            <a:r>
              <a:rPr lang="en-US" sz="1600" dirty="0" smtClean="0"/>
              <a:t> </a:t>
            </a:r>
            <a:endParaRPr lang="en-US" sz="1600" dirty="0"/>
          </a:p>
        </p:txBody>
      </p:sp>
      <p:sp>
        <p:nvSpPr>
          <p:cNvPr id="12" name="ZoneTexte 11"/>
          <p:cNvSpPr txBox="1"/>
          <p:nvPr/>
        </p:nvSpPr>
        <p:spPr>
          <a:xfrm>
            <a:off x="2303762" y="3546076"/>
            <a:ext cx="2682245" cy="338554"/>
          </a:xfrm>
          <a:prstGeom prst="rect">
            <a:avLst/>
          </a:prstGeom>
          <a:noFill/>
        </p:spPr>
        <p:txBody>
          <a:bodyPr wrap="none" rtlCol="0">
            <a:spAutoFit/>
          </a:bodyPr>
          <a:lstStyle/>
          <a:p>
            <a:r>
              <a:rPr lang="en-US" sz="1600" dirty="0" smtClean="0"/>
              <a:t>With Z the partition function </a:t>
            </a:r>
            <a:endParaRPr lang="en-US" sz="1600" dirty="0"/>
          </a:p>
        </p:txBody>
      </p:sp>
      <p:sp>
        <p:nvSpPr>
          <p:cNvPr id="13" name="ZoneTexte 12"/>
          <p:cNvSpPr txBox="1"/>
          <p:nvPr/>
        </p:nvSpPr>
        <p:spPr>
          <a:xfrm>
            <a:off x="890554" y="4159476"/>
            <a:ext cx="4378122" cy="338554"/>
          </a:xfrm>
          <a:prstGeom prst="rect">
            <a:avLst/>
          </a:prstGeom>
          <a:noFill/>
        </p:spPr>
        <p:txBody>
          <a:bodyPr wrap="none" rtlCol="0">
            <a:spAutoFit/>
          </a:bodyPr>
          <a:lstStyle/>
          <a:p>
            <a:pPr marL="285750" indent="-285750">
              <a:buFont typeface="Wingdings" charset="2"/>
              <a:buChar char="Ø"/>
            </a:pPr>
            <a:r>
              <a:rPr lang="en-US" sz="1600" dirty="0" smtClean="0"/>
              <a:t>Magnetization curve for a paramagnetic ion </a:t>
            </a:r>
            <a:endParaRPr lang="en-US" sz="1600" dirty="0"/>
          </a:p>
        </p:txBody>
      </p:sp>
      <p:pic>
        <p:nvPicPr>
          <p:cNvPr id="9" name="Image 8" descr="m(T,H_z)=f(H_z).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8676" y="4183209"/>
            <a:ext cx="2240842" cy="289899"/>
          </a:xfrm>
          <a:prstGeom prst="rect">
            <a:avLst/>
          </a:prstGeom>
        </p:spPr>
      </p:pic>
      <p:pic>
        <p:nvPicPr>
          <p:cNvPr id="14" name="Image 13" descr="m(T,H_z)=_frac_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2024" y="2487409"/>
            <a:ext cx="4219808" cy="899999"/>
          </a:xfrm>
          <a:prstGeom prst="rect">
            <a:avLst/>
          </a:prstGeom>
        </p:spPr>
      </p:pic>
      <p:grpSp>
        <p:nvGrpSpPr>
          <p:cNvPr id="20" name="Grouper 19"/>
          <p:cNvGrpSpPr/>
          <p:nvPr/>
        </p:nvGrpSpPr>
        <p:grpSpPr>
          <a:xfrm>
            <a:off x="1830980" y="4537460"/>
            <a:ext cx="3643108" cy="2200665"/>
            <a:chOff x="1824446" y="4688424"/>
            <a:chExt cx="3643108" cy="2200665"/>
          </a:xfrm>
        </p:grpSpPr>
        <p:pic>
          <p:nvPicPr>
            <p:cNvPr id="16" name="Image 15" descr="MCoT.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98360" y="4688424"/>
              <a:ext cx="3269194" cy="2015999"/>
            </a:xfrm>
            <a:prstGeom prst="rect">
              <a:avLst/>
            </a:prstGeom>
          </p:spPr>
        </p:pic>
        <p:pic>
          <p:nvPicPr>
            <p:cNvPr id="18" name="Image 17" descr="m(_mu_B).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1601426" y="5347187"/>
              <a:ext cx="699939" cy="253899"/>
            </a:xfrm>
            <a:prstGeom prst="rect">
              <a:avLst/>
            </a:prstGeom>
          </p:spPr>
        </p:pic>
        <p:sp>
          <p:nvSpPr>
            <p:cNvPr id="19" name="ZoneTexte 18"/>
            <p:cNvSpPr txBox="1"/>
            <p:nvPr/>
          </p:nvSpPr>
          <p:spPr>
            <a:xfrm>
              <a:off x="3629016" y="6519757"/>
              <a:ext cx="1107939" cy="369332"/>
            </a:xfrm>
            <a:prstGeom prst="rect">
              <a:avLst/>
            </a:prstGeom>
            <a:noFill/>
          </p:spPr>
          <p:txBody>
            <a:bodyPr wrap="none" rtlCol="0">
              <a:spAutoFit/>
            </a:bodyPr>
            <a:lstStyle/>
            <a:p>
              <a:r>
                <a:rPr lang="en-US" i="1" dirty="0" smtClean="0"/>
                <a:t>H</a:t>
              </a:r>
              <a:r>
                <a:rPr lang="en-US" i="1" baseline="-25000" dirty="0" smtClean="0"/>
                <a:t>z(</a:t>
              </a:r>
              <a:r>
                <a:rPr lang="en-US" i="1" dirty="0" smtClean="0"/>
                <a:t>tesla)</a:t>
              </a:r>
              <a:endParaRPr lang="en-US" i="1" dirty="0"/>
            </a:p>
          </p:txBody>
        </p:sp>
      </p:grpSp>
      <p:sp>
        <p:nvSpPr>
          <p:cNvPr id="21" name="ZoneTexte 20"/>
          <p:cNvSpPr txBox="1"/>
          <p:nvPr/>
        </p:nvSpPr>
        <p:spPr>
          <a:xfrm>
            <a:off x="2887306" y="5019742"/>
            <a:ext cx="2060183" cy="307777"/>
          </a:xfrm>
          <a:prstGeom prst="rect">
            <a:avLst/>
          </a:prstGeom>
          <a:noFill/>
        </p:spPr>
        <p:txBody>
          <a:bodyPr wrap="none" rtlCol="0">
            <a:spAutoFit/>
          </a:bodyPr>
          <a:lstStyle/>
          <a:p>
            <a:r>
              <a:rPr lang="en-US" sz="1400" dirty="0" smtClean="0"/>
              <a:t>Co</a:t>
            </a:r>
            <a:r>
              <a:rPr lang="en-US" sz="1400" baseline="30000" dirty="0" smtClean="0"/>
              <a:t>2+</a:t>
            </a:r>
            <a:r>
              <a:rPr lang="en-US" sz="1400" dirty="0" smtClean="0"/>
              <a:t> (d</a:t>
            </a:r>
            <a:r>
              <a:rPr lang="en-US" sz="1400" baseline="30000" dirty="0" smtClean="0"/>
              <a:t>7</a:t>
            </a:r>
            <a:r>
              <a:rPr lang="en-US" sz="1400" dirty="0" smtClean="0"/>
              <a:t>)</a:t>
            </a:r>
            <a:r>
              <a:rPr lang="en-US" sz="1400" i="1" dirty="0" smtClean="0"/>
              <a:t> O</a:t>
            </a:r>
            <a:r>
              <a:rPr lang="en-US" sz="1400" i="1" baseline="-25000" dirty="0" smtClean="0"/>
              <a:t>h</a:t>
            </a:r>
            <a:r>
              <a:rPr lang="en-US" sz="1400" dirty="0" smtClean="0"/>
              <a:t> (QUANTY)</a:t>
            </a:r>
            <a:endParaRPr lang="en-US" sz="1400" dirty="0"/>
          </a:p>
        </p:txBody>
      </p:sp>
    </p:spTree>
    <p:extLst>
      <p:ext uri="{BB962C8B-B14F-4D97-AF65-F5344CB8AC3E}">
        <p14:creationId xmlns:p14="http://schemas.microsoft.com/office/powerpoint/2010/main" val="141307310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52395"/>
            <a:ext cx="8229600" cy="1143000"/>
          </a:xfrm>
        </p:spPr>
        <p:txBody>
          <a:bodyPr tIns="36000" bIns="36000">
            <a:normAutofit/>
          </a:bodyPr>
          <a:lstStyle/>
          <a:p>
            <a:r>
              <a:rPr lang="en-US" sz="2400" b="1" i="1" dirty="0" smtClean="0">
                <a:solidFill>
                  <a:srgbClr val="0000FF"/>
                </a:solidFill>
                <a:latin typeface="Arial"/>
                <a:cs typeface="Arial"/>
              </a:rPr>
              <a:t>Conclusion / remarks</a:t>
            </a:r>
            <a:endParaRPr lang="en-US" sz="2400" b="1" i="1" dirty="0">
              <a:solidFill>
                <a:srgbClr val="0000FF"/>
              </a:solidFill>
              <a:latin typeface="Arial"/>
              <a:cs typeface="Arial"/>
            </a:endParaRPr>
          </a:p>
        </p:txBody>
      </p:sp>
      <p:sp>
        <p:nvSpPr>
          <p:cNvPr id="6" name="Espace réservé du contenu 5"/>
          <p:cNvSpPr>
            <a:spLocks noGrp="1"/>
          </p:cNvSpPr>
          <p:nvPr>
            <p:ph idx="1"/>
          </p:nvPr>
        </p:nvSpPr>
        <p:spPr>
          <a:xfrm>
            <a:off x="457200" y="1261544"/>
            <a:ext cx="8229600" cy="4985538"/>
          </a:xfrm>
        </p:spPr>
        <p:style>
          <a:lnRef idx="1">
            <a:schemeClr val="accent1"/>
          </a:lnRef>
          <a:fillRef idx="2">
            <a:schemeClr val="accent1"/>
          </a:fillRef>
          <a:effectRef idx="1">
            <a:schemeClr val="accent1"/>
          </a:effectRef>
          <a:fontRef idx="minor">
            <a:schemeClr val="dk1"/>
          </a:fontRef>
        </p:style>
        <p:txBody>
          <a:bodyPr>
            <a:noAutofit/>
            <a:scene3d>
              <a:camera prst="orthographicFront"/>
              <a:lightRig rig="threePt" dir="t"/>
            </a:scene3d>
            <a:sp3d extrusionH="57150">
              <a:bevelT w="38100" h="38100"/>
              <a:bevelB w="38100" h="38100"/>
            </a:sp3d>
          </a:bodyPr>
          <a:lstStyle/>
          <a:p>
            <a:r>
              <a:rPr lang="en-US" sz="1600" dirty="0" smtClean="0"/>
              <a:t>It can be difficult and sometime </a:t>
            </a:r>
            <a:r>
              <a:rPr lang="en-US" sz="1600" b="1" dirty="0" smtClean="0"/>
              <a:t>false</a:t>
            </a:r>
            <a:r>
              <a:rPr lang="en-US" sz="1600" dirty="0" smtClean="0"/>
              <a:t> to use a single electron model for the multi-electron ion</a:t>
            </a:r>
          </a:p>
          <a:p>
            <a:endParaRPr lang="en-US" sz="1600" dirty="0" smtClean="0"/>
          </a:p>
          <a:p>
            <a:r>
              <a:rPr lang="en-US" sz="1600" dirty="0" smtClean="0"/>
              <a:t>Other {</a:t>
            </a:r>
            <a:r>
              <a:rPr lang="en-US" sz="1600" i="1" dirty="0" smtClean="0"/>
              <a:t>d}</a:t>
            </a:r>
            <a:r>
              <a:rPr lang="en-US" sz="1600" dirty="0" smtClean="0"/>
              <a:t> basis than {</a:t>
            </a:r>
            <a:r>
              <a:rPr lang="en-US" sz="1600" i="1" dirty="0" smtClean="0"/>
              <a:t>d</a:t>
            </a:r>
            <a:r>
              <a:rPr lang="en-US" sz="1600" i="1" baseline="-25000" dirty="0" smtClean="0"/>
              <a:t>xy</a:t>
            </a:r>
            <a:r>
              <a:rPr lang="en-US" sz="1600" i="1" dirty="0" smtClean="0"/>
              <a:t>,d</a:t>
            </a:r>
            <a:r>
              <a:rPr lang="en-US" sz="1600" i="1" baseline="-25000" dirty="0" smtClean="0"/>
              <a:t>xz</a:t>
            </a:r>
            <a:r>
              <a:rPr lang="en-US" sz="1600" i="1" dirty="0" smtClean="0"/>
              <a:t>,d</a:t>
            </a:r>
            <a:r>
              <a:rPr lang="en-US" sz="1600" i="1" baseline="-25000" dirty="0" smtClean="0"/>
              <a:t>yz</a:t>
            </a:r>
            <a:r>
              <a:rPr lang="en-US" sz="1600" i="1" dirty="0" smtClean="0"/>
              <a:t>,d</a:t>
            </a:r>
            <a:r>
              <a:rPr lang="en-US" sz="1600" i="1" baseline="-25000" dirty="0" smtClean="0"/>
              <a:t>z2</a:t>
            </a:r>
            <a:r>
              <a:rPr lang="en-US" sz="1600" i="1" dirty="0" smtClean="0"/>
              <a:t>,d</a:t>
            </a:r>
            <a:r>
              <a:rPr lang="en-US" sz="1600" i="1" baseline="-25000" dirty="0" smtClean="0"/>
              <a:t>x2-y2</a:t>
            </a:r>
            <a:r>
              <a:rPr lang="en-US" sz="1600" dirty="0" smtClean="0"/>
              <a:t>} can be chosen for complex symmetries (ex: C</a:t>
            </a:r>
            <a:r>
              <a:rPr lang="en-US" sz="1600" baseline="-25000" dirty="0" smtClean="0"/>
              <a:t>3v</a:t>
            </a:r>
            <a:r>
              <a:rPr lang="en-US" sz="1600" dirty="0" smtClean="0"/>
              <a:t>, D</a:t>
            </a:r>
            <a:r>
              <a:rPr lang="en-US" sz="1600" baseline="-25000" dirty="0" smtClean="0"/>
              <a:t>5d</a:t>
            </a:r>
            <a:r>
              <a:rPr lang="en-US" sz="1600" dirty="0" smtClean="0"/>
              <a:t>) </a:t>
            </a:r>
          </a:p>
          <a:p>
            <a:endParaRPr lang="en-US" sz="1600" dirty="0"/>
          </a:p>
          <a:p>
            <a:r>
              <a:rPr lang="en-US" sz="1600" dirty="0"/>
              <a:t>Crystal field is an empirical model (parameter dependent) but it can be linked to more </a:t>
            </a:r>
            <a:r>
              <a:rPr lang="en-US" sz="1600" i="1" dirty="0" err="1"/>
              <a:t>ab</a:t>
            </a:r>
            <a:r>
              <a:rPr lang="en-US" sz="1600" i="1" dirty="0"/>
              <a:t>-initio</a:t>
            </a:r>
            <a:r>
              <a:rPr lang="en-US" sz="1600" dirty="0"/>
              <a:t> methods (tight-binding, DFT, CASSCF,</a:t>
            </a:r>
            <a:r>
              <a:rPr lang="is-IS" sz="1600" dirty="0"/>
              <a:t>… )</a:t>
            </a:r>
          </a:p>
          <a:p>
            <a:pPr marL="0" indent="0">
              <a:buNone/>
            </a:pPr>
            <a:r>
              <a:rPr lang="is-IS" sz="1600" dirty="0"/>
              <a:t>     </a:t>
            </a:r>
            <a:r>
              <a:rPr lang="is-IS" sz="1600" dirty="0" smtClean="0"/>
              <a:t>	</a:t>
            </a:r>
          </a:p>
          <a:p>
            <a:pPr marL="0" indent="0">
              <a:buNone/>
            </a:pPr>
            <a:r>
              <a:rPr lang="is-IS" sz="1600" dirty="0"/>
              <a:t>	</a:t>
            </a:r>
            <a:r>
              <a:rPr lang="is-IS" sz="1600" dirty="0" smtClean="0"/>
              <a:t>	</a:t>
            </a:r>
            <a:r>
              <a:rPr lang="is-IS" sz="2000" b="1" dirty="0" smtClean="0"/>
              <a:t>Lecture</a:t>
            </a:r>
            <a:r>
              <a:rPr lang="is-IS" sz="2000" b="1" dirty="0"/>
              <a:t>: Maurits </a:t>
            </a:r>
            <a:r>
              <a:rPr lang="is-IS" sz="2000" b="1" dirty="0" smtClean="0"/>
              <a:t>Haverkort</a:t>
            </a:r>
            <a:endParaRPr lang="en-US" sz="2000" b="1" dirty="0" smtClean="0"/>
          </a:p>
          <a:p>
            <a:endParaRPr lang="en-US" sz="1600" dirty="0" smtClean="0"/>
          </a:p>
          <a:p>
            <a:r>
              <a:rPr lang="en-US" sz="1600" dirty="0" smtClean="0"/>
              <a:t>Crystal field will make angular dependences in transitions </a:t>
            </a:r>
          </a:p>
          <a:p>
            <a:endParaRPr lang="en-US" sz="1600" dirty="0" smtClean="0"/>
          </a:p>
          <a:p>
            <a:pPr marL="0" indent="0">
              <a:buNone/>
            </a:pPr>
            <a:r>
              <a:rPr lang="en-US" sz="1600" dirty="0"/>
              <a:t>	</a:t>
            </a:r>
            <a:r>
              <a:rPr lang="en-US" sz="1600" dirty="0" smtClean="0"/>
              <a:t>	</a:t>
            </a:r>
            <a:r>
              <a:rPr lang="en-US" sz="2000" b="1" dirty="0" smtClean="0"/>
              <a:t>Lecture : </a:t>
            </a:r>
            <a:r>
              <a:rPr lang="en-US" sz="2000" b="1" dirty="0" err="1" smtClean="0"/>
              <a:t>Amélie</a:t>
            </a:r>
            <a:r>
              <a:rPr lang="en-US" sz="2000" b="1" dirty="0" smtClean="0"/>
              <a:t> </a:t>
            </a:r>
            <a:r>
              <a:rPr lang="en-US" sz="2000" b="1" dirty="0" err="1" smtClean="0"/>
              <a:t>Juhin</a:t>
            </a:r>
            <a:endParaRPr lang="en-US" sz="1600" b="1" dirty="0" smtClean="0"/>
          </a:p>
          <a:p>
            <a:endParaRPr lang="en-US" sz="1600" dirty="0" smtClean="0"/>
          </a:p>
          <a:p>
            <a:r>
              <a:rPr lang="en-US" sz="1600" dirty="0" smtClean="0"/>
              <a:t>Crystal field affect the magnetic properties of 4f rare earth ions (not discussed here)</a:t>
            </a:r>
          </a:p>
          <a:p>
            <a:endParaRPr lang="en-US" sz="1600" dirty="0" smtClean="0"/>
          </a:p>
        </p:txBody>
      </p:sp>
      <p:sp>
        <p:nvSpPr>
          <p:cNvPr id="3" name="Espace réservé du pied de page 2"/>
          <p:cNvSpPr>
            <a:spLocks noGrp="1"/>
          </p:cNvSpPr>
          <p:nvPr>
            <p:ph type="ftr" sz="quarter" idx="11"/>
          </p:nvPr>
        </p:nvSpPr>
        <p:spPr/>
        <p:txBody>
          <a:bodyPr/>
          <a:lstStyle/>
          <a:p>
            <a:r>
              <a:rPr lang="fr-FR" dirty="0" smtClean="0"/>
              <a:t>Heidelberg 2019</a:t>
            </a:r>
            <a:endParaRPr lang="fr-FR" dirty="0"/>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59</a:t>
            </a:fld>
            <a:endParaRPr lang="fr-FR" dirty="0"/>
          </a:p>
        </p:txBody>
      </p:sp>
      <p:sp>
        <p:nvSpPr>
          <p:cNvPr id="4" name="Flèche vers la droite 3"/>
          <p:cNvSpPr/>
          <p:nvPr/>
        </p:nvSpPr>
        <p:spPr>
          <a:xfrm>
            <a:off x="936570" y="4964314"/>
            <a:ext cx="320730" cy="38483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8" name="Flèche vers la droite 7"/>
          <p:cNvSpPr/>
          <p:nvPr/>
        </p:nvSpPr>
        <p:spPr>
          <a:xfrm>
            <a:off x="936570" y="3730297"/>
            <a:ext cx="320730" cy="384831"/>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0736572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5111"/>
            <a:ext cx="8229600" cy="1143000"/>
          </a:xfrm>
        </p:spPr>
        <p:txBody>
          <a:bodyPr tIns="36000" bIns="36000">
            <a:normAutofit/>
          </a:bodyPr>
          <a:lstStyle/>
          <a:p>
            <a:r>
              <a:rPr lang="en-US" sz="2400" b="1" i="1" smtClean="0">
                <a:solidFill>
                  <a:srgbClr val="0000FF"/>
                </a:solidFill>
                <a:latin typeface="Arial"/>
                <a:cs typeface="Arial"/>
              </a:rPr>
              <a:t>Symmetries</a:t>
            </a:r>
            <a:endParaRPr lang="en-US" sz="2400" b="1" i="1">
              <a:solidFill>
                <a:srgbClr val="0000FF"/>
              </a:solidFill>
              <a:latin typeface="Arial"/>
              <a:cs typeface="Arial"/>
            </a:endParaRPr>
          </a:p>
        </p:txBody>
      </p:sp>
      <p:pic>
        <p:nvPicPr>
          <p:cNvPr id="7" name="Image 6" descr="2780M-pyrite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4063" y="4597213"/>
            <a:ext cx="1477205" cy="1563337"/>
          </a:xfrm>
          <a:prstGeom prst="rect">
            <a:avLst/>
          </a:prstGeom>
        </p:spPr>
      </p:pic>
      <p:pic>
        <p:nvPicPr>
          <p:cNvPr id="8" name="Image 7" descr="enhanced-buzz-11004-1375137185-2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1140" y="3104611"/>
            <a:ext cx="1587322" cy="1061601"/>
          </a:xfrm>
          <a:prstGeom prst="rect">
            <a:avLst/>
          </a:prstGeom>
        </p:spPr>
      </p:pic>
      <p:pic>
        <p:nvPicPr>
          <p:cNvPr id="9" name="Image 8" descr="enhanced-buzz-orig-12867-1375138556-1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39" y="4597213"/>
            <a:ext cx="1360923" cy="1360923"/>
          </a:xfrm>
          <a:prstGeom prst="rect">
            <a:avLst/>
          </a:prstGeom>
        </p:spPr>
      </p:pic>
      <p:pic>
        <p:nvPicPr>
          <p:cNvPr id="10" name="Image 9" descr="enhanced-buzz-orig-21627-1375138270-3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98282" y="3017872"/>
            <a:ext cx="2131562" cy="1422035"/>
          </a:xfrm>
          <a:prstGeom prst="rect">
            <a:avLst/>
          </a:prstGeom>
        </p:spPr>
      </p:pic>
      <p:pic>
        <p:nvPicPr>
          <p:cNvPr id="11" name="Image 10"/>
          <p:cNvPicPr>
            <a:picLocks noChangeAspect="1"/>
          </p:cNvPicPr>
          <p:nvPr/>
        </p:nvPicPr>
        <p:blipFill>
          <a:blip r:embed="rId7"/>
          <a:stretch>
            <a:fillRect/>
          </a:stretch>
        </p:blipFill>
        <p:spPr>
          <a:xfrm>
            <a:off x="2220080" y="4610923"/>
            <a:ext cx="1408752" cy="1549627"/>
          </a:xfrm>
          <a:prstGeom prst="rect">
            <a:avLst/>
          </a:prstGeom>
        </p:spPr>
      </p:pic>
      <p:pic>
        <p:nvPicPr>
          <p:cNvPr id="12" name="Image 11" descr="whatpercento.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525" y="3015519"/>
            <a:ext cx="1581694" cy="1581694"/>
          </a:xfrm>
          <a:prstGeom prst="rect">
            <a:avLst/>
          </a:prstGeom>
        </p:spPr>
      </p:pic>
      <p:sp>
        <p:nvSpPr>
          <p:cNvPr id="3" name="Rectangle 2"/>
          <p:cNvSpPr/>
          <p:nvPr/>
        </p:nvSpPr>
        <p:spPr>
          <a:xfrm>
            <a:off x="838199" y="944227"/>
            <a:ext cx="7190263" cy="2031325"/>
          </a:xfrm>
          <a:prstGeom prst="rect">
            <a:avLst/>
          </a:prstGeom>
        </p:spPr>
        <p:txBody>
          <a:bodyPr wrap="square">
            <a:spAutoFit/>
          </a:bodyPr>
          <a:lstStyle/>
          <a:p>
            <a:r>
              <a:rPr lang="en-US" b="1" dirty="0" smtClean="0"/>
              <a:t>Symmetry</a:t>
            </a:r>
            <a:r>
              <a:rPr lang="en-US" dirty="0" smtClean="0"/>
              <a:t> is responsible for many physical and spectroscopic properties of compounds</a:t>
            </a:r>
          </a:p>
          <a:p>
            <a:endParaRPr lang="en-US" dirty="0" smtClean="0"/>
          </a:p>
          <a:p>
            <a:r>
              <a:rPr lang="en-US" b="1" dirty="0" smtClean="0"/>
              <a:t>Group theory</a:t>
            </a:r>
            <a:r>
              <a:rPr lang="en-US" dirty="0" smtClean="0"/>
              <a:t> is a </a:t>
            </a:r>
            <a:r>
              <a:rPr lang="en-US" dirty="0" err="1" smtClean="0"/>
              <a:t>powerfull</a:t>
            </a:r>
            <a:r>
              <a:rPr lang="en-US" dirty="0" smtClean="0"/>
              <a:t> tool, which not only allows one to simplify calculations, but also defines the language of labeling states and can predict without calculations if states couple under certain interactions or if certain transitions are allowed or not.</a:t>
            </a:r>
            <a:endParaRPr lang="en-US" dirty="0"/>
          </a:p>
        </p:txBody>
      </p:sp>
      <p:sp>
        <p:nvSpPr>
          <p:cNvPr id="6" name="Espace réservé du pied de page 5"/>
          <p:cNvSpPr>
            <a:spLocks noGrp="1"/>
          </p:cNvSpPr>
          <p:nvPr>
            <p:ph type="ftr" sz="quarter" idx="11"/>
          </p:nvPr>
        </p:nvSpPr>
        <p:spPr>
          <a:xfrm>
            <a:off x="5467554" y="6499667"/>
            <a:ext cx="2895600" cy="365125"/>
          </a:xfrm>
        </p:spPr>
        <p:txBody>
          <a:bodyPr/>
          <a:lstStyle/>
          <a:p>
            <a:r>
              <a:rPr lang="en-US" smtClean="0"/>
              <a:t>Heidelberg 2019</a:t>
            </a:r>
            <a:endParaRPr lang="en-US"/>
          </a:p>
        </p:txBody>
      </p:sp>
      <p:sp>
        <p:nvSpPr>
          <p:cNvPr id="13" name="Espace réservé du numéro de diapositive 12"/>
          <p:cNvSpPr>
            <a:spLocks noGrp="1"/>
          </p:cNvSpPr>
          <p:nvPr>
            <p:ph type="sldNum" sz="quarter" idx="12"/>
          </p:nvPr>
        </p:nvSpPr>
        <p:spPr>
          <a:xfrm>
            <a:off x="6553200" y="6499667"/>
            <a:ext cx="2133600" cy="365125"/>
          </a:xfrm>
        </p:spPr>
        <p:txBody>
          <a:bodyPr/>
          <a:lstStyle/>
          <a:p>
            <a:fld id="{176E461C-690C-4845-9B04-7B257E2F9D58}" type="slidenum">
              <a:rPr lang="en-US" smtClean="0"/>
              <a:t>6</a:t>
            </a:fld>
            <a:endParaRPr lang="en-US"/>
          </a:p>
        </p:txBody>
      </p:sp>
    </p:spTree>
    <p:extLst>
      <p:ext uri="{BB962C8B-B14F-4D97-AF65-F5344CB8AC3E}">
        <p14:creationId xmlns:p14="http://schemas.microsoft.com/office/powerpoint/2010/main" val="423929245"/>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tIns="36000" bIns="36000">
            <a:normAutofit/>
          </a:bodyPr>
          <a:lstStyle/>
          <a:p>
            <a:r>
              <a:rPr lang="en-US" sz="2400" b="1" i="1" smtClean="0">
                <a:solidFill>
                  <a:srgbClr val="0000FF"/>
                </a:solidFill>
                <a:latin typeface="Arial"/>
                <a:cs typeface="Arial"/>
              </a:rPr>
              <a:t>Appendix</a:t>
            </a:r>
            <a:endParaRPr lang="en-US" sz="2400" b="1" i="1">
              <a:solidFill>
                <a:srgbClr val="0000FF"/>
              </a:solidFill>
              <a:latin typeface="Arial"/>
              <a:cs typeface="Arial"/>
            </a:endParaRPr>
          </a:p>
        </p:txBody>
      </p:sp>
      <p:sp>
        <p:nvSpPr>
          <p:cNvPr id="3" name="Espace réservé du pied de page 2"/>
          <p:cNvSpPr>
            <a:spLocks noGrp="1"/>
          </p:cNvSpPr>
          <p:nvPr>
            <p:ph type="ftr" sz="quarter" idx="11"/>
          </p:nvPr>
        </p:nvSpPr>
        <p:spPr/>
        <p:txBody>
          <a:bodyPr/>
          <a:lstStyle/>
          <a:p>
            <a:r>
              <a:rPr lang="fr-FR" smtClean="0"/>
              <a:t>Heidelberg 2019</a:t>
            </a:r>
            <a:endParaRPr lang="fr-FR"/>
          </a:p>
        </p:txBody>
      </p:sp>
      <p:sp>
        <p:nvSpPr>
          <p:cNvPr id="7" name="Espace réservé du numéro de diapositive 6"/>
          <p:cNvSpPr>
            <a:spLocks noGrp="1"/>
          </p:cNvSpPr>
          <p:nvPr>
            <p:ph type="sldNum" sz="quarter" idx="12"/>
          </p:nvPr>
        </p:nvSpPr>
        <p:spPr/>
        <p:txBody>
          <a:bodyPr/>
          <a:lstStyle/>
          <a:p>
            <a:fld id="{176E461C-690C-4845-9B04-7B257E2F9D58}" type="slidenum">
              <a:rPr lang="fr-FR" smtClean="0"/>
              <a:t>60</a:t>
            </a:fld>
            <a:endParaRPr lang="fr-FR"/>
          </a:p>
        </p:txBody>
      </p:sp>
    </p:spTree>
    <p:extLst>
      <p:ext uri="{BB962C8B-B14F-4D97-AF65-F5344CB8AC3E}">
        <p14:creationId xmlns:p14="http://schemas.microsoft.com/office/powerpoint/2010/main" val="2955522088"/>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354661" y="188216"/>
            <a:ext cx="5791200" cy="685800"/>
          </a:xfrm>
          <a:noFill/>
          <a:ln w="25400">
            <a:solidFill>
              <a:srgbClr val="0000FF"/>
            </a:solidFill>
            <a:miter lim="800000"/>
            <a:headEnd/>
            <a:tailEnd/>
          </a:ln>
        </p:spPr>
        <p:txBody>
          <a:bodyPr/>
          <a:lstStyle/>
          <a:p>
            <a:r>
              <a:rPr lang="en-US" sz="3600" b="1">
                <a:solidFill>
                  <a:srgbClr val="0000CC"/>
                </a:solidFill>
              </a:rPr>
              <a:t>Naming point groups:</a:t>
            </a:r>
          </a:p>
        </p:txBody>
      </p:sp>
      <p:sp>
        <p:nvSpPr>
          <p:cNvPr id="52227" name="Rectangle 3"/>
          <p:cNvSpPr>
            <a:spLocks noGrp="1" noChangeArrowheads="1"/>
          </p:cNvSpPr>
          <p:nvPr>
            <p:ph type="body" idx="1"/>
          </p:nvPr>
        </p:nvSpPr>
        <p:spPr>
          <a:xfrm>
            <a:off x="364061" y="1026416"/>
            <a:ext cx="8229600" cy="1600200"/>
          </a:xfrm>
        </p:spPr>
        <p:txBody>
          <a:bodyPr/>
          <a:lstStyle/>
          <a:p>
            <a:pPr>
              <a:buFontTx/>
              <a:buNone/>
            </a:pPr>
            <a:r>
              <a:rPr lang="en-US" sz="2000" b="1" dirty="0"/>
              <a:t>	The name of the point group has information about the symmetry elements present. The letter is the </a:t>
            </a:r>
            <a:r>
              <a:rPr lang="en-US" sz="2000" b="1" dirty="0">
                <a:solidFill>
                  <a:srgbClr val="FF3300"/>
                </a:solidFill>
              </a:rPr>
              <a:t>rotational group</a:t>
            </a:r>
            <a:r>
              <a:rPr lang="en-US" sz="2000" b="1" dirty="0"/>
              <a:t> and the subscript number after the letter indicates the order</a:t>
            </a:r>
          </a:p>
          <a:p>
            <a:pPr>
              <a:buFontTx/>
              <a:buNone/>
            </a:pPr>
            <a:r>
              <a:rPr lang="en-US" sz="2000" b="1" dirty="0"/>
              <a:t>	of the principal rotational axis (e.g. 3-fold or 4 fold etc.):</a:t>
            </a:r>
          </a:p>
        </p:txBody>
      </p:sp>
      <p:sp>
        <p:nvSpPr>
          <p:cNvPr id="52228" name="Text Box 4"/>
          <p:cNvSpPr txBox="1">
            <a:spLocks noChangeArrowheads="1"/>
          </p:cNvSpPr>
          <p:nvPr/>
        </p:nvSpPr>
        <p:spPr bwMode="auto">
          <a:xfrm>
            <a:off x="668861" y="4379216"/>
            <a:ext cx="769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4000" i="1"/>
              <a:t>C</a:t>
            </a:r>
            <a:r>
              <a:rPr lang="en-US" sz="4000" i="1" baseline="-25000"/>
              <a:t>3</a:t>
            </a:r>
            <a:r>
              <a:rPr lang="en-US" sz="4000" i="1"/>
              <a:t>	         C</a:t>
            </a:r>
            <a:r>
              <a:rPr lang="en-US" sz="4000" i="1" baseline="-25000"/>
              <a:t>3v</a:t>
            </a:r>
            <a:r>
              <a:rPr lang="en-US" sz="4000" i="1"/>
              <a:t>	          D</a:t>
            </a:r>
            <a:r>
              <a:rPr lang="en-US" sz="4000" i="1" baseline="-25000"/>
              <a:t>4d</a:t>
            </a:r>
            <a:r>
              <a:rPr lang="en-US" sz="4000" i="1"/>
              <a:t>	    D</a:t>
            </a:r>
            <a:r>
              <a:rPr lang="en-US" sz="4000" i="1" baseline="-25000"/>
              <a:t>4h</a:t>
            </a:r>
            <a:r>
              <a:rPr lang="en-US" sz="3600" i="1"/>
              <a:t>	</a:t>
            </a:r>
            <a:endParaRPr lang="en-US" sz="3600" i="1" baseline="-25000"/>
          </a:p>
        </p:txBody>
      </p:sp>
      <p:sp>
        <p:nvSpPr>
          <p:cNvPr id="52229" name="Line 5"/>
          <p:cNvSpPr>
            <a:spLocks noChangeShapeType="1"/>
          </p:cNvSpPr>
          <p:nvPr/>
        </p:nvSpPr>
        <p:spPr bwMode="auto">
          <a:xfrm flipH="1">
            <a:off x="1049861" y="4074416"/>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230" name="Line 6"/>
          <p:cNvSpPr>
            <a:spLocks noChangeShapeType="1"/>
          </p:cNvSpPr>
          <p:nvPr/>
        </p:nvSpPr>
        <p:spPr bwMode="auto">
          <a:xfrm>
            <a:off x="2726261" y="4074416"/>
            <a:ext cx="228600" cy="3810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231" name="Text Box 7"/>
          <p:cNvSpPr txBox="1">
            <a:spLocks noChangeArrowheads="1"/>
          </p:cNvSpPr>
          <p:nvPr/>
        </p:nvSpPr>
        <p:spPr bwMode="auto">
          <a:xfrm>
            <a:off x="897461" y="3160016"/>
            <a:ext cx="2438400" cy="787400"/>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0">
                <a:latin typeface="Arial" charset="0"/>
              </a:rPr>
              <a:t>A </a:t>
            </a:r>
            <a:r>
              <a:rPr lang="ja-JP" altLang="en-US" sz="2000" b="0">
                <a:latin typeface="Arial"/>
              </a:rPr>
              <a:t>‘</a:t>
            </a:r>
            <a:r>
              <a:rPr lang="en-US" i="1"/>
              <a:t>C</a:t>
            </a:r>
            <a:r>
              <a:rPr lang="ja-JP" altLang="en-US" sz="2000" b="0">
                <a:latin typeface="Arial"/>
              </a:rPr>
              <a:t>’</a:t>
            </a:r>
            <a:r>
              <a:rPr lang="en-US" sz="2000" b="0">
                <a:latin typeface="Arial" charset="0"/>
              </a:rPr>
              <a:t> indicates only one rotational axis</a:t>
            </a:r>
          </a:p>
        </p:txBody>
      </p:sp>
      <p:sp>
        <p:nvSpPr>
          <p:cNvPr id="52232" name="Line 8"/>
          <p:cNvSpPr>
            <a:spLocks noChangeShapeType="1"/>
          </p:cNvSpPr>
          <p:nvPr/>
        </p:nvSpPr>
        <p:spPr bwMode="auto">
          <a:xfrm flipH="1">
            <a:off x="5012261" y="3998216"/>
            <a:ext cx="304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233" name="Line 9"/>
          <p:cNvSpPr>
            <a:spLocks noChangeShapeType="1"/>
          </p:cNvSpPr>
          <p:nvPr/>
        </p:nvSpPr>
        <p:spPr bwMode="auto">
          <a:xfrm>
            <a:off x="6536261" y="3998216"/>
            <a:ext cx="3048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234" name="Text Box 10"/>
          <p:cNvSpPr txBox="1">
            <a:spLocks noChangeArrowheads="1"/>
          </p:cNvSpPr>
          <p:nvPr/>
        </p:nvSpPr>
        <p:spPr bwMode="auto">
          <a:xfrm>
            <a:off x="5012261" y="2628204"/>
            <a:ext cx="2878138" cy="133667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a:latin typeface="Arial" charset="0"/>
              </a:rPr>
              <a:t>A </a:t>
            </a:r>
            <a:r>
              <a:rPr lang="ja-JP" altLang="en-US" sz="2000" b="0">
                <a:latin typeface="Arial"/>
              </a:rPr>
              <a:t>‘</a:t>
            </a:r>
            <a:r>
              <a:rPr lang="en-US" sz="2000" i="1"/>
              <a:t>D</a:t>
            </a:r>
            <a:r>
              <a:rPr lang="ja-JP" altLang="en-US" sz="2000" b="0">
                <a:latin typeface="Arial"/>
              </a:rPr>
              <a:t>’</a:t>
            </a:r>
            <a:r>
              <a:rPr lang="en-US" sz="2000" b="0">
                <a:latin typeface="Arial" charset="0"/>
              </a:rPr>
              <a:t> indicates an </a:t>
            </a:r>
            <a:r>
              <a:rPr lang="en-US" sz="2000" i="1"/>
              <a:t>n</a:t>
            </a:r>
            <a:r>
              <a:rPr lang="en-US" sz="2000" b="0">
                <a:latin typeface="Arial" charset="0"/>
              </a:rPr>
              <a:t>-fold</a:t>
            </a:r>
          </a:p>
          <a:p>
            <a:r>
              <a:rPr lang="en-US" sz="2000" b="0">
                <a:latin typeface="Arial" charset="0"/>
              </a:rPr>
              <a:t>principal rotation axis</a:t>
            </a:r>
          </a:p>
          <a:p>
            <a:r>
              <a:rPr lang="en-US" sz="2000" b="0">
                <a:latin typeface="Arial" charset="0"/>
              </a:rPr>
              <a:t>plus </a:t>
            </a:r>
            <a:r>
              <a:rPr lang="en-US" sz="2000" i="1"/>
              <a:t>n</a:t>
            </a:r>
            <a:r>
              <a:rPr lang="en-US" sz="2000" b="0">
                <a:latin typeface="Arial" charset="0"/>
              </a:rPr>
              <a:t> 2-fold axes at </a:t>
            </a:r>
          </a:p>
          <a:p>
            <a:r>
              <a:rPr lang="en-US" sz="2000" b="0">
                <a:latin typeface="Arial" charset="0"/>
              </a:rPr>
              <a:t>right angles to it</a:t>
            </a:r>
          </a:p>
        </p:txBody>
      </p:sp>
      <p:sp>
        <p:nvSpPr>
          <p:cNvPr id="52235" name="Line 11"/>
          <p:cNvSpPr>
            <a:spLocks noChangeShapeType="1"/>
          </p:cNvSpPr>
          <p:nvPr/>
        </p:nvSpPr>
        <p:spPr bwMode="auto">
          <a:xfrm flipV="1">
            <a:off x="1126061" y="5141216"/>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237" name="Text Box 13"/>
          <p:cNvSpPr txBox="1">
            <a:spLocks noChangeArrowheads="1"/>
          </p:cNvSpPr>
          <p:nvPr/>
        </p:nvSpPr>
        <p:spPr bwMode="auto">
          <a:xfrm>
            <a:off x="287861" y="5538091"/>
            <a:ext cx="8702675" cy="112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000" b="0">
                <a:latin typeface="Arial" charset="0"/>
              </a:rPr>
              <a:t>3-fold rotational     has </a:t>
            </a:r>
            <a:r>
              <a:rPr lang="el-GR" sz="2000">
                <a:cs typeface="Times New Roman" charset="0"/>
              </a:rPr>
              <a:t>σ</a:t>
            </a:r>
            <a:r>
              <a:rPr lang="en-US" sz="2000" i="1" baseline="-25000">
                <a:latin typeface="Arial" charset="0"/>
              </a:rPr>
              <a:t>v</a:t>
            </a:r>
            <a:r>
              <a:rPr lang="en-US" sz="2000" b="0">
                <a:latin typeface="Arial" charset="0"/>
              </a:rPr>
              <a:t> but 	          4-fold         </a:t>
            </a:r>
            <a:r>
              <a:rPr lang="en-US" sz="2000" i="1"/>
              <a:t>d</a:t>
            </a:r>
            <a:r>
              <a:rPr lang="en-US" sz="2000" b="0">
                <a:latin typeface="Arial" charset="0"/>
              </a:rPr>
              <a:t> = no            </a:t>
            </a:r>
            <a:r>
              <a:rPr lang="ja-JP" altLang="en-US" sz="2000" b="0">
                <a:latin typeface="Arial"/>
              </a:rPr>
              <a:t>‘</a:t>
            </a:r>
            <a:r>
              <a:rPr lang="en-US" i="1"/>
              <a:t>h</a:t>
            </a:r>
            <a:r>
              <a:rPr lang="ja-JP" altLang="en-US" sz="2000" b="0">
                <a:latin typeface="Arial"/>
              </a:rPr>
              <a:t>’</a:t>
            </a:r>
            <a:r>
              <a:rPr lang="en-US" sz="2000" b="0">
                <a:latin typeface="Arial" charset="0"/>
              </a:rPr>
              <a:t> indicates</a:t>
            </a:r>
          </a:p>
          <a:p>
            <a:r>
              <a:rPr lang="en-US" sz="2000" b="0">
                <a:latin typeface="Arial" charset="0"/>
              </a:rPr>
              <a:t>        axis               no </a:t>
            </a:r>
            <a:r>
              <a:rPr lang="el-GR" sz="2000">
                <a:cs typeface="Times New Roman" charset="0"/>
              </a:rPr>
              <a:t>σ</a:t>
            </a:r>
            <a:r>
              <a:rPr lang="en-US" sz="2000" i="1" baseline="-25000">
                <a:latin typeface="Arial" charset="0"/>
              </a:rPr>
              <a:t>h</a:t>
            </a:r>
            <a:r>
              <a:rPr lang="en-US" sz="2000" b="0">
                <a:latin typeface="Arial" charset="0"/>
              </a:rPr>
              <a:t> mirror              principal    </a:t>
            </a:r>
            <a:r>
              <a:rPr lang="el-GR" sz="2000">
                <a:latin typeface="Arial" charset="0"/>
              </a:rPr>
              <a:t>σ</a:t>
            </a:r>
            <a:r>
              <a:rPr lang="en-US" sz="2000" i="1" baseline="-25000">
                <a:latin typeface="Arial" charset="0"/>
              </a:rPr>
              <a:t>h</a:t>
            </a:r>
            <a:r>
              <a:rPr lang="en-US" sz="2000" b="0" baseline="-25000">
                <a:latin typeface="Arial" charset="0"/>
              </a:rPr>
              <a:t> </a:t>
            </a:r>
            <a:r>
              <a:rPr lang="en-US" sz="2000" b="0">
                <a:latin typeface="Arial" charset="0"/>
              </a:rPr>
              <a:t>mirror         a </a:t>
            </a:r>
            <a:r>
              <a:rPr lang="el-GR"/>
              <a:t>σ</a:t>
            </a:r>
            <a:r>
              <a:rPr lang="en-US" sz="2000" i="1" baseline="-25000">
                <a:latin typeface="Arial" charset="0"/>
              </a:rPr>
              <a:t>h</a:t>
            </a:r>
            <a:r>
              <a:rPr lang="en-US" sz="2000" b="0">
                <a:latin typeface="Arial" charset="0"/>
              </a:rPr>
              <a:t> mirror</a:t>
            </a:r>
          </a:p>
          <a:p>
            <a:r>
              <a:rPr lang="en-US" sz="2000" b="0">
                <a:latin typeface="Arial" charset="0"/>
              </a:rPr>
              <a:t>	           planes in a </a:t>
            </a:r>
            <a:r>
              <a:rPr lang="en-US" sz="2000" i="1"/>
              <a:t>C</a:t>
            </a:r>
            <a:r>
              <a:rPr lang="en-US" sz="2000" b="0">
                <a:latin typeface="Arial" charset="0"/>
              </a:rPr>
              <a:t> group           axis     	   plane                plane</a:t>
            </a:r>
          </a:p>
        </p:txBody>
      </p:sp>
      <p:sp>
        <p:nvSpPr>
          <p:cNvPr id="52239" name="Line 15"/>
          <p:cNvSpPr>
            <a:spLocks noChangeShapeType="1"/>
          </p:cNvSpPr>
          <p:nvPr/>
        </p:nvSpPr>
        <p:spPr bwMode="auto">
          <a:xfrm flipV="1">
            <a:off x="3031061" y="5141216"/>
            <a:ext cx="3810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241" name="Line 17"/>
          <p:cNvSpPr>
            <a:spLocks noChangeShapeType="1"/>
          </p:cNvSpPr>
          <p:nvPr/>
        </p:nvSpPr>
        <p:spPr bwMode="auto">
          <a:xfrm flipH="1" flipV="1">
            <a:off x="7450661" y="5141216"/>
            <a:ext cx="457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243" name="Line 19"/>
          <p:cNvSpPr>
            <a:spLocks noChangeShapeType="1"/>
          </p:cNvSpPr>
          <p:nvPr/>
        </p:nvSpPr>
        <p:spPr bwMode="auto">
          <a:xfrm flipV="1">
            <a:off x="5088461" y="5141216"/>
            <a:ext cx="7620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247" name="Line 23"/>
          <p:cNvSpPr>
            <a:spLocks noChangeShapeType="1"/>
          </p:cNvSpPr>
          <p:nvPr/>
        </p:nvSpPr>
        <p:spPr bwMode="auto">
          <a:xfrm flipH="1" flipV="1">
            <a:off x="5545661" y="5141216"/>
            <a:ext cx="6096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2253" name="Line 29"/>
          <p:cNvSpPr>
            <a:spLocks noChangeShapeType="1"/>
          </p:cNvSpPr>
          <p:nvPr/>
        </p:nvSpPr>
        <p:spPr bwMode="auto">
          <a:xfrm flipV="1">
            <a:off x="1888061" y="5065016"/>
            <a:ext cx="1219200" cy="533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2" name="Espace réservé du pied de page 1"/>
          <p:cNvSpPr>
            <a:spLocks noGrp="1"/>
          </p:cNvSpPr>
          <p:nvPr>
            <p:ph type="ftr" sz="quarter" idx="11"/>
          </p:nvPr>
        </p:nvSpPr>
        <p:spPr/>
        <p:txBody>
          <a:bodyPr/>
          <a:lstStyle/>
          <a:p>
            <a:r>
              <a:rPr lang="fr-FR" smtClean="0"/>
              <a:t>Heidelberg 2019</a:t>
            </a:r>
            <a:endParaRPr lang="fr-FR"/>
          </a:p>
        </p:txBody>
      </p:sp>
      <p:sp>
        <p:nvSpPr>
          <p:cNvPr id="3" name="Espace réservé du numéro de diapositive 2"/>
          <p:cNvSpPr>
            <a:spLocks noGrp="1"/>
          </p:cNvSpPr>
          <p:nvPr>
            <p:ph type="sldNum" sz="quarter" idx="12"/>
          </p:nvPr>
        </p:nvSpPr>
        <p:spPr/>
        <p:txBody>
          <a:bodyPr/>
          <a:lstStyle/>
          <a:p>
            <a:fld id="{176E461C-690C-4845-9B04-7B257E2F9D58}" type="slidenum">
              <a:rPr lang="fr-FR" smtClean="0"/>
              <a:t>61</a:t>
            </a:fld>
            <a:endParaRPr lang="fr-FR"/>
          </a:p>
        </p:txBody>
      </p:sp>
    </p:spTree>
    <p:extLst>
      <p:ext uri="{BB962C8B-B14F-4D97-AF65-F5344CB8AC3E}">
        <p14:creationId xmlns:p14="http://schemas.microsoft.com/office/powerpoint/2010/main" val="1704902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1"/>
          </p:nvPr>
        </p:nvSpPr>
        <p:spPr>
          <a:xfrm>
            <a:off x="457200" y="1295400"/>
            <a:ext cx="8229600" cy="4953000"/>
          </a:xfrm>
        </p:spPr>
        <p:txBody>
          <a:bodyPr/>
          <a:lstStyle/>
          <a:p>
            <a:pPr>
              <a:buFontTx/>
              <a:buNone/>
            </a:pPr>
            <a:r>
              <a:rPr lang="en-US"/>
              <a:t>	</a:t>
            </a:r>
            <a:r>
              <a:rPr lang="en-US" sz="2400"/>
              <a:t>A subscript </a:t>
            </a:r>
            <a:r>
              <a:rPr lang="ja-JP" altLang="en-US" sz="2400">
                <a:latin typeface="Arial"/>
              </a:rPr>
              <a:t>‘</a:t>
            </a:r>
            <a:r>
              <a:rPr lang="en-US" sz="2400" b="1" i="1">
                <a:latin typeface="Times New Roman" charset="0"/>
              </a:rPr>
              <a:t>h</a:t>
            </a:r>
            <a:r>
              <a:rPr lang="ja-JP" altLang="en-US" sz="2400">
                <a:latin typeface="Arial"/>
              </a:rPr>
              <a:t>’</a:t>
            </a:r>
            <a:r>
              <a:rPr lang="en-US" sz="2400"/>
              <a:t> means that there is a </a:t>
            </a:r>
            <a:r>
              <a:rPr lang="el-GR" sz="2800" b="1">
                <a:latin typeface="Times New Roman" charset="0"/>
                <a:cs typeface="Times New Roman" charset="0"/>
              </a:rPr>
              <a:t>σ</a:t>
            </a:r>
            <a:r>
              <a:rPr lang="en-US" sz="2400" b="1" i="1" baseline="-25000">
                <a:latin typeface="Times New Roman" charset="0"/>
              </a:rPr>
              <a:t>h</a:t>
            </a:r>
            <a:r>
              <a:rPr lang="en-US" sz="2400"/>
              <a:t> mirror plane at right angles to the </a:t>
            </a:r>
            <a:r>
              <a:rPr lang="en-US" sz="2400" b="1" i="1">
                <a:latin typeface="Times New Roman" charset="0"/>
              </a:rPr>
              <a:t>n</a:t>
            </a:r>
            <a:r>
              <a:rPr lang="en-US" sz="2400"/>
              <a:t>-fold principal axis:</a:t>
            </a:r>
          </a:p>
        </p:txBody>
      </p:sp>
      <p:sp>
        <p:nvSpPr>
          <p:cNvPr id="53252" name="Rectangle 4"/>
          <p:cNvSpPr>
            <a:spLocks noGrp="1" noChangeArrowheads="1"/>
          </p:cNvSpPr>
          <p:nvPr>
            <p:ph type="title"/>
          </p:nvPr>
        </p:nvSpPr>
        <p:spPr>
          <a:xfrm>
            <a:off x="1295400" y="381000"/>
            <a:ext cx="5791200" cy="685800"/>
          </a:xfrm>
          <a:noFill/>
          <a:ln w="25400">
            <a:solidFill>
              <a:srgbClr val="0000FF"/>
            </a:solidFill>
            <a:miter lim="800000"/>
            <a:headEnd/>
            <a:tailEnd/>
          </a:ln>
        </p:spPr>
        <p:txBody>
          <a:bodyPr/>
          <a:lstStyle/>
          <a:p>
            <a:r>
              <a:rPr lang="en-US" sz="2800" b="1">
                <a:solidFill>
                  <a:srgbClr val="0000CC"/>
                </a:solidFill>
              </a:rPr>
              <a:t>Naming point groups (contd.):</a:t>
            </a:r>
          </a:p>
        </p:txBody>
      </p:sp>
      <p:pic>
        <p:nvPicPr>
          <p:cNvPr id="532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43200"/>
            <a:ext cx="4314825" cy="3390900"/>
          </a:xfrm>
          <a:prstGeom prst="rect">
            <a:avLst/>
          </a:prstGeom>
          <a:noFill/>
          <a:extLst>
            <a:ext uri="{909E8E84-426E-40dd-AFC4-6F175D3DCCD1}">
              <a14:hiddenFill xmlns:a14="http://schemas.microsoft.com/office/drawing/2010/main">
                <a:solidFill>
                  <a:srgbClr val="FFFFFF"/>
                </a:solidFill>
              </a14:hiddenFill>
            </a:ext>
          </a:extLst>
        </p:spPr>
      </p:pic>
      <p:sp>
        <p:nvSpPr>
          <p:cNvPr id="53254" name="Rectangle 6"/>
          <p:cNvSpPr>
            <a:spLocks noChangeArrowheads="1"/>
          </p:cNvSpPr>
          <p:nvPr/>
        </p:nvSpPr>
        <p:spPr bwMode="auto">
          <a:xfrm>
            <a:off x="4191000" y="5257800"/>
            <a:ext cx="758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i="1"/>
              <a:t>D</a:t>
            </a:r>
            <a:r>
              <a:rPr lang="en-US" sz="3200" i="1" baseline="-25000"/>
              <a:t>4h</a:t>
            </a:r>
          </a:p>
        </p:txBody>
      </p:sp>
      <p:sp>
        <p:nvSpPr>
          <p:cNvPr id="53255" name="Rectangle 7"/>
          <p:cNvSpPr>
            <a:spLocks noChangeArrowheads="1"/>
          </p:cNvSpPr>
          <p:nvPr/>
        </p:nvSpPr>
        <p:spPr bwMode="auto">
          <a:xfrm>
            <a:off x="2743200" y="25146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i="1"/>
              <a:t>C</a:t>
            </a:r>
            <a:r>
              <a:rPr lang="en-US" sz="2800" i="1" baseline="-25000"/>
              <a:t>4   </a:t>
            </a:r>
            <a:r>
              <a:rPr lang="en-US" sz="2000" b="0">
                <a:latin typeface="Arial" charset="0"/>
              </a:rPr>
              <a:t>principal axis</a:t>
            </a:r>
          </a:p>
        </p:txBody>
      </p:sp>
      <p:sp>
        <p:nvSpPr>
          <p:cNvPr id="53256" name="Line 8"/>
          <p:cNvSpPr>
            <a:spLocks noChangeShapeType="1"/>
          </p:cNvSpPr>
          <p:nvPr/>
        </p:nvSpPr>
        <p:spPr bwMode="auto">
          <a:xfrm flipH="1" flipV="1">
            <a:off x="3962400" y="4648200"/>
            <a:ext cx="685800" cy="228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3257" name="Rectangle 9"/>
          <p:cNvSpPr>
            <a:spLocks noChangeArrowheads="1"/>
          </p:cNvSpPr>
          <p:nvPr/>
        </p:nvSpPr>
        <p:spPr bwMode="auto">
          <a:xfrm>
            <a:off x="4648200" y="4648200"/>
            <a:ext cx="5127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sz="2800"/>
              <a:t>σ</a:t>
            </a:r>
            <a:r>
              <a:rPr lang="en-US" sz="2800" i="1" baseline="-25000"/>
              <a:t>h</a:t>
            </a:r>
          </a:p>
        </p:txBody>
      </p:sp>
      <p:sp>
        <p:nvSpPr>
          <p:cNvPr id="53258" name="Rectangle 10"/>
          <p:cNvSpPr>
            <a:spLocks noChangeArrowheads="1"/>
          </p:cNvSpPr>
          <p:nvPr/>
        </p:nvSpPr>
        <p:spPr bwMode="auto">
          <a:xfrm>
            <a:off x="4191000" y="5257800"/>
            <a:ext cx="762000" cy="609600"/>
          </a:xfrm>
          <a:prstGeom prst="rect">
            <a:avLst/>
          </a:prstGeom>
          <a:solidFill>
            <a:schemeClr val="accent1">
              <a:alpha val="0"/>
            </a:schemeClr>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pic>
        <p:nvPicPr>
          <p:cNvPr id="532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048000"/>
            <a:ext cx="2319338" cy="3048000"/>
          </a:xfrm>
          <a:prstGeom prst="rect">
            <a:avLst/>
          </a:prstGeom>
          <a:noFill/>
          <a:extLst>
            <a:ext uri="{909E8E84-426E-40dd-AFC4-6F175D3DCCD1}">
              <a14:hiddenFill xmlns:a14="http://schemas.microsoft.com/office/drawing/2010/main">
                <a:solidFill>
                  <a:srgbClr val="FFFFFF"/>
                </a:solidFill>
              </a14:hiddenFill>
            </a:ext>
          </a:extLst>
        </p:spPr>
      </p:pic>
      <p:sp>
        <p:nvSpPr>
          <p:cNvPr id="53260" name="Rectangle 12"/>
          <p:cNvSpPr>
            <a:spLocks noChangeArrowheads="1"/>
          </p:cNvSpPr>
          <p:nvPr/>
        </p:nvSpPr>
        <p:spPr bwMode="auto">
          <a:xfrm>
            <a:off x="6096000" y="2514600"/>
            <a:ext cx="2514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2800" i="1"/>
              <a:t>C</a:t>
            </a:r>
            <a:r>
              <a:rPr lang="en-US" sz="2800" i="1" baseline="-25000"/>
              <a:t>3   </a:t>
            </a:r>
            <a:r>
              <a:rPr lang="en-US" sz="2000" b="0">
                <a:latin typeface="Arial" charset="0"/>
              </a:rPr>
              <a:t>principal axis</a:t>
            </a:r>
          </a:p>
        </p:txBody>
      </p:sp>
      <p:sp>
        <p:nvSpPr>
          <p:cNvPr id="53261" name="Line 13"/>
          <p:cNvSpPr>
            <a:spLocks noChangeShapeType="1"/>
          </p:cNvSpPr>
          <p:nvPr/>
        </p:nvSpPr>
        <p:spPr bwMode="auto">
          <a:xfrm flipH="1" flipV="1">
            <a:off x="6858000" y="4648200"/>
            <a:ext cx="7620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3262" name="Rectangle 14"/>
          <p:cNvSpPr>
            <a:spLocks noChangeArrowheads="1"/>
          </p:cNvSpPr>
          <p:nvPr/>
        </p:nvSpPr>
        <p:spPr bwMode="auto">
          <a:xfrm>
            <a:off x="7620000" y="4572000"/>
            <a:ext cx="482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l-GR" sz="2800"/>
              <a:t>σ</a:t>
            </a:r>
            <a:r>
              <a:rPr lang="en-US" sz="2800" i="1" baseline="-25000"/>
              <a:t>v</a:t>
            </a:r>
          </a:p>
        </p:txBody>
      </p:sp>
      <p:sp>
        <p:nvSpPr>
          <p:cNvPr id="53263" name="Line 15"/>
          <p:cNvSpPr>
            <a:spLocks noChangeShapeType="1"/>
          </p:cNvSpPr>
          <p:nvPr/>
        </p:nvSpPr>
        <p:spPr bwMode="auto">
          <a:xfrm>
            <a:off x="1828800" y="2514600"/>
            <a:ext cx="533400" cy="1371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3264" name="Text Box 16"/>
          <p:cNvSpPr txBox="1">
            <a:spLocks noChangeArrowheads="1"/>
          </p:cNvSpPr>
          <p:nvPr/>
        </p:nvSpPr>
        <p:spPr bwMode="auto">
          <a:xfrm>
            <a:off x="187325" y="6035675"/>
            <a:ext cx="88979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0">
                <a:latin typeface="Arial" charset="0"/>
              </a:rPr>
              <a:t>A subscript</a:t>
            </a:r>
            <a:r>
              <a:rPr lang="en-US" b="0"/>
              <a:t> </a:t>
            </a:r>
            <a:r>
              <a:rPr lang="ja-JP" altLang="en-US" b="0">
                <a:latin typeface="Arial"/>
              </a:rPr>
              <a:t>‘</a:t>
            </a:r>
            <a:r>
              <a:rPr lang="en-US" i="1"/>
              <a:t>d</a:t>
            </a:r>
            <a:r>
              <a:rPr lang="ja-JP" altLang="en-US" b="0">
                <a:latin typeface="Arial"/>
              </a:rPr>
              <a:t>’</a:t>
            </a:r>
            <a:r>
              <a:rPr lang="en-US" b="0"/>
              <a:t> (</a:t>
            </a:r>
            <a:r>
              <a:rPr lang="en-US" b="0">
                <a:latin typeface="Arial" charset="0"/>
              </a:rPr>
              <a:t>or</a:t>
            </a:r>
            <a:r>
              <a:rPr lang="en-US" b="0"/>
              <a:t> </a:t>
            </a:r>
            <a:r>
              <a:rPr lang="en-US" i="1"/>
              <a:t>v </a:t>
            </a:r>
            <a:r>
              <a:rPr lang="en-US" b="0">
                <a:latin typeface="Arial" charset="0"/>
              </a:rPr>
              <a:t>for</a:t>
            </a:r>
            <a:r>
              <a:rPr lang="en-US" b="0"/>
              <a:t> </a:t>
            </a:r>
            <a:r>
              <a:rPr lang="en-US" i="1"/>
              <a:t>C</a:t>
            </a:r>
            <a:r>
              <a:rPr lang="en-US" b="0"/>
              <a:t> </a:t>
            </a:r>
            <a:r>
              <a:rPr lang="en-US" b="0">
                <a:latin typeface="Arial" charset="0"/>
              </a:rPr>
              <a:t>groups)</a:t>
            </a:r>
            <a:r>
              <a:rPr lang="en-US" b="0"/>
              <a:t> </a:t>
            </a:r>
            <a:r>
              <a:rPr lang="en-US" b="0">
                <a:latin typeface="Arial" charset="0"/>
              </a:rPr>
              <a:t>means there is no</a:t>
            </a:r>
            <a:r>
              <a:rPr lang="en-US" b="0"/>
              <a:t> </a:t>
            </a:r>
            <a:r>
              <a:rPr lang="el-GR">
                <a:cs typeface="Times New Roman" charset="0"/>
              </a:rPr>
              <a:t>σ</a:t>
            </a:r>
            <a:r>
              <a:rPr lang="en-US" i="1" baseline="-25000"/>
              <a:t>h</a:t>
            </a:r>
            <a:r>
              <a:rPr lang="en-US" b="0"/>
              <a:t> </a:t>
            </a:r>
            <a:r>
              <a:rPr lang="en-US" b="0">
                <a:latin typeface="Arial" charset="0"/>
              </a:rPr>
              <a:t>mirror</a:t>
            </a:r>
          </a:p>
          <a:p>
            <a:r>
              <a:rPr lang="en-US" b="0">
                <a:latin typeface="Arial" charset="0"/>
              </a:rPr>
              <a:t>plane, but only</a:t>
            </a:r>
            <a:r>
              <a:rPr lang="en-US" b="0"/>
              <a:t> </a:t>
            </a:r>
            <a:r>
              <a:rPr lang="en-US" i="1"/>
              <a:t>n</a:t>
            </a:r>
            <a:r>
              <a:rPr lang="en-US" b="0" i="1"/>
              <a:t> </a:t>
            </a:r>
            <a:r>
              <a:rPr lang="el-GR">
                <a:cs typeface="Times New Roman" charset="0"/>
              </a:rPr>
              <a:t>σ</a:t>
            </a:r>
            <a:r>
              <a:rPr lang="en-US" i="1" baseline="-25000"/>
              <a:t>v</a:t>
            </a:r>
            <a:r>
              <a:rPr lang="en-US" b="0"/>
              <a:t> </a:t>
            </a:r>
            <a:r>
              <a:rPr lang="en-US" b="0">
                <a:latin typeface="Arial" charset="0"/>
              </a:rPr>
              <a:t>mirror planes containing the principal</a:t>
            </a:r>
            <a:r>
              <a:rPr lang="en-US" b="0"/>
              <a:t> </a:t>
            </a:r>
            <a:r>
              <a:rPr lang="en-US" i="1"/>
              <a:t>C</a:t>
            </a:r>
            <a:r>
              <a:rPr lang="en-US" i="1" baseline="-25000"/>
              <a:t>n</a:t>
            </a:r>
            <a:r>
              <a:rPr lang="en-US" b="0"/>
              <a:t> </a:t>
            </a:r>
            <a:r>
              <a:rPr lang="en-US" b="0">
                <a:latin typeface="Arial" charset="0"/>
              </a:rPr>
              <a:t>axis</a:t>
            </a:r>
            <a:r>
              <a:rPr lang="en-US" b="0"/>
              <a:t>.</a:t>
            </a:r>
          </a:p>
        </p:txBody>
      </p:sp>
      <p:sp>
        <p:nvSpPr>
          <p:cNvPr id="53265" name="Line 17"/>
          <p:cNvSpPr>
            <a:spLocks noChangeShapeType="1"/>
          </p:cNvSpPr>
          <p:nvPr/>
        </p:nvSpPr>
        <p:spPr bwMode="auto">
          <a:xfrm flipV="1">
            <a:off x="6477000" y="5791200"/>
            <a:ext cx="22860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sp>
        <p:nvSpPr>
          <p:cNvPr id="53266" name="Text Box 18"/>
          <p:cNvSpPr txBox="1">
            <a:spLocks noChangeArrowheads="1"/>
          </p:cNvSpPr>
          <p:nvPr/>
        </p:nvSpPr>
        <p:spPr bwMode="auto">
          <a:xfrm>
            <a:off x="7391400" y="3197225"/>
            <a:ext cx="1474788" cy="1381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0">
                <a:latin typeface="Arial" charset="0"/>
              </a:rPr>
              <a:t>only one</a:t>
            </a:r>
          </a:p>
          <a:p>
            <a:r>
              <a:rPr lang="en-US" sz="2000" b="0">
                <a:latin typeface="Arial" charset="0"/>
              </a:rPr>
              <a:t>of the three</a:t>
            </a:r>
          </a:p>
          <a:p>
            <a:r>
              <a:rPr lang="el-GR">
                <a:cs typeface="Times New Roman" charset="0"/>
              </a:rPr>
              <a:t>σ</a:t>
            </a:r>
            <a:r>
              <a:rPr lang="en-US" i="1" baseline="-25000"/>
              <a:t>v</a:t>
            </a:r>
            <a:r>
              <a:rPr lang="en-US" sz="2000" b="0"/>
              <a:t> </a:t>
            </a:r>
            <a:r>
              <a:rPr lang="en-US" sz="2000" b="0">
                <a:latin typeface="Arial" charset="0"/>
              </a:rPr>
              <a:t>planes </a:t>
            </a:r>
          </a:p>
          <a:p>
            <a:r>
              <a:rPr lang="en-US" sz="2000" b="0">
                <a:latin typeface="Arial" charset="0"/>
              </a:rPr>
              <a:t>is shown</a:t>
            </a:r>
          </a:p>
        </p:txBody>
      </p:sp>
      <p:sp>
        <p:nvSpPr>
          <p:cNvPr id="53267" name="Rectangle 19"/>
          <p:cNvSpPr>
            <a:spLocks noChangeArrowheads="1"/>
          </p:cNvSpPr>
          <p:nvPr/>
        </p:nvSpPr>
        <p:spPr bwMode="auto">
          <a:xfrm>
            <a:off x="7924800" y="5257800"/>
            <a:ext cx="7445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i="1"/>
              <a:t>D</a:t>
            </a:r>
            <a:r>
              <a:rPr lang="en-US" sz="3200" i="1" baseline="-25000"/>
              <a:t>3d</a:t>
            </a:r>
          </a:p>
        </p:txBody>
      </p:sp>
      <p:sp>
        <p:nvSpPr>
          <p:cNvPr id="53268" name="Rectangle 20"/>
          <p:cNvSpPr>
            <a:spLocks noChangeArrowheads="1"/>
          </p:cNvSpPr>
          <p:nvPr/>
        </p:nvSpPr>
        <p:spPr bwMode="auto">
          <a:xfrm>
            <a:off x="7924800" y="5257800"/>
            <a:ext cx="762000" cy="609600"/>
          </a:xfrm>
          <a:prstGeom prst="rect">
            <a:avLst/>
          </a:prstGeom>
          <a:solidFill>
            <a:schemeClr val="accent1">
              <a:alpha val="0"/>
            </a:schemeClr>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fr-FR"/>
          </a:p>
        </p:txBody>
      </p:sp>
      <p:sp>
        <p:nvSpPr>
          <p:cNvPr id="2" name="Espace réservé du pied de page 1"/>
          <p:cNvSpPr>
            <a:spLocks noGrp="1"/>
          </p:cNvSpPr>
          <p:nvPr>
            <p:ph type="ftr" sz="quarter" idx="11"/>
          </p:nvPr>
        </p:nvSpPr>
        <p:spPr/>
        <p:txBody>
          <a:bodyPr/>
          <a:lstStyle/>
          <a:p>
            <a:r>
              <a:rPr lang="fr-FR" smtClean="0"/>
              <a:t>Heidelberg 2019</a:t>
            </a:r>
            <a:endParaRPr lang="fr-FR"/>
          </a:p>
        </p:txBody>
      </p:sp>
      <p:sp>
        <p:nvSpPr>
          <p:cNvPr id="3" name="Espace réservé du numéro de diapositive 2"/>
          <p:cNvSpPr>
            <a:spLocks noGrp="1"/>
          </p:cNvSpPr>
          <p:nvPr>
            <p:ph type="sldNum" sz="quarter" idx="12"/>
          </p:nvPr>
        </p:nvSpPr>
        <p:spPr/>
        <p:txBody>
          <a:bodyPr/>
          <a:lstStyle/>
          <a:p>
            <a:fld id="{176E461C-690C-4845-9B04-7B257E2F9D58}" type="slidenum">
              <a:rPr lang="fr-FR" smtClean="0"/>
              <a:t>62</a:t>
            </a:fld>
            <a:endParaRPr lang="fr-FR"/>
          </a:p>
        </p:txBody>
      </p:sp>
    </p:spTree>
    <p:extLst>
      <p:ext uri="{BB962C8B-B14F-4D97-AF65-F5344CB8AC3E}">
        <p14:creationId xmlns:p14="http://schemas.microsoft.com/office/powerpoint/2010/main" val="3495743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133600" y="152400"/>
            <a:ext cx="5257800" cy="762000"/>
          </a:xfrm>
          <a:noFill/>
          <a:ln w="25400">
            <a:solidFill>
              <a:srgbClr val="3366FF"/>
            </a:solidFill>
            <a:miter lim="800000"/>
            <a:headEnd/>
            <a:tailEnd/>
          </a:ln>
        </p:spPr>
        <p:txBody>
          <a:bodyPr/>
          <a:lstStyle/>
          <a:p>
            <a:r>
              <a:rPr lang="en-US" sz="3200" b="1" dirty="0">
                <a:solidFill>
                  <a:srgbClr val="0000CC"/>
                </a:solidFill>
              </a:rPr>
              <a:t>Naming platonic solids:</a:t>
            </a:r>
          </a:p>
        </p:txBody>
      </p:sp>
      <p:sp>
        <p:nvSpPr>
          <p:cNvPr id="54278" name="Text Box 6"/>
          <p:cNvSpPr txBox="1">
            <a:spLocks noChangeArrowheads="1"/>
          </p:cNvSpPr>
          <p:nvPr/>
        </p:nvSpPr>
        <p:spPr bwMode="auto">
          <a:xfrm>
            <a:off x="2362200" y="1371600"/>
            <a:ext cx="5334000" cy="1577975"/>
          </a:xfrm>
          <a:prstGeom prst="rect">
            <a:avLst/>
          </a:prstGeom>
          <a:noFill/>
          <a:ln w="254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atin typeface="Arial" charset="0"/>
              </a:rPr>
              <a:t>Platonic solids:</a:t>
            </a:r>
          </a:p>
          <a:p>
            <a:r>
              <a:rPr lang="en-US" b="0">
                <a:latin typeface="Arial" charset="0"/>
              </a:rPr>
              <a:t> </a:t>
            </a:r>
            <a:r>
              <a:rPr lang="en-US" i="1"/>
              <a:t>T</a:t>
            </a:r>
            <a:r>
              <a:rPr lang="en-US" b="0">
                <a:latin typeface="Arial" charset="0"/>
              </a:rPr>
              <a:t> = tetrahedral  = 4 three-fold axes</a:t>
            </a:r>
          </a:p>
          <a:p>
            <a:r>
              <a:rPr lang="en-US" i="1"/>
              <a:t> O</a:t>
            </a:r>
            <a:r>
              <a:rPr lang="en-US" b="0">
                <a:latin typeface="Arial" charset="0"/>
              </a:rPr>
              <a:t> = octahedral  = 3 four-fold axes</a:t>
            </a:r>
          </a:p>
          <a:p>
            <a:r>
              <a:rPr lang="en-US" i="1"/>
              <a:t>  I</a:t>
            </a:r>
            <a:r>
              <a:rPr lang="en-US" b="0">
                <a:latin typeface="Arial" charset="0"/>
              </a:rPr>
              <a:t> = icosahedral = 6 five-fold axes</a:t>
            </a:r>
          </a:p>
        </p:txBody>
      </p:sp>
      <p:sp>
        <p:nvSpPr>
          <p:cNvPr id="54279" name="Rectangle 7"/>
          <p:cNvSpPr>
            <a:spLocks noChangeArrowheads="1"/>
          </p:cNvSpPr>
          <p:nvPr/>
        </p:nvSpPr>
        <p:spPr bwMode="auto">
          <a:xfrm>
            <a:off x="838200" y="5867400"/>
            <a:ext cx="6553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4000" i="1"/>
              <a:t>     T</a:t>
            </a:r>
            <a:r>
              <a:rPr lang="en-US" sz="4000" i="1" baseline="-25000"/>
              <a:t>d</a:t>
            </a:r>
            <a:r>
              <a:rPr lang="en-US" sz="4000" i="1"/>
              <a:t>	     O</a:t>
            </a:r>
            <a:r>
              <a:rPr lang="en-US" sz="4000" i="1" baseline="-25000"/>
              <a:t>h</a:t>
            </a:r>
            <a:r>
              <a:rPr lang="en-US" sz="4000" i="1"/>
              <a:t>              I</a:t>
            </a:r>
            <a:r>
              <a:rPr lang="en-US" sz="4000" i="1" baseline="-25000"/>
              <a:t>h</a:t>
            </a:r>
          </a:p>
        </p:txBody>
      </p:sp>
      <p:pic>
        <p:nvPicPr>
          <p:cNvPr id="54281"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048000"/>
            <a:ext cx="6523038" cy="2705100"/>
          </a:xfrm>
          <a:prstGeom prst="rect">
            <a:avLst/>
          </a:prstGeom>
          <a:noFill/>
          <a:extLst>
            <a:ext uri="{909E8E84-426E-40dd-AFC4-6F175D3DCCD1}">
              <a14:hiddenFill xmlns:a14="http://schemas.microsoft.com/office/drawing/2010/main">
                <a:solidFill>
                  <a:srgbClr val="FFFFFF"/>
                </a:solidFill>
              </a14:hiddenFill>
            </a:ext>
          </a:extLst>
        </p:spPr>
      </p:pic>
      <p:sp>
        <p:nvSpPr>
          <p:cNvPr id="54284" name="Text Box 12"/>
          <p:cNvSpPr txBox="1">
            <a:spLocks noChangeArrowheads="1"/>
          </p:cNvSpPr>
          <p:nvPr/>
        </p:nvSpPr>
        <p:spPr bwMode="auto">
          <a:xfrm>
            <a:off x="7254875" y="4800600"/>
            <a:ext cx="1785938" cy="1138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800">
                <a:latin typeface="Arial" charset="0"/>
              </a:rPr>
              <a:t>C</a:t>
            </a:r>
            <a:r>
              <a:rPr lang="en-US" sz="2800" baseline="-25000">
                <a:latin typeface="Arial" charset="0"/>
              </a:rPr>
              <a:t>60</a:t>
            </a:r>
          </a:p>
          <a:p>
            <a:pPr algn="ctr"/>
            <a:r>
              <a:rPr lang="ja-JP" altLang="en-US" sz="2000">
                <a:latin typeface="Arial"/>
              </a:rPr>
              <a:t>‘</a:t>
            </a:r>
            <a:r>
              <a:rPr lang="en-US" sz="2000">
                <a:latin typeface="Arial" charset="0"/>
              </a:rPr>
              <a:t>bucky-ball</a:t>
            </a:r>
            <a:r>
              <a:rPr lang="ja-JP" altLang="en-US" sz="2000">
                <a:latin typeface="Arial"/>
              </a:rPr>
              <a:t>’</a:t>
            </a:r>
            <a:endParaRPr lang="en-US" sz="2000">
              <a:latin typeface="Arial" charset="0"/>
            </a:endParaRPr>
          </a:p>
          <a:p>
            <a:pPr algn="ctr"/>
            <a:r>
              <a:rPr lang="en-US" sz="2000">
                <a:latin typeface="Arial" charset="0"/>
              </a:rPr>
              <a:t>or </a:t>
            </a:r>
            <a:r>
              <a:rPr lang="ja-JP" altLang="en-US" sz="2000">
                <a:latin typeface="Arial"/>
              </a:rPr>
              <a:t>‘</a:t>
            </a:r>
            <a:r>
              <a:rPr lang="en-US" sz="2000">
                <a:latin typeface="Arial" charset="0"/>
              </a:rPr>
              <a:t>Fullerene</a:t>
            </a:r>
            <a:r>
              <a:rPr lang="ja-JP" altLang="en-US" sz="2000">
                <a:latin typeface="Arial"/>
              </a:rPr>
              <a:t>’</a:t>
            </a:r>
            <a:endParaRPr lang="en-US" sz="2000">
              <a:latin typeface="Arial" charset="0"/>
            </a:endParaRPr>
          </a:p>
        </p:txBody>
      </p:sp>
      <p:sp>
        <p:nvSpPr>
          <p:cNvPr id="2" name="Espace réservé du pied de page 1"/>
          <p:cNvSpPr>
            <a:spLocks noGrp="1"/>
          </p:cNvSpPr>
          <p:nvPr>
            <p:ph type="ftr" sz="quarter" idx="11"/>
          </p:nvPr>
        </p:nvSpPr>
        <p:spPr/>
        <p:txBody>
          <a:bodyPr/>
          <a:lstStyle/>
          <a:p>
            <a:r>
              <a:rPr lang="fr-FR" smtClean="0"/>
              <a:t>Heidelberg 2019</a:t>
            </a:r>
            <a:endParaRPr lang="fr-FR"/>
          </a:p>
        </p:txBody>
      </p:sp>
      <p:sp>
        <p:nvSpPr>
          <p:cNvPr id="3" name="Espace réservé du numéro de diapositive 2"/>
          <p:cNvSpPr>
            <a:spLocks noGrp="1"/>
          </p:cNvSpPr>
          <p:nvPr>
            <p:ph type="sldNum" sz="quarter" idx="12"/>
          </p:nvPr>
        </p:nvSpPr>
        <p:spPr/>
        <p:txBody>
          <a:bodyPr/>
          <a:lstStyle/>
          <a:p>
            <a:fld id="{176E461C-690C-4845-9B04-7B257E2F9D58}" type="slidenum">
              <a:rPr lang="fr-FR" smtClean="0"/>
              <a:t>63</a:t>
            </a:fld>
            <a:endParaRPr lang="fr-FR"/>
          </a:p>
        </p:txBody>
      </p:sp>
    </p:spTree>
    <p:extLst>
      <p:ext uri="{BB962C8B-B14F-4D97-AF65-F5344CB8AC3E}">
        <p14:creationId xmlns:p14="http://schemas.microsoft.com/office/powerpoint/2010/main" val="20509587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133600" y="152400"/>
            <a:ext cx="5257800" cy="762000"/>
          </a:xfrm>
          <a:noFill/>
          <a:ln w="25400">
            <a:noFill/>
            <a:miter lim="800000"/>
            <a:headEnd/>
            <a:tailEnd/>
          </a:ln>
        </p:spPr>
        <p:txBody>
          <a:bodyPr>
            <a:normAutofit fontScale="90000"/>
          </a:bodyPr>
          <a:lstStyle/>
          <a:p>
            <a:r>
              <a:rPr lang="en-US" sz="3200" b="1" dirty="0" smtClean="0">
                <a:solidFill>
                  <a:srgbClr val="0000CC"/>
                </a:solidFill>
              </a:rPr>
              <a:t>Magnetic sum rules</a:t>
            </a:r>
            <a:br>
              <a:rPr lang="en-US" sz="3200" b="1" dirty="0" smtClean="0">
                <a:solidFill>
                  <a:srgbClr val="0000CC"/>
                </a:solidFill>
              </a:rPr>
            </a:br>
            <a:r>
              <a:rPr lang="en-US" sz="3200" b="1" dirty="0" smtClean="0">
                <a:solidFill>
                  <a:srgbClr val="0000CC"/>
                </a:solidFill>
              </a:rPr>
              <a:t>for XMCD at 3d L</a:t>
            </a:r>
            <a:r>
              <a:rPr lang="en-US" sz="3200" b="1" baseline="-25000" dirty="0" smtClean="0">
                <a:solidFill>
                  <a:srgbClr val="0000CC"/>
                </a:solidFill>
              </a:rPr>
              <a:t>2,3</a:t>
            </a:r>
            <a:r>
              <a:rPr lang="en-US" sz="3200" b="1" dirty="0" smtClean="0">
                <a:solidFill>
                  <a:srgbClr val="0000CC"/>
                </a:solidFill>
              </a:rPr>
              <a:t> edges</a:t>
            </a:r>
            <a:endParaRPr lang="en-US" sz="3200" b="1" dirty="0">
              <a:solidFill>
                <a:srgbClr val="0000CC"/>
              </a:solidFill>
            </a:endParaRPr>
          </a:p>
        </p:txBody>
      </p:sp>
      <p:sp>
        <p:nvSpPr>
          <p:cNvPr id="2" name="Espace réservé du pied de page 1"/>
          <p:cNvSpPr>
            <a:spLocks noGrp="1"/>
          </p:cNvSpPr>
          <p:nvPr>
            <p:ph type="ftr" sz="quarter" idx="11"/>
          </p:nvPr>
        </p:nvSpPr>
        <p:spPr/>
        <p:txBody>
          <a:bodyPr/>
          <a:lstStyle/>
          <a:p>
            <a:r>
              <a:rPr lang="fr-FR" smtClean="0"/>
              <a:t>Heidelberg 2019</a:t>
            </a:r>
            <a:endParaRPr lang="fr-FR"/>
          </a:p>
        </p:txBody>
      </p:sp>
      <p:sp>
        <p:nvSpPr>
          <p:cNvPr id="3" name="Espace réservé du numéro de diapositive 2"/>
          <p:cNvSpPr>
            <a:spLocks noGrp="1"/>
          </p:cNvSpPr>
          <p:nvPr>
            <p:ph type="sldNum" sz="quarter" idx="12"/>
          </p:nvPr>
        </p:nvSpPr>
        <p:spPr/>
        <p:txBody>
          <a:bodyPr/>
          <a:lstStyle/>
          <a:p>
            <a:fld id="{176E461C-690C-4845-9B04-7B257E2F9D58}" type="slidenum">
              <a:rPr lang="fr-FR" smtClean="0"/>
              <a:t>64</a:t>
            </a:fld>
            <a:endParaRPr lang="fr-FR"/>
          </a:p>
        </p:txBody>
      </p:sp>
      <p:pic>
        <p:nvPicPr>
          <p:cNvPr id="6" name="Image 5" descr="&lt;L_z&gt;_=_frac_2_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608" y="1543845"/>
            <a:ext cx="5483469" cy="1154415"/>
          </a:xfrm>
          <a:prstGeom prst="rect">
            <a:avLst/>
          </a:prstGeom>
        </p:spPr>
      </p:pic>
      <p:pic>
        <p:nvPicPr>
          <p:cNvPr id="7" name="Image 6"/>
          <p:cNvPicPr>
            <a:picLocks noChangeAspect="1"/>
          </p:cNvPicPr>
          <p:nvPr/>
        </p:nvPicPr>
        <p:blipFill>
          <a:blip r:embed="rId3"/>
          <a:stretch>
            <a:fillRect/>
          </a:stretch>
        </p:blipFill>
        <p:spPr>
          <a:xfrm>
            <a:off x="371230" y="2970603"/>
            <a:ext cx="8596923" cy="979042"/>
          </a:xfrm>
          <a:prstGeom prst="rect">
            <a:avLst/>
          </a:prstGeom>
        </p:spPr>
      </p:pic>
      <p:pic>
        <p:nvPicPr>
          <p:cNvPr id="9" name="Image 8"/>
          <p:cNvPicPr>
            <a:picLocks noChangeAspect="1"/>
          </p:cNvPicPr>
          <p:nvPr/>
        </p:nvPicPr>
        <p:blipFill>
          <a:blip r:embed="rId4"/>
          <a:stretch>
            <a:fillRect/>
          </a:stretch>
        </p:blipFill>
        <p:spPr>
          <a:xfrm>
            <a:off x="703386" y="4785946"/>
            <a:ext cx="211647" cy="179900"/>
          </a:xfrm>
          <a:prstGeom prst="rect">
            <a:avLst/>
          </a:prstGeom>
        </p:spPr>
      </p:pic>
      <p:sp>
        <p:nvSpPr>
          <p:cNvPr id="10" name="ZoneTexte 9"/>
          <p:cNvSpPr txBox="1"/>
          <p:nvPr/>
        </p:nvSpPr>
        <p:spPr>
          <a:xfrm>
            <a:off x="1055080" y="4672776"/>
            <a:ext cx="3186953" cy="369332"/>
          </a:xfrm>
          <a:prstGeom prst="rect">
            <a:avLst/>
          </a:prstGeom>
          <a:noFill/>
        </p:spPr>
        <p:txBody>
          <a:bodyPr wrap="none" rtlCol="0">
            <a:spAutoFit/>
          </a:bodyPr>
          <a:lstStyle/>
          <a:p>
            <a:r>
              <a:rPr lang="en-US" dirty="0" smtClean="0"/>
              <a:t>Number of 3d electrons (3d</a:t>
            </a:r>
            <a:r>
              <a:rPr lang="en-US" baseline="30000" dirty="0" smtClean="0"/>
              <a:t>n</a:t>
            </a:r>
            <a:r>
              <a:rPr lang="en-US" dirty="0" smtClean="0"/>
              <a:t>)</a:t>
            </a:r>
            <a:endParaRPr lang="en-US" dirty="0"/>
          </a:p>
        </p:txBody>
      </p:sp>
    </p:spTree>
    <p:extLst>
      <p:ext uri="{BB962C8B-B14F-4D97-AF65-F5344CB8AC3E}">
        <p14:creationId xmlns:p14="http://schemas.microsoft.com/office/powerpoint/2010/main" val="2327909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8308"/>
            <a:ext cx="8229600" cy="1143000"/>
          </a:xfrm>
        </p:spPr>
        <p:txBody>
          <a:bodyPr>
            <a:normAutofit/>
          </a:bodyPr>
          <a:lstStyle/>
          <a:p>
            <a:r>
              <a:rPr lang="en-US" sz="2400" b="1" i="1" smtClean="0">
                <a:solidFill>
                  <a:srgbClr val="0000FF"/>
                </a:solidFill>
              </a:rPr>
              <a:t>Symmetry operations : some notations to know</a:t>
            </a:r>
            <a:endParaRPr lang="en-US" sz="2400" b="1" i="1">
              <a:solidFill>
                <a:srgbClr val="0000FF"/>
              </a:solidFill>
            </a:endParaRPr>
          </a:p>
        </p:txBody>
      </p:sp>
      <p:sp>
        <p:nvSpPr>
          <p:cNvPr id="3" name="Espace réservé du contenu 2"/>
          <p:cNvSpPr>
            <a:spLocks noGrp="1"/>
          </p:cNvSpPr>
          <p:nvPr>
            <p:ph idx="1"/>
          </p:nvPr>
        </p:nvSpPr>
        <p:spPr>
          <a:xfrm>
            <a:off x="457200" y="1100552"/>
            <a:ext cx="8229600" cy="4525963"/>
          </a:xfrm>
        </p:spPr>
        <p:txBody>
          <a:bodyPr>
            <a:normAutofit fontScale="70000" lnSpcReduction="20000"/>
          </a:bodyPr>
          <a:lstStyle/>
          <a:p>
            <a:r>
              <a:rPr lang="en-US" b="1" smtClean="0">
                <a:solidFill>
                  <a:srgbClr val="0000FF"/>
                </a:solidFill>
              </a:rPr>
              <a:t>E</a:t>
            </a:r>
            <a:r>
              <a:rPr lang="en-US" smtClean="0"/>
              <a:t>, the identity</a:t>
            </a:r>
          </a:p>
          <a:p>
            <a:r>
              <a:rPr lang="en-US" b="1" smtClean="0">
                <a:solidFill>
                  <a:srgbClr val="0000FF"/>
                </a:solidFill>
              </a:rPr>
              <a:t>C</a:t>
            </a:r>
            <a:r>
              <a:rPr lang="en-US" sz="1600" smtClean="0"/>
              <a:t>n</a:t>
            </a:r>
            <a:r>
              <a:rPr lang="en-US" smtClean="0"/>
              <a:t>, a rotation by an angle 2π/n;</a:t>
            </a:r>
          </a:p>
          <a:p>
            <a:r>
              <a:rPr lang="en-US" b="1" smtClean="0">
                <a:solidFill>
                  <a:srgbClr val="0000FF"/>
                </a:solidFill>
              </a:rPr>
              <a:t>σ</a:t>
            </a:r>
            <a:r>
              <a:rPr lang="en-US" smtClean="0"/>
              <a:t> reflection in a plane, classified as </a:t>
            </a:r>
          </a:p>
          <a:p>
            <a:pPr lvl="1">
              <a:buFont typeface="Courier New"/>
              <a:buChar char="o"/>
            </a:pPr>
            <a:r>
              <a:rPr lang="en-US" b="1" smtClean="0">
                <a:solidFill>
                  <a:srgbClr val="0000FF"/>
                </a:solidFill>
              </a:rPr>
              <a:t>σ</a:t>
            </a:r>
            <a:r>
              <a:rPr lang="en-US" sz="1400" b="1" smtClean="0">
                <a:solidFill>
                  <a:srgbClr val="0000FF"/>
                </a:solidFill>
              </a:rPr>
              <a:t>h</a:t>
            </a:r>
            <a:r>
              <a:rPr lang="en-US" smtClean="0"/>
              <a:t>,reflectionthroughaplaneperpendiculartotheaxisofhighestrotationsymmetry, called </a:t>
            </a:r>
            <a:r>
              <a:rPr lang="en-US" i="1" smtClean="0"/>
              <a:t>principal axis </a:t>
            </a:r>
            <a:endParaRPr lang="en-US" smtClean="0"/>
          </a:p>
          <a:p>
            <a:pPr lvl="1">
              <a:buFont typeface="Courier New"/>
              <a:buChar char="o"/>
            </a:pPr>
            <a:r>
              <a:rPr lang="en-US" b="1" smtClean="0">
                <a:solidFill>
                  <a:srgbClr val="0000FF"/>
                </a:solidFill>
              </a:rPr>
              <a:t>σ</a:t>
            </a:r>
            <a:r>
              <a:rPr lang="en-US" sz="1400" b="1" smtClean="0">
                <a:solidFill>
                  <a:srgbClr val="0000FF"/>
                </a:solidFill>
              </a:rPr>
              <a:t>v</a:t>
            </a:r>
            <a:r>
              <a:rPr lang="en-US" b="1" smtClean="0">
                <a:solidFill>
                  <a:srgbClr val="0000FF"/>
                </a:solidFill>
              </a:rPr>
              <a:t>,</a:t>
            </a:r>
            <a:r>
              <a:rPr lang="en-US" smtClean="0"/>
              <a:t> reflection through a plane to which the principal axis belongs </a:t>
            </a:r>
          </a:p>
          <a:p>
            <a:pPr lvl="1">
              <a:buFont typeface="Courier New"/>
              <a:buChar char="o"/>
            </a:pPr>
            <a:r>
              <a:rPr lang="en-US" b="1" smtClean="0">
                <a:solidFill>
                  <a:srgbClr val="0000FF"/>
                </a:solidFill>
              </a:rPr>
              <a:t>σ</a:t>
            </a:r>
            <a:r>
              <a:rPr lang="en-US" sz="1400" b="1" smtClean="0">
                <a:solidFill>
                  <a:srgbClr val="0000FF"/>
                </a:solidFill>
              </a:rPr>
              <a:t>d</a:t>
            </a:r>
            <a:r>
              <a:rPr lang="en-US" smtClean="0"/>
              <a:t>, reflection through a plane to which the principal axis belongs, and bisecting the angle between the two-fold axes perpendicular to the principal axis. </a:t>
            </a:r>
          </a:p>
          <a:p>
            <a:r>
              <a:rPr lang="en-US" b="1" smtClean="0">
                <a:solidFill>
                  <a:srgbClr val="0000FF"/>
                </a:solidFill>
              </a:rPr>
              <a:t>S</a:t>
            </a:r>
            <a:r>
              <a:rPr lang="en-US" sz="1600" b="1" smtClean="0">
                <a:solidFill>
                  <a:srgbClr val="0000FF"/>
                </a:solidFill>
              </a:rPr>
              <a:t>n </a:t>
            </a:r>
            <a:r>
              <a:rPr lang="en-US" b="1" smtClean="0">
                <a:solidFill>
                  <a:srgbClr val="0000FF"/>
                </a:solidFill>
              </a:rPr>
              <a:t>= σ</a:t>
            </a:r>
            <a:r>
              <a:rPr lang="en-US" sz="1600" b="1" smtClean="0">
                <a:solidFill>
                  <a:srgbClr val="0000FF"/>
                </a:solidFill>
              </a:rPr>
              <a:t>h </a:t>
            </a:r>
            <a:r>
              <a:rPr lang="en-US" b="1" smtClean="0">
                <a:solidFill>
                  <a:srgbClr val="0000FF"/>
                </a:solidFill>
              </a:rPr>
              <a:t>⊗C</a:t>
            </a:r>
            <a:r>
              <a:rPr lang="en-US" sz="1600" b="1" smtClean="0">
                <a:solidFill>
                  <a:srgbClr val="0000FF"/>
                </a:solidFill>
              </a:rPr>
              <a:t>n</a:t>
            </a:r>
            <a:r>
              <a:rPr lang="en-US" smtClean="0"/>
              <a:t>, improper rotation of an angle 2π/n</a:t>
            </a:r>
          </a:p>
          <a:p>
            <a:r>
              <a:rPr lang="en-US" b="1" smtClean="0">
                <a:solidFill>
                  <a:srgbClr val="0000FF"/>
                </a:solidFill>
              </a:rPr>
              <a:t>I = S</a:t>
            </a:r>
            <a:r>
              <a:rPr lang="en-US" sz="1600" b="1" smtClean="0">
                <a:solidFill>
                  <a:srgbClr val="0000FF"/>
                </a:solidFill>
              </a:rPr>
              <a:t>2</a:t>
            </a:r>
            <a:r>
              <a:rPr lang="en-US" smtClean="0"/>
              <a:t>, the inversion. </a:t>
            </a:r>
          </a:p>
          <a:p>
            <a:pPr marL="0" indent="0">
              <a:buNone/>
            </a:pPr>
            <a:endParaRPr lang="en-US" sz="2400" smtClean="0"/>
          </a:p>
          <a:p>
            <a:pPr marL="0" indent="0">
              <a:buNone/>
            </a:pPr>
            <a:r>
              <a:rPr lang="en-US" sz="2400" smtClean="0"/>
              <a:t>		</a:t>
            </a:r>
            <a:r>
              <a:rPr lang="en-US" sz="2900" smtClean="0">
                <a:solidFill>
                  <a:srgbClr val="FF0000"/>
                </a:solidFill>
              </a:rPr>
              <a:t>Quanty mathematica : Quanty/guide/PointGroupSymmetry</a:t>
            </a:r>
          </a:p>
          <a:p>
            <a:pPr marL="0" indent="0">
              <a:buNone/>
            </a:pPr>
            <a:r>
              <a:rPr lang="en-US" sz="2400" smtClean="0"/>
              <a:t>	</a:t>
            </a:r>
            <a:endParaRPr lang="en-US" sz="2400"/>
          </a:p>
        </p:txBody>
      </p:sp>
      <p:sp>
        <p:nvSpPr>
          <p:cNvPr id="7" name="Flèche vers la droite 6"/>
          <p:cNvSpPr/>
          <p:nvPr/>
        </p:nvSpPr>
        <p:spPr>
          <a:xfrm>
            <a:off x="691717" y="4694855"/>
            <a:ext cx="544303" cy="29484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srgbClr val="FF0000"/>
              </a:solidFill>
            </a:endParaRPr>
          </a:p>
        </p:txBody>
      </p:sp>
      <p:sp>
        <p:nvSpPr>
          <p:cNvPr id="6" name="Espace réservé du pied de page 5"/>
          <p:cNvSpPr>
            <a:spLocks noGrp="1"/>
          </p:cNvSpPr>
          <p:nvPr>
            <p:ph type="ftr" sz="quarter" idx="11"/>
          </p:nvPr>
        </p:nvSpPr>
        <p:spPr/>
        <p:txBody>
          <a:bodyPr/>
          <a:lstStyle/>
          <a:p>
            <a:r>
              <a:rPr lang="en-US" smtClean="0"/>
              <a:t>Heidelberg 2019</a:t>
            </a:r>
            <a:endParaRPr lang="en-US"/>
          </a:p>
        </p:txBody>
      </p:sp>
      <p:sp>
        <p:nvSpPr>
          <p:cNvPr id="8" name="Espace réservé du numéro de diapositive 7"/>
          <p:cNvSpPr>
            <a:spLocks noGrp="1"/>
          </p:cNvSpPr>
          <p:nvPr>
            <p:ph type="sldNum" sz="quarter" idx="12"/>
          </p:nvPr>
        </p:nvSpPr>
        <p:spPr/>
        <p:txBody>
          <a:bodyPr/>
          <a:lstStyle/>
          <a:p>
            <a:fld id="{176E461C-690C-4845-9B04-7B257E2F9D58}" type="slidenum">
              <a:rPr lang="en-US" smtClean="0"/>
              <a:t>7</a:t>
            </a:fld>
            <a:endParaRPr lang="en-US"/>
          </a:p>
        </p:txBody>
      </p:sp>
    </p:spTree>
    <p:extLst>
      <p:ext uri="{BB962C8B-B14F-4D97-AF65-F5344CB8AC3E}">
        <p14:creationId xmlns:p14="http://schemas.microsoft.com/office/powerpoint/2010/main" val="21200446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143000"/>
          </a:xfrm>
        </p:spPr>
        <p:txBody>
          <a:bodyPr tIns="0" bIns="0">
            <a:normAutofit/>
          </a:bodyPr>
          <a:lstStyle/>
          <a:p>
            <a:r>
              <a:rPr lang="en-US" sz="2400" b="1" i="1" dirty="0" smtClean="0">
                <a:solidFill>
                  <a:srgbClr val="0000FF"/>
                </a:solidFill>
                <a:latin typeface="Arial"/>
                <a:cs typeface="Arial"/>
              </a:rPr>
              <a:t>Symmetries : some point groups</a:t>
            </a:r>
            <a:endParaRPr lang="en-US" sz="2400" b="1" i="1" dirty="0">
              <a:solidFill>
                <a:srgbClr val="0000FF"/>
              </a:solidFill>
              <a:latin typeface="Arial"/>
              <a:cs typeface="Arial"/>
            </a:endParaRPr>
          </a:p>
        </p:txBody>
      </p:sp>
      <p:pic>
        <p:nvPicPr>
          <p:cNvPr id="6" name="Image 5"/>
          <p:cNvPicPr>
            <a:picLocks noChangeAspect="1"/>
          </p:cNvPicPr>
          <p:nvPr/>
        </p:nvPicPr>
        <p:blipFill>
          <a:blip r:embed="rId3"/>
          <a:stretch>
            <a:fillRect/>
          </a:stretch>
        </p:blipFill>
        <p:spPr>
          <a:xfrm>
            <a:off x="660400" y="1295400"/>
            <a:ext cx="7810500" cy="4254500"/>
          </a:xfrm>
          <a:prstGeom prst="rect">
            <a:avLst/>
          </a:prstGeom>
        </p:spPr>
      </p:pic>
      <p:sp>
        <p:nvSpPr>
          <p:cNvPr id="3" name="ZoneTexte 2"/>
          <p:cNvSpPr txBox="1"/>
          <p:nvPr/>
        </p:nvSpPr>
        <p:spPr>
          <a:xfrm>
            <a:off x="660400" y="5640987"/>
            <a:ext cx="4470733" cy="369332"/>
          </a:xfrm>
          <a:prstGeom prst="rect">
            <a:avLst/>
          </a:prstGeom>
          <a:noFill/>
        </p:spPr>
        <p:txBody>
          <a:bodyPr wrap="none" rtlCol="0">
            <a:spAutoFit/>
          </a:bodyPr>
          <a:lstStyle/>
          <a:p>
            <a:r>
              <a:rPr lang="en-US" dirty="0" smtClean="0"/>
              <a:t>Each group has a table of representations</a:t>
            </a:r>
            <a:endParaRPr lang="en-US" dirty="0"/>
          </a:p>
        </p:txBody>
      </p:sp>
      <p:sp>
        <p:nvSpPr>
          <p:cNvPr id="7" name="Espace réservé du pied de page 6"/>
          <p:cNvSpPr>
            <a:spLocks noGrp="1"/>
          </p:cNvSpPr>
          <p:nvPr>
            <p:ph type="ftr" sz="quarter" idx="11"/>
          </p:nvPr>
        </p:nvSpPr>
        <p:spPr/>
        <p:txBody>
          <a:bodyPr/>
          <a:lstStyle/>
          <a:p>
            <a:r>
              <a:rPr lang="fr-FR" smtClean="0"/>
              <a:t>Heidelberg 2019</a:t>
            </a:r>
            <a:endParaRPr lang="fr-FR"/>
          </a:p>
        </p:txBody>
      </p:sp>
      <p:sp>
        <p:nvSpPr>
          <p:cNvPr id="8" name="Espace réservé du numéro de diapositive 7"/>
          <p:cNvSpPr>
            <a:spLocks noGrp="1"/>
          </p:cNvSpPr>
          <p:nvPr>
            <p:ph type="sldNum" sz="quarter" idx="12"/>
          </p:nvPr>
        </p:nvSpPr>
        <p:spPr/>
        <p:txBody>
          <a:bodyPr/>
          <a:lstStyle/>
          <a:p>
            <a:fld id="{176E461C-690C-4845-9B04-7B257E2F9D58}" type="slidenum">
              <a:rPr lang="fr-FR" smtClean="0"/>
              <a:t>8</a:t>
            </a:fld>
            <a:endParaRPr lang="fr-FR"/>
          </a:p>
        </p:txBody>
      </p:sp>
    </p:spTree>
    <p:extLst>
      <p:ext uri="{BB962C8B-B14F-4D97-AF65-F5344CB8AC3E}">
        <p14:creationId xmlns:p14="http://schemas.microsoft.com/office/powerpoint/2010/main" val="373790632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9781" y="-117449"/>
            <a:ext cx="8229600" cy="1143000"/>
          </a:xfrm>
        </p:spPr>
        <p:txBody>
          <a:bodyPr tIns="0" bIns="0">
            <a:normAutofit/>
          </a:bodyPr>
          <a:lstStyle/>
          <a:p>
            <a:r>
              <a:rPr lang="en-US" sz="2400" b="1" i="1" dirty="0" smtClean="0">
                <a:solidFill>
                  <a:srgbClr val="0000FF"/>
                </a:solidFill>
                <a:latin typeface="Arial"/>
                <a:cs typeface="Arial"/>
              </a:rPr>
              <a:t>Symmetries : O</a:t>
            </a:r>
            <a:r>
              <a:rPr lang="en-US" sz="2400" b="1" i="1" baseline="-25000" dirty="0" smtClean="0">
                <a:solidFill>
                  <a:srgbClr val="0000FF"/>
                </a:solidFill>
                <a:latin typeface="Arial"/>
                <a:cs typeface="Arial"/>
              </a:rPr>
              <a:t>h</a:t>
            </a:r>
            <a:endParaRPr lang="en-US" sz="2400" b="1" i="1" baseline="-25000" dirty="0">
              <a:solidFill>
                <a:srgbClr val="0000FF"/>
              </a:solidFill>
              <a:latin typeface="Arial"/>
              <a:cs typeface="Arial"/>
            </a:endParaRPr>
          </a:p>
        </p:txBody>
      </p:sp>
      <p:pic>
        <p:nvPicPr>
          <p:cNvPr id="3" name="Image 2"/>
          <p:cNvPicPr>
            <a:picLocks noChangeAspect="1"/>
          </p:cNvPicPr>
          <p:nvPr/>
        </p:nvPicPr>
        <p:blipFill>
          <a:blip r:embed="rId3"/>
          <a:stretch>
            <a:fillRect/>
          </a:stretch>
        </p:blipFill>
        <p:spPr>
          <a:xfrm>
            <a:off x="6014657" y="324722"/>
            <a:ext cx="2971800" cy="2387600"/>
          </a:xfrm>
          <a:prstGeom prst="rect">
            <a:avLst/>
          </a:prstGeom>
        </p:spPr>
      </p:pic>
      <p:grpSp>
        <p:nvGrpSpPr>
          <p:cNvPr id="7" name="Grouper 6"/>
          <p:cNvGrpSpPr/>
          <p:nvPr/>
        </p:nvGrpSpPr>
        <p:grpSpPr>
          <a:xfrm>
            <a:off x="309781" y="1694404"/>
            <a:ext cx="1770356" cy="2089257"/>
            <a:chOff x="3590432" y="2771960"/>
            <a:chExt cx="1770356" cy="2089257"/>
          </a:xfrm>
        </p:grpSpPr>
        <p:pic>
          <p:nvPicPr>
            <p:cNvPr id="8" name="Picture 8"/>
            <p:cNvPicPr>
              <a:picLocks noChangeAspect="1"/>
            </p:cNvPicPr>
            <p:nvPr/>
          </p:nvPicPr>
          <p:blipFill rotWithShape="1">
            <a:blip r:embed="rId4">
              <a:extLst>
                <a:ext uri="{28A0092B-C50C-407E-A947-70E740481C1C}">
                  <a14:useLocalDpi xmlns:a14="http://schemas.microsoft.com/office/drawing/2010/main" val="0"/>
                </a:ext>
              </a:extLst>
            </a:blip>
            <a:srcRect l="11391" t="2099" r="11896" b="2279"/>
            <a:stretch/>
          </p:blipFill>
          <p:spPr>
            <a:xfrm>
              <a:off x="3590432" y="3079583"/>
              <a:ext cx="1770356" cy="1781634"/>
            </a:xfrm>
            <a:prstGeom prst="rect">
              <a:avLst/>
            </a:prstGeom>
          </p:spPr>
        </p:pic>
        <p:sp>
          <p:nvSpPr>
            <p:cNvPr id="9" name="ZoneTexte 8"/>
            <p:cNvSpPr txBox="1"/>
            <p:nvPr/>
          </p:nvSpPr>
          <p:spPr>
            <a:xfrm>
              <a:off x="4178176" y="2771960"/>
              <a:ext cx="501046" cy="369332"/>
            </a:xfrm>
            <a:prstGeom prst="rect">
              <a:avLst/>
            </a:prstGeom>
            <a:noFill/>
          </p:spPr>
          <p:txBody>
            <a:bodyPr wrap="none" rtlCol="0">
              <a:spAutoFit/>
            </a:bodyPr>
            <a:lstStyle/>
            <a:p>
              <a:r>
                <a:rPr lang="fr-FR" b="1" dirty="0" smtClean="0">
                  <a:solidFill>
                    <a:srgbClr val="FF0000"/>
                  </a:solidFill>
                </a:rPr>
                <a:t>O</a:t>
              </a:r>
              <a:r>
                <a:rPr lang="fr-FR" b="1" baseline="30000" dirty="0" smtClean="0">
                  <a:solidFill>
                    <a:srgbClr val="FF0000"/>
                  </a:solidFill>
                </a:rPr>
                <a:t>2-</a:t>
              </a:r>
              <a:endParaRPr lang="fr-FR" b="1" baseline="30000" dirty="0">
                <a:solidFill>
                  <a:srgbClr val="FF0000"/>
                </a:solidFill>
              </a:endParaRPr>
            </a:p>
          </p:txBody>
        </p:sp>
        <p:sp>
          <p:nvSpPr>
            <p:cNvPr id="10" name="ZoneTexte 9"/>
            <p:cNvSpPr txBox="1"/>
            <p:nvPr/>
          </p:nvSpPr>
          <p:spPr>
            <a:xfrm>
              <a:off x="4803411" y="3235570"/>
              <a:ext cx="535310" cy="369332"/>
            </a:xfrm>
            <a:prstGeom prst="rect">
              <a:avLst/>
            </a:prstGeom>
            <a:noFill/>
          </p:spPr>
          <p:txBody>
            <a:bodyPr wrap="none" rtlCol="0">
              <a:spAutoFit/>
            </a:bodyPr>
            <a:lstStyle/>
            <a:p>
              <a:r>
                <a:rPr lang="fr-FR" dirty="0" smtClean="0">
                  <a:solidFill>
                    <a:schemeClr val="tx2">
                      <a:lumMod val="60000"/>
                      <a:lumOff val="40000"/>
                    </a:schemeClr>
                  </a:solidFill>
                </a:rPr>
                <a:t>T</a:t>
              </a:r>
              <a:r>
                <a:rPr lang="fr-FR" baseline="30000" dirty="0" smtClean="0">
                  <a:solidFill>
                    <a:schemeClr val="tx2">
                      <a:lumMod val="60000"/>
                      <a:lumOff val="40000"/>
                    </a:schemeClr>
                  </a:solidFill>
                </a:rPr>
                <a:t>i4+</a:t>
              </a:r>
              <a:endParaRPr lang="fr-FR" baseline="30000" dirty="0">
                <a:solidFill>
                  <a:schemeClr val="tx2">
                    <a:lumMod val="60000"/>
                    <a:lumOff val="40000"/>
                  </a:schemeClr>
                </a:solidFill>
              </a:endParaRPr>
            </a:p>
          </p:txBody>
        </p:sp>
      </p:grpSp>
      <p:pic>
        <p:nvPicPr>
          <p:cNvPr id="11" name="Image 10" descr="SrTiO_3.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124" y="1089025"/>
            <a:ext cx="1288422" cy="346466"/>
          </a:xfrm>
          <a:prstGeom prst="rect">
            <a:avLst/>
          </a:prstGeom>
        </p:spPr>
      </p:pic>
      <p:sp>
        <p:nvSpPr>
          <p:cNvPr id="12" name="ZoneTexte 11"/>
          <p:cNvSpPr txBox="1"/>
          <p:nvPr/>
        </p:nvSpPr>
        <p:spPr>
          <a:xfrm>
            <a:off x="572144" y="4396347"/>
            <a:ext cx="1439266" cy="707886"/>
          </a:xfrm>
          <a:prstGeom prst="rect">
            <a:avLst/>
          </a:prstGeom>
          <a:noFill/>
        </p:spPr>
        <p:txBody>
          <a:bodyPr wrap="none" rtlCol="0">
            <a:spAutoFit/>
          </a:bodyPr>
          <a:lstStyle/>
          <a:p>
            <a:pPr algn="ctr"/>
            <a:r>
              <a:rPr lang="fr-FR" sz="2000" dirty="0" err="1" smtClean="0"/>
              <a:t>Octahedral</a:t>
            </a:r>
            <a:r>
              <a:rPr lang="fr-FR" sz="2000" dirty="0" smtClean="0"/>
              <a:t> </a:t>
            </a:r>
          </a:p>
          <a:p>
            <a:pPr algn="ctr"/>
            <a:r>
              <a:rPr lang="fr-FR" sz="2000" dirty="0" smtClean="0"/>
              <a:t>Group : O</a:t>
            </a:r>
            <a:r>
              <a:rPr lang="fr-FR" sz="2000" baseline="-25000" dirty="0" smtClean="0"/>
              <a:t>h</a:t>
            </a:r>
            <a:endParaRPr lang="fr-FR" sz="2000" baseline="-25000" dirty="0"/>
          </a:p>
        </p:txBody>
      </p:sp>
      <p:pic>
        <p:nvPicPr>
          <p:cNvPr id="15" name="Image 14"/>
          <p:cNvPicPr>
            <a:picLocks noChangeAspect="1"/>
          </p:cNvPicPr>
          <p:nvPr/>
        </p:nvPicPr>
        <p:blipFill>
          <a:blip r:embed="rId6"/>
          <a:stretch>
            <a:fillRect/>
          </a:stretch>
        </p:blipFill>
        <p:spPr>
          <a:xfrm>
            <a:off x="2794000" y="2654807"/>
            <a:ext cx="6350000" cy="3987800"/>
          </a:xfrm>
          <a:prstGeom prst="rect">
            <a:avLst/>
          </a:prstGeom>
        </p:spPr>
      </p:pic>
      <p:sp>
        <p:nvSpPr>
          <p:cNvPr id="6" name="Espace réservé du pied de page 5"/>
          <p:cNvSpPr>
            <a:spLocks noGrp="1"/>
          </p:cNvSpPr>
          <p:nvPr>
            <p:ph type="ftr" sz="quarter" idx="11"/>
          </p:nvPr>
        </p:nvSpPr>
        <p:spPr/>
        <p:txBody>
          <a:bodyPr/>
          <a:lstStyle/>
          <a:p>
            <a:r>
              <a:rPr lang="fr-FR" smtClean="0"/>
              <a:t>Heidelberg 2019</a:t>
            </a:r>
            <a:endParaRPr lang="fr-FR"/>
          </a:p>
        </p:txBody>
      </p:sp>
      <p:sp>
        <p:nvSpPr>
          <p:cNvPr id="13" name="Espace réservé du numéro de diapositive 12"/>
          <p:cNvSpPr>
            <a:spLocks noGrp="1"/>
          </p:cNvSpPr>
          <p:nvPr>
            <p:ph type="sldNum" sz="quarter" idx="12"/>
          </p:nvPr>
        </p:nvSpPr>
        <p:spPr/>
        <p:txBody>
          <a:bodyPr/>
          <a:lstStyle/>
          <a:p>
            <a:fld id="{176E461C-690C-4845-9B04-7B257E2F9D58}" type="slidenum">
              <a:rPr lang="fr-FR" smtClean="0"/>
              <a:t>9</a:t>
            </a:fld>
            <a:endParaRPr lang="fr-FR"/>
          </a:p>
        </p:txBody>
      </p:sp>
    </p:spTree>
    <p:extLst>
      <p:ext uri="{BB962C8B-B14F-4D97-AF65-F5344CB8AC3E}">
        <p14:creationId xmlns:p14="http://schemas.microsoft.com/office/powerpoint/2010/main" val="33598346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rystal-Field-Quanty2018">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Crystal-Field-Quanty2018.thmx</Template>
  <TotalTime>7509</TotalTime>
  <Words>3380</Words>
  <Application>Microsoft Macintosh PowerPoint</Application>
  <PresentationFormat>Présentation à l'écran (4:3)</PresentationFormat>
  <Paragraphs>956</Paragraphs>
  <Slides>64</Slides>
  <Notes>50</Notes>
  <HiddenSlides>0</HiddenSlides>
  <MMClips>0</MMClips>
  <ScaleCrop>false</ScaleCrop>
  <HeadingPairs>
    <vt:vector size="6" baseType="variant">
      <vt:variant>
        <vt:lpstr>Thème</vt:lpstr>
      </vt:variant>
      <vt:variant>
        <vt:i4>1</vt:i4>
      </vt:variant>
      <vt:variant>
        <vt:lpstr>Serveurs OLE incorporés</vt:lpstr>
      </vt:variant>
      <vt:variant>
        <vt:i4>5</vt:i4>
      </vt:variant>
      <vt:variant>
        <vt:lpstr>Titres des diapositives</vt:lpstr>
      </vt:variant>
      <vt:variant>
        <vt:i4>64</vt:i4>
      </vt:variant>
    </vt:vector>
  </HeadingPairs>
  <TitlesOfParts>
    <vt:vector size="70" baseType="lpstr">
      <vt:lpstr>Crystal-Field-Quanty2018</vt:lpstr>
      <vt:lpstr>…quation</vt:lpstr>
      <vt:lpstr>Équation</vt:lpstr>
      <vt:lpstr>Graph</vt:lpstr>
      <vt:lpstr>Document</vt:lpstr>
      <vt:lpstr>Image</vt:lpstr>
      <vt:lpstr>Crystal field in multielectron ions</vt:lpstr>
      <vt:lpstr>Crystal field</vt:lpstr>
      <vt:lpstr>Crystal field : origin</vt:lpstr>
      <vt:lpstr>Crystal field : origin</vt:lpstr>
      <vt:lpstr>Crystal field : origin</vt:lpstr>
      <vt:lpstr>Symmetries</vt:lpstr>
      <vt:lpstr>Symmetry operations : some notations to know</vt:lpstr>
      <vt:lpstr>Symmetries : some point groups</vt:lpstr>
      <vt:lpstr>Symmetries : Oh</vt:lpstr>
      <vt:lpstr>Crystal field hamiltonian and symmetry</vt:lpstr>
      <vt:lpstr>Crystal field hamiltonian and symmetry</vt:lpstr>
      <vt:lpstr>Symmetries</vt:lpstr>
      <vt:lpstr>Crystal field hamiltonian</vt:lpstr>
      <vt:lpstr>Crystal field hamiltonian</vt:lpstr>
      <vt:lpstr>Crystal field hamiltonian and symmetry</vt:lpstr>
      <vt:lpstr>Crystal field hamiltonian and symmetry</vt:lpstr>
      <vt:lpstr>Notations for crystal field parameters</vt:lpstr>
      <vt:lpstr>Crystal field</vt:lpstr>
      <vt:lpstr>3d transitions metal ions</vt:lpstr>
      <vt:lpstr>One electron function : Orbital</vt:lpstr>
      <vt:lpstr>3d atomic orbitals</vt:lpstr>
      <vt:lpstr>Oh crystal field splitting of 3d electron</vt:lpstr>
      <vt:lpstr>Oh Crystal field splitting of 3d electron Use of group symmetry</vt:lpstr>
      <vt:lpstr>Oh Crystal field splitting of 3d electron Parameters</vt:lpstr>
      <vt:lpstr>Tetragonal (D4h) crystal field splitting of 3d electron</vt:lpstr>
      <vt:lpstr>Tetragonal (D4h) crystal field splitting of 3d electron</vt:lpstr>
      <vt:lpstr>Tetragonal (D4h) crystal field splitting of 3d electron</vt:lpstr>
      <vt:lpstr>Crystal field hamiltonian in QUANTY</vt:lpstr>
      <vt:lpstr>Crystal field</vt:lpstr>
      <vt:lpstr>Multi-electrons ions : configuration</vt:lpstr>
      <vt:lpstr>Multi-electrons ions  configuration and symmetry</vt:lpstr>
      <vt:lpstr>Présentation PowerPoint</vt:lpstr>
      <vt:lpstr>Présentation PowerPoint</vt:lpstr>
      <vt:lpstr>Présentation PowerPoint</vt:lpstr>
      <vt:lpstr>Présentation PowerPoint</vt:lpstr>
      <vt:lpstr>Free ion : spectroscopic terms for 3d2 ion</vt:lpstr>
      <vt:lpstr>Crystal field : basis function</vt:lpstr>
      <vt:lpstr>Crystal field and group theory</vt:lpstr>
      <vt:lpstr>Crystal field and group theory Matrix elements</vt:lpstr>
      <vt:lpstr>Présentation PowerPoint</vt:lpstr>
      <vt:lpstr>Crystal field and group theory</vt:lpstr>
      <vt:lpstr>Crystal field : energy diagram</vt:lpstr>
      <vt:lpstr>Crystal field : energy diagram</vt:lpstr>
      <vt:lpstr>Crystal field : multi-electron and orbitals</vt:lpstr>
      <vt:lpstr>Multiplet, crystal field  applied to core hole spectroscopies </vt:lpstr>
      <vt:lpstr>Example of crystal field : spin crossover</vt:lpstr>
      <vt:lpstr>Crystal field effect : spin crossover</vt:lpstr>
      <vt:lpstr>Crystal field effect : spin crossover XAS at Fe L2,3 edges (2p-&gt;3d)</vt:lpstr>
      <vt:lpstr>Présentation PowerPoint</vt:lpstr>
      <vt:lpstr>Présentation PowerPoint</vt:lpstr>
      <vt:lpstr>Présentation PowerPoint</vt:lpstr>
      <vt:lpstr>Crystal field and magnetism</vt:lpstr>
      <vt:lpstr>External magnetic field effect : Zeeman effect</vt:lpstr>
      <vt:lpstr>Magnetic moments</vt:lpstr>
      <vt:lpstr>Magnetic moments and spectroscopies</vt:lpstr>
      <vt:lpstr>Magnetic moments in QUANTY</vt:lpstr>
      <vt:lpstr>Magnetic moments in QUANTY</vt:lpstr>
      <vt:lpstr>Magnetization of paramagnetic 3d ion  (Zeeman effect)</vt:lpstr>
      <vt:lpstr>Conclusion / remarks</vt:lpstr>
      <vt:lpstr>Appendix</vt:lpstr>
      <vt:lpstr>Naming point groups:</vt:lpstr>
      <vt:lpstr>Naming point groups (contd.):</vt:lpstr>
      <vt:lpstr>Naming platonic solids:</vt:lpstr>
      <vt:lpstr>Magnetic sum rules for XMCD at 3d L2,3 edges</vt:lpstr>
    </vt:vector>
  </TitlesOfParts>
  <Company>IMPMC - UPMC - CNRS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Crystal Field</dc:title>
  <dc:creator>Marie-Anne Arrio</dc:creator>
  <cp:lastModifiedBy>Marie-Anne Arrio</cp:lastModifiedBy>
  <cp:revision>587</cp:revision>
  <cp:lastPrinted>2019-09-27T09:17:35Z</cp:lastPrinted>
  <dcterms:created xsi:type="dcterms:W3CDTF">2018-09-16T13:21:24Z</dcterms:created>
  <dcterms:modified xsi:type="dcterms:W3CDTF">2019-10-04T07:17:51Z</dcterms:modified>
</cp:coreProperties>
</file>