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261" r:id="rId2"/>
    <p:sldId id="309" r:id="rId3"/>
    <p:sldId id="331" r:id="rId4"/>
    <p:sldId id="332" r:id="rId5"/>
    <p:sldId id="294" r:id="rId6"/>
    <p:sldId id="333" r:id="rId7"/>
    <p:sldId id="334" r:id="rId8"/>
    <p:sldId id="319" r:id="rId9"/>
    <p:sldId id="335" r:id="rId10"/>
    <p:sldId id="336" r:id="rId11"/>
    <p:sldId id="328" r:id="rId12"/>
    <p:sldId id="339" r:id="rId13"/>
    <p:sldId id="340" r:id="rId14"/>
    <p:sldId id="337" r:id="rId15"/>
    <p:sldId id="327" r:id="rId16"/>
    <p:sldId id="338" r:id="rId17"/>
    <p:sldId id="315" r:id="rId18"/>
    <p:sldId id="316" r:id="rId19"/>
    <p:sldId id="325" r:id="rId20"/>
    <p:sldId id="318" r:id="rId21"/>
    <p:sldId id="320" r:id="rId22"/>
    <p:sldId id="321" r:id="rId23"/>
    <p:sldId id="323" r:id="rId24"/>
    <p:sldId id="32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21" userDrawn="1">
          <p15:clr>
            <a:srgbClr val="A4A3A4"/>
          </p15:clr>
        </p15:guide>
        <p15:guide id="7" pos="5239" userDrawn="1">
          <p15:clr>
            <a:srgbClr val="A4A3A4"/>
          </p15:clr>
        </p15:guide>
        <p15:guide id="8" orient="horz" pos="2260" userDrawn="1">
          <p15:clr>
            <a:srgbClr val="A4A3A4"/>
          </p15:clr>
        </p15:guide>
        <p15:guide id="9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577"/>
    <a:srgbClr val="ED7703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1704" y="176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  <p:guide orient="horz" pos="226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0FA7-18BB-9B4A-9C2D-5360FCF27C2F}" type="datetimeFigureOut">
              <a:rPr lang="en-US" smtClean="0"/>
              <a:t>10/7/19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5484-7561-3B44-9BD7-22A9F92B3C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01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07/10/2019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01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80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02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4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33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23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RF 02-386.jpg">
            <a:extLst>
              <a:ext uri="{FF2B5EF4-FFF2-40B4-BE49-F238E27FC236}">
                <a16:creationId xmlns:a16="http://schemas.microsoft.com/office/drawing/2014/main" id="{CB41058A-F254-E84F-B1E6-AC867CDBF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11"/>
          <a:stretch/>
        </p:blipFill>
        <p:spPr>
          <a:xfrm>
            <a:off x="-508" y="0"/>
            <a:ext cx="2304256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D0B403-1C28-D344-B8D0-1902FC7467B5}"/>
              </a:ext>
            </a:extLst>
          </p:cNvPr>
          <p:cNvSpPr/>
          <p:nvPr userDrawn="1"/>
        </p:nvSpPr>
        <p:spPr>
          <a:xfrm>
            <a:off x="6408205" y="3532946"/>
            <a:ext cx="2052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Lato" charset="0"/>
                <a:ea typeface="Lato" charset="0"/>
                <a:cs typeface="Lato" charset="0"/>
              </a:rPr>
              <a:t>Marius Retegan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81BEB8-C056-B347-AD11-EFE98C095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088" y="2925008"/>
            <a:ext cx="7561262" cy="576000"/>
          </a:xfrm>
          <a:prstGeom prst="rect">
            <a:avLst/>
          </a:prstGeom>
          <a:solidFill>
            <a:srgbClr val="132577"/>
          </a:solidFill>
        </p:spPr>
        <p:txBody>
          <a:bodyPr wrap="square" lIns="0" anchor="ctr" anchorCtr="0"/>
          <a:lstStyle>
            <a:lvl1pPr algn="ctr"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05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BE4C-AE2E-054D-9697-A09BA8D4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5A582-C57A-FE4B-8088-475F67BD7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02E8D-C511-A340-AFA2-8E3676360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0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7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noProof="0" dirty="0"/>
              <a:t>Click to modify the style of the title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53"/>
            <a:ext cx="6120000" cy="212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 i="0" cap="none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3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Page </a:t>
            </a:r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bg1"/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2000" b="1" kern="1200" baseline="0">
          <a:solidFill>
            <a:srgbClr val="132577"/>
          </a:solidFill>
          <a:latin typeface="Lato" charset="0"/>
          <a:ea typeface="Lato" charset="0"/>
          <a:cs typeface="Lato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800" b="1" kern="1200">
          <a:solidFill>
            <a:schemeClr val="tx1"/>
          </a:solidFill>
          <a:latin typeface="Lato" charset="0"/>
          <a:ea typeface="Lato" charset="0"/>
          <a:cs typeface="Lato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itchFamily="34" charset="0"/>
        <a:buNone/>
        <a:defRPr sz="1800" kern="1200" baseline="0">
          <a:solidFill>
            <a:schemeClr val="tx1"/>
          </a:solidFill>
          <a:latin typeface="Lato" charset="0"/>
          <a:ea typeface="Lato" charset="0"/>
          <a:cs typeface="Lato" charset="0"/>
        </a:defRPr>
      </a:lvl3pPr>
      <a:lvl4pPr marL="528275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Pct val="100000"/>
        <a:buFont typeface="+mj-lt"/>
        <a:buAutoNum type="arabicParenR"/>
        <a:defRPr sz="160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720000" indent="-285750" algn="l" defTabSz="914400" rtl="0" eaLnBrk="1" latinLnBrk="0" hangingPunct="1">
        <a:spcBef>
          <a:spcPts val="0"/>
        </a:spcBef>
        <a:spcAft>
          <a:spcPts val="500"/>
        </a:spcAft>
        <a:buClr>
          <a:srgbClr val="132577"/>
        </a:buClr>
        <a:buFont typeface="Wingdings" charset="2"/>
        <a:buChar char="§"/>
        <a:defRPr sz="1600" i="1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SRF 02-38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11"/>
          <a:stretch/>
        </p:blipFill>
        <p:spPr>
          <a:xfrm>
            <a:off x="-508" y="0"/>
            <a:ext cx="2304256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3592" y="2823899"/>
            <a:ext cx="7560840" cy="830997"/>
          </a:xfrm>
          <a:prstGeom prst="rect">
            <a:avLst/>
          </a:prstGeom>
          <a:solidFill>
            <a:srgbClr val="13257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Crispy: a Python Based User Interface for Core-Level Spectroscopy Calculations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8205" y="3676962"/>
            <a:ext cx="2052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Lato" charset="0"/>
                <a:ea typeface="Lato" charset="0"/>
                <a:cs typeface="Lato" charset="0"/>
              </a:rPr>
              <a:t>Marius Retegan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14338" cy="212725"/>
          </a:xfrm>
        </p:spPr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en-US" noProof="0" smtClean="0"/>
              <a:pPr/>
              <a:t>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49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27F9-310D-344C-822A-3EA8F5704399}"/>
              </a:ext>
            </a:extLst>
          </p:cNvPr>
          <p:cNvSpPr txBox="1">
            <a:spLocks/>
          </p:cNvSpPr>
          <p:nvPr/>
        </p:nvSpPr>
        <p:spPr>
          <a:xfrm>
            <a:off x="453600" y="2932200"/>
            <a:ext cx="8236800" cy="496800"/>
          </a:xfrm>
          <a:prstGeom prst="rect">
            <a:avLst/>
          </a:prstGeom>
          <a:solidFill>
            <a:srgbClr val="132577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US" dirty="0"/>
              <a:t>Calculating the L</a:t>
            </a:r>
            <a:r>
              <a:rPr lang="en-US" baseline="-25000" dirty="0"/>
              <a:t>2,3</a:t>
            </a:r>
            <a:r>
              <a:rPr lang="en-US" dirty="0"/>
              <a:t> XAS Spectrum of NiO</a:t>
            </a:r>
          </a:p>
        </p:txBody>
      </p:sp>
    </p:spTree>
    <p:extLst>
      <p:ext uri="{BB962C8B-B14F-4D97-AF65-F5344CB8AC3E}">
        <p14:creationId xmlns:p14="http://schemas.microsoft.com/office/powerpoint/2010/main" val="187183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4FE5-B683-8646-8EF7-FFC68D9E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L</a:t>
            </a:r>
            <a:r>
              <a:rPr lang="en-US" baseline="-25000" dirty="0"/>
              <a:t>2,3</a:t>
            </a:r>
            <a:r>
              <a:rPr lang="en-US" dirty="0"/>
              <a:t> XAS Spectrum of NiO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8EEE7-4B84-BC4F-99F6-CFE8CBB02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B474-7457-1C46-92A2-DFDE8A9B4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33122C9-A0B9-462F-8757-0847AD287B6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376B3-616D-7748-BFCD-F139B2ED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95249"/>
            <a:ext cx="3327400" cy="3822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EE34ED-9A3F-2749-82EA-D0485C386866}"/>
              </a:ext>
            </a:extLst>
          </p:cNvPr>
          <p:cNvSpPr/>
          <p:nvPr/>
        </p:nvSpPr>
        <p:spPr>
          <a:xfrm>
            <a:off x="2987824" y="5209455"/>
            <a:ext cx="4878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Alders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 et al., Phys. </a:t>
            </a:r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Rev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. B, 1998, 57 (18), 11623–11631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E78C7-4C8B-D548-B47D-F8778A1A4D8E}"/>
              </a:ext>
            </a:extLst>
          </p:cNvPr>
          <p:cNvSpPr txBox="1"/>
          <p:nvPr/>
        </p:nvSpPr>
        <p:spPr>
          <a:xfrm>
            <a:off x="4572000" y="1998397"/>
            <a:ext cx="38651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Experimental details: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Lato" charset="0"/>
                <a:ea typeface="Lato" charset="0"/>
                <a:cs typeface="Lato" charset="0"/>
              </a:rPr>
              <a:t>20 monolayer NiO(100) thin film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Lato" charset="0"/>
                <a:ea typeface="Lato" charset="0"/>
                <a:cs typeface="Lato" charset="0"/>
              </a:rPr>
              <a:t>temperature (T = 298 K)</a:t>
            </a:r>
          </a:p>
          <a:p>
            <a:pPr marL="742950" lvl="1" indent="-285750">
              <a:buFont typeface="Arial" charset="0"/>
              <a:buChar char="•"/>
            </a:pPr>
            <a:r>
              <a:rPr lang="el-GR" sz="1600" dirty="0">
                <a:latin typeface="Lato" charset="0"/>
                <a:ea typeface="Lato" charset="0"/>
                <a:cs typeface="Lato" charset="0"/>
              </a:rPr>
              <a:t>θ</a:t>
            </a:r>
            <a:r>
              <a:rPr lang="en-US" sz="1600" dirty="0">
                <a:latin typeface="Lato" charset="0"/>
                <a:ea typeface="Lato" charset="0"/>
                <a:cs typeface="Lato" charset="0"/>
              </a:rPr>
              <a:t> = 90° normal incidence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FEFA3-9403-384F-A350-A2D5A99C3A23}"/>
              </a:ext>
            </a:extLst>
          </p:cNvPr>
          <p:cNvSpPr/>
          <p:nvPr/>
        </p:nvSpPr>
        <p:spPr>
          <a:xfrm>
            <a:off x="5108176" y="3464525"/>
            <a:ext cx="386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http://</a:t>
            </a:r>
            <a:r>
              <a:rPr lang="en-US" b="1" dirty="0" err="1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tiny.cc</a:t>
            </a:r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/multiplets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C0709F-1B35-3440-B8A6-8F3992F77E1A}"/>
              </a:ext>
            </a:extLst>
          </p:cNvPr>
          <p:cNvSpPr/>
          <p:nvPr/>
        </p:nvSpPr>
        <p:spPr>
          <a:xfrm>
            <a:off x="4591108" y="309519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Measured spectrum:</a:t>
            </a:r>
          </a:p>
        </p:txBody>
      </p:sp>
    </p:spTree>
    <p:extLst>
      <p:ext uri="{BB962C8B-B14F-4D97-AF65-F5344CB8AC3E}">
        <p14:creationId xmlns:p14="http://schemas.microsoft.com/office/powerpoint/2010/main" val="320507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164D-EC8C-284C-B87F-22D22666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Field </a:t>
            </a:r>
            <a:r>
              <a:rPr lang="en-US" dirty="0" err="1"/>
              <a:t>Multiplet</a:t>
            </a:r>
            <a:r>
              <a:rPr lang="en-US" dirty="0"/>
              <a:t> Calculations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1C6E6-5525-5D44-876B-AC39CC482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B1754-B89B-A946-83BD-F4B204E88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33122C9-A0B9-462F-8757-0847AD287B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365F5-6147-C54B-BBAF-82351185DDC4}"/>
              </a:ext>
            </a:extLst>
          </p:cNvPr>
          <p:cNvSpPr txBox="1"/>
          <p:nvPr/>
        </p:nvSpPr>
        <p:spPr>
          <a:xfrm>
            <a:off x="2524539" y="2325756"/>
            <a:ext cx="4783765" cy="333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A847B-BB20-8D40-B5D4-0169BDEB94F8}"/>
              </a:ext>
            </a:extLst>
          </p:cNvPr>
          <p:cNvSpPr txBox="1"/>
          <p:nvPr/>
        </p:nvSpPr>
        <p:spPr>
          <a:xfrm>
            <a:off x="727200" y="90872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arenR"/>
            </a:pPr>
            <a:r>
              <a:rPr lang="en-US" dirty="0"/>
              <a:t>Calculate the spectrum using the default parameters, but increase the Gaussian broadening to 0.4. Identify the L</a:t>
            </a:r>
            <a:r>
              <a:rPr lang="en-US" baseline="-25000" dirty="0"/>
              <a:t>2</a:t>
            </a:r>
            <a:r>
              <a:rPr lang="en-US" dirty="0"/>
              <a:t> and L</a:t>
            </a:r>
            <a:r>
              <a:rPr lang="en-US" baseline="-25000" dirty="0"/>
              <a:t>3</a:t>
            </a:r>
            <a:r>
              <a:rPr lang="en-US" dirty="0"/>
              <a:t> edges in the calculated spectrum.</a:t>
            </a:r>
          </a:p>
          <a:p>
            <a:pPr marL="342900" lvl="1" indent="-342900">
              <a:buFont typeface="+mj-lt"/>
              <a:buAutoNum type="arabicParenR"/>
            </a:pPr>
            <a:endParaRPr lang="en-US" dirty="0"/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Run a calculation with the scaling of the 2p spin orbit coupling constant, </a:t>
            </a:r>
            <a:r>
              <a:rPr lang="en-US" dirty="0" err="1"/>
              <a:t>ζ</a:t>
            </a:r>
            <a:r>
              <a:rPr lang="en-US" dirty="0"/>
              <a:t>(2p), set to 0.5. After the calculation finishes, set this value back to 1.0, and run a second calculation with the 3d spin orbit coupling, </a:t>
            </a:r>
            <a:r>
              <a:rPr lang="en-US" dirty="0" err="1"/>
              <a:t>ζ</a:t>
            </a:r>
            <a:r>
              <a:rPr lang="en-US" dirty="0"/>
              <a:t>(3d) set to 0.5. Which interaction affects the most the energy separation between the L</a:t>
            </a:r>
            <a:r>
              <a:rPr lang="en-US" baseline="-25000" dirty="0"/>
              <a:t>2</a:t>
            </a:r>
            <a:r>
              <a:rPr lang="en-US" dirty="0"/>
              <a:t> and L</a:t>
            </a:r>
            <a:r>
              <a:rPr lang="en-US" baseline="-25000" dirty="0"/>
              <a:t>3</a:t>
            </a:r>
            <a:r>
              <a:rPr lang="en-US" dirty="0"/>
              <a:t> edges? Check that the energy separation between the two edges is close to 3/2·ζ(2p).</a:t>
            </a:r>
          </a:p>
          <a:p>
            <a:pPr marL="342900" lvl="1" indent="-342900">
              <a:buFont typeface="+mj-lt"/>
              <a:buAutoNum type="arabicParenR"/>
            </a:pPr>
            <a:endParaRPr lang="en-US" dirty="0"/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Change the default scaling of the Slater integrals (</a:t>
            </a:r>
            <a:r>
              <a:rPr lang="en-US" dirty="0" err="1"/>
              <a:t>κ</a:t>
            </a:r>
            <a:r>
              <a:rPr lang="en-US" dirty="0"/>
              <a:t>) to 0.6, 0.4, and 0.2 and rerun the calculation. Overlay the four spectra to see the evolution of the main peak and its high energy shoulder when the scaling parameter is decreased.</a:t>
            </a:r>
          </a:p>
        </p:txBody>
      </p:sp>
    </p:spTree>
    <p:extLst>
      <p:ext uri="{BB962C8B-B14F-4D97-AF65-F5344CB8AC3E}">
        <p14:creationId xmlns:p14="http://schemas.microsoft.com/office/powerpoint/2010/main" val="415998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2292-B0A2-1740-B490-2496854A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Field </a:t>
            </a:r>
            <a:r>
              <a:rPr lang="en-US" dirty="0" err="1"/>
              <a:t>Multiplet</a:t>
            </a:r>
            <a:r>
              <a:rPr lang="en-US" dirty="0"/>
              <a:t> Calculations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24DDB-C4A8-2040-9D5F-B8670D01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57634-33C8-F442-B54E-19BED0CBF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33122C9-A0B9-462F-8757-0847AD287B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9B185-2484-4F45-86A5-44BC5B3B4608}"/>
              </a:ext>
            </a:extLst>
          </p:cNvPr>
          <p:cNvSpPr txBox="1"/>
          <p:nvPr/>
        </p:nvSpPr>
        <p:spPr>
          <a:xfrm>
            <a:off x="727200" y="90872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arenR"/>
            </a:pPr>
            <a:r>
              <a:rPr lang="en-US" dirty="0"/>
              <a:t>Load the experimental spectrum (Tools ➝ Load experimental data) from the NiO folder.</a:t>
            </a:r>
          </a:p>
          <a:p>
            <a:pPr lvl="1" indent="-457200">
              <a:buFont typeface="+mj-lt"/>
              <a:buAutoNum type="arabicParenR"/>
            </a:pPr>
            <a:endParaRPr lang="en-US" dirty="0"/>
          </a:p>
          <a:p>
            <a:pPr lvl="1" indent="-457200">
              <a:buFont typeface="+mj-lt"/>
              <a:buAutoNum type="arabicParenR"/>
            </a:pPr>
            <a:r>
              <a:rPr lang="en-US" dirty="0"/>
              <a:t>Run a calculation using the following parameters: </a:t>
            </a:r>
          </a:p>
          <a:p>
            <a:pPr marL="814025" lvl="3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κ</a:t>
            </a:r>
            <a:r>
              <a:rPr lang="en-US" sz="1600" dirty="0"/>
              <a:t> = 0.9, U(3d,3d) = 7.5 eV, U(2p,3d) = 8.5 eV (</a:t>
            </a:r>
            <a:r>
              <a:rPr lang="en-US" sz="1600" i="1" dirty="0"/>
              <a:t>Atomic</a:t>
            </a:r>
            <a:r>
              <a:rPr lang="en-US" sz="1600" dirty="0"/>
              <a:t>) </a:t>
            </a:r>
          </a:p>
          <a:p>
            <a:pPr marL="814025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10Dq(3d) = 0.7 eV (</a:t>
            </a:r>
            <a:r>
              <a:rPr lang="en-US" sz="1600" i="1" dirty="0"/>
              <a:t>Crystal Field</a:t>
            </a:r>
            <a:r>
              <a:rPr lang="en-US" sz="1600" dirty="0"/>
              <a:t>)</a:t>
            </a:r>
          </a:p>
          <a:p>
            <a:pPr marL="814025" lvl="3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Δ</a:t>
            </a:r>
            <a:r>
              <a:rPr lang="en-US" sz="1600" dirty="0"/>
              <a:t>(3d,Ld) = 4.3 eV, Veg(3d,Ld) = 2.0 eV, Vt2g(3d,Ld) = 1.0 eV, 10Dq(</a:t>
            </a:r>
            <a:r>
              <a:rPr lang="en-US" sz="1600" dirty="0" err="1"/>
              <a:t>Ld</a:t>
            </a:r>
            <a:r>
              <a:rPr lang="en-US" sz="1600" dirty="0"/>
              <a:t>) = 1.4 eV (</a:t>
            </a:r>
            <a:r>
              <a:rPr lang="en-US" sz="1600" i="1" dirty="0"/>
              <a:t>3d-Ligands Hybridization (LCMT</a:t>
            </a:r>
            <a:r>
              <a:rPr lang="en-US" sz="1600" dirty="0"/>
              <a:t>) )</a:t>
            </a:r>
          </a:p>
          <a:p>
            <a:pPr lvl="3"/>
            <a:endParaRPr lang="en-US" dirty="0"/>
          </a:p>
          <a:p>
            <a:pPr lvl="1" indent="-457200">
              <a:buFont typeface="+mj-lt"/>
              <a:buAutoNum type="arabicParenR"/>
            </a:pPr>
            <a:r>
              <a:rPr lang="en-US" dirty="0"/>
              <a:t>Repeat the above calculation while varying </a:t>
            </a:r>
            <a:r>
              <a:rPr lang="en-US" dirty="0" err="1"/>
              <a:t>Δ</a:t>
            </a:r>
            <a:r>
              <a:rPr lang="en-US" dirty="0"/>
              <a:t> between 0.0 and 10.0 eV. Notice the changes in the number of the metal 3d and the ligand electrons (&lt;N_3d&gt; and &lt;</a:t>
            </a:r>
            <a:r>
              <a:rPr lang="en-US" dirty="0" err="1"/>
              <a:t>N_Ld</a:t>
            </a:r>
            <a:r>
              <a:rPr lang="en-US" dirty="0"/>
              <a:t>&gt; in the logging window). What happens if </a:t>
            </a:r>
            <a:r>
              <a:rPr lang="en-US" dirty="0" err="1"/>
              <a:t>Δ</a:t>
            </a:r>
            <a:r>
              <a:rPr lang="en-US" dirty="0"/>
              <a:t> is negative?</a:t>
            </a:r>
          </a:p>
          <a:p>
            <a:pPr lvl="1" indent="-457200">
              <a:buFont typeface="+mj-lt"/>
              <a:buAutoNum type="arabicParenR"/>
            </a:pPr>
            <a:endParaRPr lang="en-US" dirty="0"/>
          </a:p>
          <a:p>
            <a:pPr lvl="1" indent="-457200">
              <a:buFont typeface="+mj-lt"/>
              <a:buAutoNum type="arabicParenR"/>
            </a:pPr>
            <a:r>
              <a:rPr lang="en-US" dirty="0"/>
              <a:t>Try to get a better agreement with the experimental spectrum by varying the crystal field parameters, 10Dq(3d) and 10Dq(</a:t>
            </a:r>
            <a:r>
              <a:rPr lang="en-US" dirty="0" err="1"/>
              <a:t>Ld</a:t>
            </a:r>
            <a:r>
              <a:rPr lang="en-US" dirty="0"/>
              <a:t>), and the hopping integrals, Veg(3d,Ld) and Vt2g(3d,Ld).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1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27F9-310D-344C-822A-3EA8F5704399}"/>
              </a:ext>
            </a:extLst>
          </p:cNvPr>
          <p:cNvSpPr txBox="1">
            <a:spLocks/>
          </p:cNvSpPr>
          <p:nvPr/>
        </p:nvSpPr>
        <p:spPr>
          <a:xfrm>
            <a:off x="453600" y="2932200"/>
            <a:ext cx="8236800" cy="496800"/>
          </a:xfrm>
          <a:prstGeom prst="rect">
            <a:avLst/>
          </a:prstGeom>
          <a:solidFill>
            <a:srgbClr val="132577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US" dirty="0"/>
              <a:t>Spin Transitions in Iron Compounds</a:t>
            </a:r>
          </a:p>
        </p:txBody>
      </p:sp>
    </p:spTree>
    <p:extLst>
      <p:ext uri="{BB962C8B-B14F-4D97-AF65-F5344CB8AC3E}">
        <p14:creationId xmlns:p14="http://schemas.microsoft.com/office/powerpoint/2010/main" val="383392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4228CD-50FB-494C-AFA1-614783E1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Following Spin Transition in Fe</a:t>
            </a:r>
            <a:r>
              <a:rPr lang="en" baseline="30000" dirty="0"/>
              <a:t>3+</a:t>
            </a:r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469530-8258-FE4F-B643-2A699524A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29BD6-692E-7A43-B589-15448991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D97B63-6BD5-E04F-B62C-91437D92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53635"/>
            <a:ext cx="3505941" cy="205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6B51B-1B38-5040-8BCD-0660B448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53635"/>
            <a:ext cx="3467041" cy="19993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AAEA8B-3F70-2346-853E-4E662031D032}"/>
              </a:ext>
            </a:extLst>
          </p:cNvPr>
          <p:cNvSpPr/>
          <p:nvPr/>
        </p:nvSpPr>
        <p:spPr>
          <a:xfrm>
            <a:off x="2561104" y="2984967"/>
            <a:ext cx="4878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Westre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 et al., J. Am. </a:t>
            </a:r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Chem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. Soc., 1997, 119 (27), 6297–6314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2EC72-23EC-E74A-9279-F5095DEACF32}"/>
              </a:ext>
            </a:extLst>
          </p:cNvPr>
          <p:cNvSpPr/>
          <p:nvPr/>
        </p:nvSpPr>
        <p:spPr>
          <a:xfrm>
            <a:off x="727200" y="3429000"/>
            <a:ext cx="823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the electronic configuration of Fe</a:t>
            </a:r>
            <a:r>
              <a:rPr lang="en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3+</a:t>
            </a: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Show that there are two ways to fill the 3d orbitals, leading to a high spin (S = 5/2) and a low spin ground state (S = 1/2).</a:t>
            </a:r>
          </a:p>
          <a:p>
            <a:pPr marL="342900" indent="-342900">
              <a:buFont typeface="+mj-lt"/>
              <a:buAutoNum type="arabicParenR"/>
            </a:pPr>
            <a:endParaRPr lang="en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Run two K pre-edge calculations for Fe</a:t>
            </a:r>
            <a:r>
              <a:rPr lang="en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3+</a:t>
            </a: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in an octahedral crystal field, one with 10Dq set to 2.0 eV and 3.3 eV. </a:t>
            </a:r>
          </a:p>
          <a:p>
            <a:pPr marL="342900" indent="-342900">
              <a:buFont typeface="+mj-lt"/>
              <a:buAutoNum type="arabicParenR"/>
            </a:pPr>
            <a:endParaRPr lang="en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" dirty="0"/>
              <a:t>Change the 10Dq value from 2.6 to 3.6 eV in steps of 0.1 eV. At what value do you observe the spin transition?</a:t>
            </a:r>
          </a:p>
        </p:txBody>
      </p:sp>
    </p:spTree>
    <p:extLst>
      <p:ext uri="{BB962C8B-B14F-4D97-AF65-F5344CB8AC3E}">
        <p14:creationId xmlns:p14="http://schemas.microsoft.com/office/powerpoint/2010/main" val="20996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27F9-310D-344C-822A-3EA8F5704399}"/>
              </a:ext>
            </a:extLst>
          </p:cNvPr>
          <p:cNvSpPr txBox="1">
            <a:spLocks/>
          </p:cNvSpPr>
          <p:nvPr/>
        </p:nvSpPr>
        <p:spPr>
          <a:xfrm>
            <a:off x="453600" y="2932200"/>
            <a:ext cx="8236800" cy="496800"/>
          </a:xfrm>
          <a:prstGeom prst="rect">
            <a:avLst/>
          </a:prstGeom>
          <a:solidFill>
            <a:srgbClr val="132577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US" dirty="0"/>
              <a:t>XMCD and Sum Rules</a:t>
            </a:r>
          </a:p>
        </p:txBody>
      </p:sp>
    </p:spTree>
    <p:extLst>
      <p:ext uri="{BB962C8B-B14F-4D97-AF65-F5344CB8AC3E}">
        <p14:creationId xmlns:p14="http://schemas.microsoft.com/office/powerpoint/2010/main" val="132768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the Sum-Rules to FeTp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9" y="1069024"/>
            <a:ext cx="67183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28" y="3284984"/>
            <a:ext cx="3611341" cy="1767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581AD8-9F16-5044-B871-4165084AB13C}"/>
              </a:ext>
            </a:extLst>
          </p:cNvPr>
          <p:cNvSpPr/>
          <p:nvPr/>
        </p:nvSpPr>
        <p:spPr>
          <a:xfrm>
            <a:off x="2622236" y="5513839"/>
            <a:ext cx="444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Jafri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 et al., </a:t>
            </a:r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Inorg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. </a:t>
            </a:r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Chem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., 2016, 55 (14), 6980–6987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322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Magneto-Optical Sum Rules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10026"/>
            <a:ext cx="5742298" cy="3164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7" y="1062192"/>
            <a:ext cx="4826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062192"/>
            <a:ext cx="1676400" cy="21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829" y="1091891"/>
            <a:ext cx="3035300" cy="241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10" y="1815978"/>
            <a:ext cx="26416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9785E-02A0-F840-87FC-ACFFA36E6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1849812"/>
            <a:ext cx="4971300" cy="6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Rules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719572" y="908722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sum rules can provide very useful information on the magnetic electronic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structure by separating the orbit and spin parts of the magnetization.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202" y="2794732"/>
            <a:ext cx="563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Origin of problems in the application of the sum rules: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1" y="3164066"/>
            <a:ext cx="7857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Removal of the transitions towards continuum states is done by subtracting parameterized arctangent functions.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The cutoff energy between L</a:t>
            </a:r>
            <a:r>
              <a:rPr lang="en-US" baseline="-25000" dirty="0"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and L</a:t>
            </a:r>
            <a:r>
              <a:rPr lang="en-US" baseline="-25000" dirty="0"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edges in the XMCD spectrum.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Intermixing of L</a:t>
            </a:r>
            <a:r>
              <a:rPr lang="en-US" baseline="-25000" dirty="0"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and L</a:t>
            </a:r>
            <a:r>
              <a:rPr lang="en-US" baseline="-25000" dirty="0"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3734"/>
          <a:stretch/>
        </p:blipFill>
        <p:spPr>
          <a:xfrm>
            <a:off x="2051720" y="1988842"/>
            <a:ext cx="5184576" cy="39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Multiplet Calculations with Quanty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664" y="929284"/>
            <a:ext cx="6408712" cy="5247585"/>
            <a:chOff x="2318614" y="1464683"/>
            <a:chExt cx="5053972" cy="44463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614" y="1848919"/>
              <a:ext cx="5053972" cy="4062071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823448" y="1464683"/>
              <a:ext cx="3473127" cy="486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http://quanty.org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2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199278" y="1047606"/>
            <a:ext cx="3709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Experimental details: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Lato" charset="0"/>
                <a:ea typeface="Lato" charset="0"/>
                <a:cs typeface="Lato" charset="0"/>
              </a:rPr>
              <a:t>the metal atom in FeTp is Fe</a:t>
            </a:r>
            <a:r>
              <a:rPr lang="en-US" sz="1600" baseline="30000" dirty="0">
                <a:latin typeface="Lato" charset="0"/>
                <a:ea typeface="Lato" charset="0"/>
                <a:cs typeface="Lato" charset="0"/>
              </a:rPr>
              <a:t>3+</a:t>
            </a:r>
            <a:r>
              <a:rPr lang="en-US" sz="1600" dirty="0"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Lato" charset="0"/>
                <a:ea typeface="Lato" charset="0"/>
                <a:cs typeface="Lato" charset="0"/>
              </a:rPr>
              <a:t>temperature (T = 2 K)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Lato" charset="0"/>
                <a:ea typeface="Lato" charset="0"/>
                <a:cs typeface="Lato" charset="0"/>
              </a:rPr>
              <a:t>magnetic field (B = 6.5 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11" y="1047606"/>
            <a:ext cx="2610776" cy="2065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54198"/>
            <a:ext cx="5742298" cy="3164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62260" y="2655946"/>
            <a:ext cx="395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http://</a:t>
            </a:r>
            <a:r>
              <a:rPr lang="en-US" b="1" dirty="0" err="1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tiny.cc</a:t>
            </a:r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/multiplets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278" y="2316924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Measured spectra:</a:t>
            </a:r>
          </a:p>
        </p:txBody>
      </p:sp>
    </p:spTree>
    <p:extLst>
      <p:ext uri="{BB962C8B-B14F-4D97-AF65-F5344CB8AC3E}">
        <p14:creationId xmlns:p14="http://schemas.microsoft.com/office/powerpoint/2010/main" val="156230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Using Octahedral (Oh) Symmetry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59432"/>
              </p:ext>
            </p:extLst>
          </p:nvPr>
        </p:nvGraphicFramePr>
        <p:xfrm>
          <a:off x="1524000" y="54452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S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L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T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Jafri</a:t>
                      </a:r>
                      <a:r>
                        <a:rPr lang="en-US" baseline="0" dirty="0">
                          <a:latin typeface="Lato" charset="0"/>
                          <a:ea typeface="Lato" charset="0"/>
                          <a:cs typeface="Lato" charset="0"/>
                        </a:rPr>
                        <a:t> </a:t>
                      </a:r>
                      <a:r>
                        <a:rPr lang="en-US" i="1" baseline="0" dirty="0">
                          <a:latin typeface="Lato" charset="0"/>
                          <a:ea typeface="Lato" charset="0"/>
                          <a:cs typeface="Lato" charset="0"/>
                        </a:rPr>
                        <a:t>et al.</a:t>
                      </a:r>
                      <a:endParaRPr lang="en-US" i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−0.1786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−0.8521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−0.0523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FF049A-2E68-CE4B-A106-8B99356A6E67}"/>
              </a:ext>
            </a:extLst>
          </p:cNvPr>
          <p:cNvSpPr txBox="1"/>
          <p:nvPr/>
        </p:nvSpPr>
        <p:spPr>
          <a:xfrm>
            <a:off x="727200" y="838800"/>
            <a:ext cx="8236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Calculate the spectrum using the following parameters:</a:t>
            </a:r>
          </a:p>
          <a:p>
            <a:pPr marL="800100" lvl="2" indent="-34290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Lorentzian FWHM: 0.5 for L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1.0 for L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  <a:p>
            <a:pPr marL="800100" lvl="2" indent="-34290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Gaussian FWHM: 0.24</a:t>
            </a:r>
          </a:p>
          <a:p>
            <a:pPr marL="800100" lvl="2" indent="-34290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scale factors: Fk = Gk = 0.7, zeta = 1.0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the first calculation, open the “Details” dialog and normalize the spectrum to the maximum. Load the experimental spectrum (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FeTp_Iso.dat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 the 10Dq value in steps of 0.5. Note the effect on the calculated spectrum. Are there any feature that start to appear in the spectrum for larger 10Dq? 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 the expectation values of the spin (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orbital (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and magnetic dipole (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operators for 10Dq = 2.8 eV. How do they compare with the calculations from the original publication? </a:t>
            </a:r>
          </a:p>
        </p:txBody>
      </p:sp>
    </p:spTree>
    <p:extLst>
      <p:ext uri="{BB962C8B-B14F-4D97-AF65-F5344CB8AC3E}">
        <p14:creationId xmlns:p14="http://schemas.microsoft.com/office/powerpoint/2010/main" val="18846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Field Calculation in Octahedral Symmetry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06463" y="742950"/>
            <a:ext cx="8237537" cy="362267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sz="1800" b="0" dirty="0">
                <a:solidFill>
                  <a:schemeClr val="tx1"/>
                </a:solidFill>
              </a:rPr>
              <a:t>Add the metal-ligand hybridization (MLCT term) with the following parameters: </a:t>
            </a:r>
            <a:r>
              <a:rPr lang="en-US" sz="1800" b="0" dirty="0" err="1">
                <a:solidFill>
                  <a:schemeClr val="tx1"/>
                </a:solidFill>
              </a:rPr>
              <a:t>Δ</a:t>
            </a:r>
            <a:r>
              <a:rPr lang="en-US" sz="1800" b="0" i="1" baseline="-25000" dirty="0" err="1">
                <a:solidFill>
                  <a:schemeClr val="tx1"/>
                </a:solidFill>
              </a:rPr>
              <a:t>i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= 3.0, Δ</a:t>
            </a:r>
            <a:r>
              <a:rPr lang="en-US" sz="1800" b="0" i="1" baseline="-25000" dirty="0">
                <a:solidFill>
                  <a:schemeClr val="tx1"/>
                </a:solidFill>
              </a:rPr>
              <a:t>f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= 3.4, V(e</a:t>
            </a:r>
            <a:r>
              <a:rPr lang="en-US" sz="1800" b="0" baseline="-25000" dirty="0">
                <a:solidFill>
                  <a:schemeClr val="tx1"/>
                </a:solidFill>
              </a:rPr>
              <a:t>g</a:t>
            </a:r>
            <a:r>
              <a:rPr lang="en-US" sz="1800" b="0" dirty="0">
                <a:solidFill>
                  <a:schemeClr val="tx1"/>
                </a:solidFill>
              </a:rPr>
              <a:t>) = −0.8, V(t</a:t>
            </a:r>
            <a:r>
              <a:rPr lang="en-US" sz="1800" b="0" baseline="-25000" dirty="0">
                <a:solidFill>
                  <a:schemeClr val="tx1"/>
                </a:solidFill>
              </a:rPr>
              <a:t>2g</a:t>
            </a:r>
            <a:r>
              <a:rPr lang="en-US" sz="1800" b="0" dirty="0">
                <a:solidFill>
                  <a:schemeClr val="tx1"/>
                </a:solidFill>
              </a:rPr>
              <a:t>) = 1.8.</a:t>
            </a: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800" b="0" baseline="-25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b="0" dirty="0">
                <a:solidFill>
                  <a:schemeClr val="tx1"/>
                </a:solidFill>
              </a:rPr>
              <a:t>Note the additional features appearing in the spectrum and the changes in the expectation values; compare them with the ones from the original publication.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05117"/>
              </p:ext>
            </p:extLst>
          </p:nvPr>
        </p:nvGraphicFramePr>
        <p:xfrm>
          <a:off x="1524000" y="49320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S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L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⟨</a:t>
                      </a:r>
                      <a:r>
                        <a:rPr lang="en-US" i="1" dirty="0">
                          <a:latin typeface="Lato" charset="0"/>
                          <a:ea typeface="Lato" charset="0"/>
                          <a:cs typeface="Lato" charset="0"/>
                        </a:rPr>
                        <a:t>T</a:t>
                      </a:r>
                      <a:r>
                        <a:rPr lang="en-US" baseline="-25000" dirty="0">
                          <a:latin typeface="Lato" charset="0"/>
                          <a:ea typeface="Lato" charset="0"/>
                          <a:cs typeface="Lato" charset="0"/>
                        </a:rPr>
                        <a:t>z</a:t>
                      </a: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Jafri</a:t>
                      </a:r>
                      <a:r>
                        <a:rPr lang="en-US" baseline="0" dirty="0">
                          <a:latin typeface="Lato" charset="0"/>
                          <a:ea typeface="Lato" charset="0"/>
                          <a:cs typeface="Lato" charset="0"/>
                        </a:rPr>
                        <a:t> </a:t>
                      </a:r>
                      <a:r>
                        <a:rPr lang="en-US" i="1" baseline="0" dirty="0">
                          <a:latin typeface="Lato" charset="0"/>
                          <a:ea typeface="Lato" charset="0"/>
                          <a:cs typeface="Lato" charset="0"/>
                        </a:rPr>
                        <a:t>et al.</a:t>
                      </a:r>
                      <a:endParaRPr lang="en-US" i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−0.1704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−0.7754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charset="0"/>
                          <a:ea typeface="Lato" charset="0"/>
                          <a:cs typeface="Lato" charset="0"/>
                        </a:rPr>
                        <a:t>−0.0594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44C7455-BAE8-A848-BE7D-785F36C7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18308"/>
            <a:ext cx="3835400" cy="1473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F449FB-9EDB-0347-AE97-653AF3CACC9A}"/>
              </a:ext>
            </a:extLst>
          </p:cNvPr>
          <p:cNvSpPr/>
          <p:nvPr/>
        </p:nvSpPr>
        <p:spPr>
          <a:xfrm>
            <a:off x="2238706" y="3034611"/>
            <a:ext cx="5213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Hocking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 et al., J. Am. </a:t>
            </a:r>
            <a:r>
              <a:rPr lang="fr-FR" sz="1400" i="1" dirty="0" err="1">
                <a:solidFill>
                  <a:srgbClr val="404040"/>
                </a:solidFill>
                <a:latin typeface="Lato" panose="020F0502020204030203" pitchFamily="34" charset="0"/>
              </a:rPr>
              <a:t>Chem</a:t>
            </a:r>
            <a:r>
              <a:rPr lang="fr-FR" sz="1400" i="1" dirty="0">
                <a:solidFill>
                  <a:srgbClr val="404040"/>
                </a:solidFill>
                <a:latin typeface="Lato" panose="020F0502020204030203" pitchFamily="34" charset="0"/>
              </a:rPr>
              <a:t>. Soc., 2006, 128 (32), 10442–10451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7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Search of the Missing Peak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8" y="970101"/>
            <a:ext cx="4117138" cy="5165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970101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Change the symmetry to C</a:t>
            </a:r>
            <a:r>
              <a:rPr lang="en-US" baseline="-25000" dirty="0">
                <a:latin typeface="Lato" charset="0"/>
                <a:ea typeface="Lato" charset="0"/>
                <a:cs typeface="Lato" charset="0"/>
              </a:rPr>
              <a:t>3v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and rerun the calculation using the following parameters for the crystal field: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Lato" charset="0"/>
                <a:ea typeface="Lato" charset="0"/>
                <a:cs typeface="Lato" charset="0"/>
              </a:rPr>
              <a:t>Dq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= 0.28 eV (≡ 10Dq = 2.8 eV)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Lato" charset="0"/>
                <a:ea typeface="Lato" charset="0"/>
                <a:cs typeface="Lato" charset="0"/>
              </a:rPr>
              <a:t>Dσ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= 0.07 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Lato" charset="0"/>
                <a:ea typeface="Lato" charset="0"/>
                <a:cs typeface="Lato" charset="0"/>
              </a:rPr>
              <a:t>Dτ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= 0.12 eV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Do you manage to reproduce the feature </a:t>
            </a:r>
            <a:r>
              <a:rPr lang="en-US" i="1" dirty="0">
                <a:latin typeface="Lato" charset="0"/>
                <a:ea typeface="Lato" charset="0"/>
                <a:cs typeface="Lato" charset="0"/>
              </a:rPr>
              <a:t>f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88039" y="3442535"/>
            <a:ext cx="3693340" cy="1848620"/>
            <a:chOff x="4688039" y="3442535"/>
            <a:chExt cx="3693340" cy="184862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48064" y="4869160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32884" y="4869160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84168" y="4869160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65636" y="4000061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68144" y="4000061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88039" y="464384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ato" charset="0"/>
                  <a:ea typeface="Lato" charset="0"/>
                  <a:cs typeface="Lato" charset="0"/>
                </a:rPr>
                <a:t>t</a:t>
              </a:r>
              <a:r>
                <a:rPr lang="en-US" baseline="-25000" dirty="0">
                  <a:latin typeface="Lato" charset="0"/>
                  <a:ea typeface="Lato" charset="0"/>
                  <a:cs typeface="Lato" charset="0"/>
                </a:rPr>
                <a:t>2g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3428" y="3717032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ato" charset="0"/>
                  <a:ea typeface="Lato" charset="0"/>
                  <a:cs typeface="Lato" charset="0"/>
                </a:rPr>
                <a:t>e</a:t>
              </a:r>
              <a:r>
                <a:rPr lang="en-US" baseline="-25000" dirty="0">
                  <a:latin typeface="Lato" charset="0"/>
                  <a:ea typeface="Lato" charset="0"/>
                  <a:cs typeface="Lato" charset="0"/>
                </a:rPr>
                <a:t>g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911031" y="3442535"/>
              <a:ext cx="1470348" cy="1848620"/>
              <a:chOff x="6911031" y="3442535"/>
              <a:chExt cx="1470348" cy="184862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67500" y="5085184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452320" y="5085184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215831" y="4509120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911031" y="3645024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95851" y="3645024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8033207" y="344253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Lato" charset="0"/>
                    <a:ea typeface="Lato" charset="0"/>
                    <a:cs typeface="Lato" charset="0"/>
                  </a:rPr>
                  <a:t>e</a:t>
                </a:r>
                <a:endParaRPr lang="en-US" baseline="-25000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91529" y="427451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Lato" charset="0"/>
                    <a:ea typeface="Lato" charset="0"/>
                    <a:cs typeface="Lato" charset="0"/>
                  </a:rPr>
                  <a:t>a</a:t>
                </a:r>
                <a:r>
                  <a:rPr lang="en-US" baseline="-25000" dirty="0">
                    <a:latin typeface="Lato" charset="0"/>
                    <a:ea typeface="Lato" charset="0"/>
                    <a:cs typeface="Lato" charset="0"/>
                  </a:rPr>
                  <a:t>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243" y="492182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Lato" charset="0"/>
                    <a:ea typeface="Lato" charset="0"/>
                    <a:cs typeface="Lato" charset="0"/>
                  </a:rPr>
                  <a:t>e</a:t>
                </a:r>
                <a:endParaRPr lang="en-US" baseline="-25000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flipV="1">
              <a:off x="6228184" y="3645024"/>
              <a:ext cx="682847" cy="35503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44208" y="4509120"/>
              <a:ext cx="771623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4208" y="4869160"/>
              <a:ext cx="523292" cy="2160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0" y="3212976"/>
            <a:ext cx="2307194" cy="21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Multiplet Calculations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20888"/>
            <a:ext cx="5472608" cy="3543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132" y="980728"/>
            <a:ext cx="771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What is the value of ⟨</a:t>
            </a:r>
            <a:r>
              <a:rPr lang="en-US" i="1" dirty="0" err="1">
                <a:latin typeface="Lato" charset="0"/>
                <a:ea typeface="Lato" charset="0"/>
                <a:cs typeface="Lato" charset="0"/>
              </a:rPr>
              <a:t>T</a:t>
            </a:r>
            <a:r>
              <a:rPr lang="en-US" baseline="-25000" dirty="0" err="1">
                <a:latin typeface="Lato" charset="0"/>
                <a:ea typeface="Lato" charset="0"/>
                <a:cs typeface="Lato" charset="0"/>
              </a:rPr>
              <a:t>z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⟩?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Test the validity of the sum rules and determine the origin of their potential failures.</a:t>
            </a:r>
          </a:p>
        </p:txBody>
      </p:sp>
    </p:spTree>
    <p:extLst>
      <p:ext uri="{BB962C8B-B14F-4D97-AF65-F5344CB8AC3E}">
        <p14:creationId xmlns:p14="http://schemas.microsoft.com/office/powerpoint/2010/main" val="371710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Crispy: User Interface For Multiplet Calculations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4" y="1124744"/>
            <a:ext cx="6998797" cy="48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Crispy Developed?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Crispy: a Python Based User Interface for Core-Level Spectroscopy Calculations l Marius Retegan l 08/10/2019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1030785"/>
            <a:ext cx="2526169" cy="600984"/>
          </a:xfrm>
          <a:prstGeom prst="rect">
            <a:avLst/>
          </a:prstGeom>
        </p:spPr>
      </p:pic>
      <p:pic>
        <p:nvPicPr>
          <p:cNvPr id="14" name="Picture 13" descr="mage result for qt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90" y="710106"/>
            <a:ext cx="1017882" cy="10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41" y="946247"/>
            <a:ext cx="1728532" cy="685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155" y="622800"/>
            <a:ext cx="879222" cy="1169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07515-E100-E94F-9E82-5C4071647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45" y="2060848"/>
            <a:ext cx="5895923" cy="40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silx: Scientific Library for Experimentalists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Crispy: a Python Based User Interface for Core-Level Spectroscopy Calculations l Marius Retegan l 08/10/2019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12" y="1119179"/>
            <a:ext cx="1440160" cy="1915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200" y="3530971"/>
            <a:ext cx="751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>
                <a:latin typeface="Lato" charset="0"/>
                <a:ea typeface="Lato" charset="0"/>
                <a:cs typeface="Lato" charset="0"/>
              </a:rPr>
              <a:t>…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 a collection of Python packages to support the development of data assessment, reduction and analysis at synchrotron radiation facilities.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3808" y="44998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https://</a:t>
            </a:r>
            <a:r>
              <a:rPr lang="en-US" b="1" dirty="0" err="1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www.silx.org</a:t>
            </a:r>
            <a:endParaRPr lang="en-US" b="1" dirty="0">
              <a:solidFill>
                <a:schemeClr val="accent2"/>
              </a:solidFill>
              <a:latin typeface="Source Code Pro" charset="0"/>
              <a:ea typeface="Source Code Pro" charset="0"/>
              <a:cs typeface="Source Code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8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Crispy: Features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31AE7-972A-6C41-906F-0F7DA745AE7B}"/>
              </a:ext>
            </a:extLst>
          </p:cNvPr>
          <p:cNvSpPr txBox="1"/>
          <p:nvPr/>
        </p:nvSpPr>
        <p:spPr>
          <a:xfrm>
            <a:off x="719574" y="1582342"/>
            <a:ext cx="645401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74625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Quanty calculations: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 metals, lanthanides, and actinides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XAS, XES, XPS, and RIXS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large number of edges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4h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3v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D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3h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symmetries</a:t>
            </a:r>
          </a:p>
          <a:p>
            <a:pPr lvl="1"/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interface: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and load functionality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logging console to display the progress of a calculation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details dialog showing the details of a calculation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interactive broadening using FFT</a:t>
            </a: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runs on all major operating systems</a:t>
            </a: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easy-to-use installers for Windows and macOS</a:t>
            </a:r>
          </a:p>
        </p:txBody>
      </p:sp>
    </p:spTree>
    <p:extLst>
      <p:ext uri="{BB962C8B-B14F-4D97-AF65-F5344CB8AC3E}">
        <p14:creationId xmlns:p14="http://schemas.microsoft.com/office/powerpoint/2010/main" val="53824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90500" y="694817"/>
            <a:ext cx="7185956" cy="1078001"/>
            <a:chOff x="1952148" y="2916682"/>
            <a:chExt cx="7185956" cy="1078001"/>
          </a:xfrm>
        </p:grpSpPr>
        <p:sp>
          <p:nvSpPr>
            <p:cNvPr id="17" name="Rectangle 16"/>
            <p:cNvSpPr/>
            <p:nvPr/>
          </p:nvSpPr>
          <p:spPr>
            <a:xfrm>
              <a:off x="3017424" y="3266747"/>
              <a:ext cx="61206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http://esrf.eu/computing/scientific/crispy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148" y="2916682"/>
              <a:ext cx="846628" cy="10780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275856" y="1628802"/>
            <a:ext cx="3659440" cy="477165"/>
            <a:chOff x="1110564" y="5430907"/>
            <a:chExt cx="3659440" cy="47716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64" y="5430907"/>
              <a:ext cx="1235016" cy="4771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2609764" y="5484824"/>
              <a:ext cx="2160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crispy + esrf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0C2AA4-C734-CD4A-A877-7CEF4CF94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149" y="2466259"/>
            <a:ext cx="4476061" cy="36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a New Feature, I Found a Bug, 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4F30E-3046-6B4E-954F-8B3EC241A2B2}"/>
              </a:ext>
            </a:extLst>
          </p:cNvPr>
          <p:cNvSpPr/>
          <p:nvPr/>
        </p:nvSpPr>
        <p:spPr>
          <a:xfrm>
            <a:off x="3471102" y="4634656"/>
            <a:ext cx="520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ource Code Pro" charset="0"/>
                <a:ea typeface="Source Code Pro" charset="0"/>
                <a:cs typeface="Source Code Pro" charset="0"/>
              </a:rPr>
              <a:t>https://etherpad.net/p/crispy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0F2135-730E-F544-ADA2-A84611FA7168}"/>
              </a:ext>
            </a:extLst>
          </p:cNvPr>
          <p:cNvGrpSpPr/>
          <p:nvPr/>
        </p:nvGrpSpPr>
        <p:grpSpPr>
          <a:xfrm>
            <a:off x="978406" y="2897789"/>
            <a:ext cx="7319476" cy="675227"/>
            <a:chOff x="1014708" y="4520563"/>
            <a:chExt cx="7319476" cy="6752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5C9348-DB23-DA4E-8D20-2616F801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708" y="4520563"/>
              <a:ext cx="2030760" cy="67522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5E2873-57DD-534C-8369-EA43282CBFFF}"/>
                </a:ext>
              </a:extLst>
            </p:cNvPr>
            <p:cNvSpPr/>
            <p:nvPr/>
          </p:nvSpPr>
          <p:spPr>
            <a:xfrm>
              <a:off x="3473136" y="4673510"/>
              <a:ext cx="4861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https://</a:t>
              </a:r>
              <a:r>
                <a:rPr lang="en-US" b="1" dirty="0" err="1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github.com</a:t>
              </a:r>
              <a:r>
                <a:rPr lang="en-US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/</a:t>
              </a:r>
              <a:r>
                <a:rPr lang="en-US" b="1" dirty="0" err="1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mretegan</a:t>
              </a:r>
              <a:r>
                <a:rPr lang="en-US" b="1" dirty="0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/crispy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BD5C32-4723-D84C-BA1D-90E7BF6F883C}"/>
              </a:ext>
            </a:extLst>
          </p:cNvPr>
          <p:cNvGrpSpPr/>
          <p:nvPr/>
        </p:nvGrpSpPr>
        <p:grpSpPr>
          <a:xfrm>
            <a:off x="2018801" y="1388866"/>
            <a:ext cx="7572981" cy="1161350"/>
            <a:chOff x="1545255" y="2984207"/>
            <a:chExt cx="7572981" cy="1161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89D1A-EFF7-834C-9B89-EABFBA077C6B}"/>
                </a:ext>
              </a:extLst>
            </p:cNvPr>
            <p:cNvSpPr/>
            <p:nvPr/>
          </p:nvSpPr>
          <p:spPr>
            <a:xfrm>
              <a:off x="2997556" y="3381002"/>
              <a:ext cx="61206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Source Code Pro" charset="0"/>
                  <a:ea typeface="Source Code Pro" charset="0"/>
                  <a:cs typeface="Source Code Pro" charset="0"/>
                </a:rPr>
                <a:t>marius.retegan@esrf.fr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62216C-C70F-794A-89CE-B0CC3489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255" y="2984207"/>
              <a:ext cx="912088" cy="11613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96E1B4-AB62-794A-9110-9F805B9E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166" y="400506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Crispy: a Python Based User Interface for Core-Level Spectroscopy Calculations l Marius Retegan l 08/10/2019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24844"/>
            <a:ext cx="3759200" cy="6604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gray">
          <a:xfrm>
            <a:off x="727200" y="3573724"/>
            <a:ext cx="8244916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800" b="0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36000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5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720000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 modification to the combo boxes will reset all parameters to default values.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84" y="4116245"/>
            <a:ext cx="3822700" cy="12446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DB0887D-FB16-E141-9326-C82330A74958}"/>
              </a:ext>
            </a:extLst>
          </p:cNvPr>
          <p:cNvSpPr txBox="1">
            <a:spLocks/>
          </p:cNvSpPr>
          <p:nvPr/>
        </p:nvSpPr>
        <p:spPr bwMode="gray">
          <a:xfrm>
            <a:off x="723142" y="1439678"/>
            <a:ext cx="8244916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800" b="0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36000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5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720000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press Return (Enter) after changing a value in any of the input boxes.</a:t>
            </a:r>
          </a:p>
        </p:txBody>
      </p:sp>
    </p:spTree>
    <p:extLst>
      <p:ext uri="{BB962C8B-B14F-4D97-AF65-F5344CB8AC3E}">
        <p14:creationId xmlns:p14="http://schemas.microsoft.com/office/powerpoint/2010/main" val="210645122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Lato" id="{E6132F24-462A-F744-BDA7-7F94805A450C}" vid="{CFDD02A6-140D-0947-B974-746B1B15601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Words>1467</Words>
  <Application>Microsoft Macintosh PowerPoint</Application>
  <PresentationFormat>On-screen Show (4:3)</PresentationFormat>
  <Paragraphs>201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Lato</vt:lpstr>
      <vt:lpstr>Source Code Pro</vt:lpstr>
      <vt:lpstr>Wingdings</vt:lpstr>
      <vt:lpstr>Blank</vt:lpstr>
      <vt:lpstr>PowerPoint Presentation</vt:lpstr>
      <vt:lpstr>Multiplet Calculations with Quanty</vt:lpstr>
      <vt:lpstr>Crispy: User Interface For Multiplet Calculations</vt:lpstr>
      <vt:lpstr>How Is Crispy Developed?</vt:lpstr>
      <vt:lpstr>silx: Scientific Library for Experimentalists</vt:lpstr>
      <vt:lpstr>Crispy: Features</vt:lpstr>
      <vt:lpstr>Getting the Program</vt:lpstr>
      <vt:lpstr>I Want a New Feature, I Found a Bug,  …</vt:lpstr>
      <vt:lpstr>Things to Remember!</vt:lpstr>
      <vt:lpstr>PowerPoint Presentation</vt:lpstr>
      <vt:lpstr>Calculating the L2,3 XAS Spectrum of NiO</vt:lpstr>
      <vt:lpstr>Crystal Field Multiplet Calculations</vt:lpstr>
      <vt:lpstr>Ligand Field Multiplet Calculations</vt:lpstr>
      <vt:lpstr>PowerPoint Presentation</vt:lpstr>
      <vt:lpstr>Following Spin Transition in Fe3+</vt:lpstr>
      <vt:lpstr>PowerPoint Presentation</vt:lpstr>
      <vt:lpstr>Application of the Sum-Rules to FeTp</vt:lpstr>
      <vt:lpstr>The Magneto-Optical Sum Rules</vt:lpstr>
      <vt:lpstr>Sum Rules in Practice</vt:lpstr>
      <vt:lpstr>Experimental Data</vt:lpstr>
      <vt:lpstr>Calculations Using Octahedral (Oh) Symmetry</vt:lpstr>
      <vt:lpstr>Ligand Field Calculation in Octahedral Symmetry</vt:lpstr>
      <vt:lpstr>In Search of the Missing Peak</vt:lpstr>
      <vt:lpstr>Utility of Multiplet Calculations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Marius Retegan</cp:lastModifiedBy>
  <cp:revision>129</cp:revision>
  <dcterms:created xsi:type="dcterms:W3CDTF">2019-08-20T12:08:05Z</dcterms:created>
  <dcterms:modified xsi:type="dcterms:W3CDTF">2019-10-07T11:44:00Z</dcterms:modified>
</cp:coreProperties>
</file>