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0" r:id="rId2"/>
  </p:sldMasterIdLst>
  <p:notesMasterIdLst>
    <p:notesMasterId r:id="rId71"/>
  </p:notesMasterIdLst>
  <p:handoutMasterIdLst>
    <p:handoutMasterId r:id="rId72"/>
  </p:handoutMasterIdLst>
  <p:sldIdLst>
    <p:sldId id="819" r:id="rId3"/>
    <p:sldId id="872" r:id="rId4"/>
    <p:sldId id="1478" r:id="rId5"/>
    <p:sldId id="1518" r:id="rId6"/>
    <p:sldId id="1519" r:id="rId7"/>
    <p:sldId id="828" r:id="rId8"/>
    <p:sldId id="1520" r:id="rId9"/>
    <p:sldId id="830" r:id="rId10"/>
    <p:sldId id="831" r:id="rId11"/>
    <p:sldId id="1521" r:id="rId12"/>
    <p:sldId id="873" r:id="rId13"/>
    <p:sldId id="1446" r:id="rId14"/>
    <p:sldId id="1445" r:id="rId15"/>
    <p:sldId id="855" r:id="rId16"/>
    <p:sldId id="1522" r:id="rId17"/>
    <p:sldId id="1481" r:id="rId18"/>
    <p:sldId id="1474" r:id="rId19"/>
    <p:sldId id="1517" r:id="rId20"/>
    <p:sldId id="836" r:id="rId21"/>
    <p:sldId id="1488" r:id="rId22"/>
    <p:sldId id="1489" r:id="rId23"/>
    <p:sldId id="1490" r:id="rId24"/>
    <p:sldId id="1491" r:id="rId25"/>
    <p:sldId id="837" r:id="rId26"/>
    <p:sldId id="839" r:id="rId27"/>
    <p:sldId id="1352" r:id="rId28"/>
    <p:sldId id="1475" r:id="rId29"/>
    <p:sldId id="1467" r:id="rId30"/>
    <p:sldId id="1479" r:id="rId31"/>
    <p:sldId id="1477" r:id="rId32"/>
    <p:sldId id="1470" r:id="rId33"/>
    <p:sldId id="864" r:id="rId34"/>
    <p:sldId id="866" r:id="rId35"/>
    <p:sldId id="695" r:id="rId36"/>
    <p:sldId id="814" r:id="rId37"/>
    <p:sldId id="721" r:id="rId38"/>
    <p:sldId id="754" r:id="rId39"/>
    <p:sldId id="756" r:id="rId40"/>
    <p:sldId id="1350" r:id="rId41"/>
    <p:sldId id="823" r:id="rId42"/>
    <p:sldId id="829" r:id="rId43"/>
    <p:sldId id="1543" r:id="rId44"/>
    <p:sldId id="875" r:id="rId45"/>
    <p:sldId id="846" r:id="rId46"/>
    <p:sldId id="848" r:id="rId47"/>
    <p:sldId id="1140" r:id="rId48"/>
    <p:sldId id="1142" r:id="rId49"/>
    <p:sldId id="1071" r:id="rId50"/>
    <p:sldId id="1536" r:id="rId51"/>
    <p:sldId id="1537" r:id="rId52"/>
    <p:sldId id="1538" r:id="rId53"/>
    <p:sldId id="1539" r:id="rId54"/>
    <p:sldId id="1106" r:id="rId55"/>
    <p:sldId id="1540" r:id="rId56"/>
    <p:sldId id="815" r:id="rId57"/>
    <p:sldId id="816" r:id="rId58"/>
    <p:sldId id="890" r:id="rId59"/>
    <p:sldId id="889" r:id="rId60"/>
    <p:sldId id="1430" r:id="rId61"/>
    <p:sldId id="1432" r:id="rId62"/>
    <p:sldId id="1433" r:id="rId63"/>
    <p:sldId id="1434" r:id="rId64"/>
    <p:sldId id="1431" r:id="rId65"/>
    <p:sldId id="1435" r:id="rId66"/>
    <p:sldId id="1436" r:id="rId67"/>
    <p:sldId id="1437" r:id="rId68"/>
    <p:sldId id="1438" r:id="rId69"/>
    <p:sldId id="713" r:id="rId70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FF"/>
    <a:srgbClr val="FFFFFF"/>
    <a:srgbClr val="E9FFFF"/>
    <a:srgbClr val="DD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38" autoAdjust="0"/>
    <p:restoredTop sz="86353" autoAdjust="0"/>
  </p:normalViewPr>
  <p:slideViewPr>
    <p:cSldViewPr>
      <p:cViewPr varScale="1">
        <p:scale>
          <a:sx n="74" d="100"/>
          <a:sy n="74" d="100"/>
        </p:scale>
        <p:origin x="215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60" d="100"/>
        <a:sy n="60" d="100"/>
      </p:scale>
      <p:origin x="0" y="-15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3" Type="http://schemas.openxmlformats.org/officeDocument/2006/relationships/slide" Target="slides/slide16.xml"/><Relationship Id="rId7" Type="http://schemas.openxmlformats.org/officeDocument/2006/relationships/slide" Target="slides/slide31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26.xml"/><Relationship Id="rId11" Type="http://schemas.openxmlformats.org/officeDocument/2006/relationships/slide" Target="slides/slide42.xml"/><Relationship Id="rId5" Type="http://schemas.openxmlformats.org/officeDocument/2006/relationships/slide" Target="slides/slide25.xml"/><Relationship Id="rId10" Type="http://schemas.openxmlformats.org/officeDocument/2006/relationships/slide" Target="slides/slide41.xml"/><Relationship Id="rId4" Type="http://schemas.openxmlformats.org/officeDocument/2006/relationships/slide" Target="slides/slide24.xml"/><Relationship Id="rId9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D225A-C31A-4C19-8B86-200716CC49A8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55BF5A17-3EA3-4FDE-BC4D-0F5D0FD526DF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D24FF7F-3782-405E-BF2B-76DFB38CB544}" type="parTrans" cxnId="{8484697E-A3D9-49F1-B3AA-6FCD48632E63}">
      <dgm:prSet/>
      <dgm:spPr/>
      <dgm:t>
        <a:bodyPr/>
        <a:lstStyle/>
        <a:p>
          <a:endParaRPr lang="nl-NL"/>
        </a:p>
      </dgm:t>
    </dgm:pt>
    <dgm:pt modelId="{955206B1-ABCD-4580-A03B-FD6FD7130FB3}" type="sibTrans" cxnId="{8484697E-A3D9-49F1-B3AA-6FCD48632E63}">
      <dgm:prSet/>
      <dgm:spPr/>
      <dgm:t>
        <a:bodyPr/>
        <a:lstStyle/>
        <a:p>
          <a:endParaRPr lang="nl-NL"/>
        </a:p>
      </dgm:t>
    </dgm:pt>
    <dgm:pt modelId="{B11AA975-97E8-4523-AFD1-CF1201CEADE6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41000" r="-4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1C75380-EB0A-4512-964E-434DC61C6452}" type="parTrans" cxnId="{87E8B166-63EE-478B-999A-69D16CE56E3B}">
      <dgm:prSet/>
      <dgm:spPr/>
      <dgm:t>
        <a:bodyPr/>
        <a:lstStyle/>
        <a:p>
          <a:endParaRPr lang="nl-NL"/>
        </a:p>
      </dgm:t>
    </dgm:pt>
    <dgm:pt modelId="{6C1EE682-0072-48ED-8B03-4FEC0E4AFC91}" type="sibTrans" cxnId="{87E8B166-63EE-478B-999A-69D16CE56E3B}">
      <dgm:prSet/>
      <dgm:spPr/>
      <dgm:t>
        <a:bodyPr/>
        <a:lstStyle/>
        <a:p>
          <a:endParaRPr lang="nl-NL"/>
        </a:p>
      </dgm:t>
    </dgm:pt>
    <dgm:pt modelId="{7141C22C-448A-4086-ACD7-51DC59D616B8}">
      <dgm:prSet/>
      <dgm:spPr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7CE30604-7C75-427F-A275-F889A7855FA5}" type="parTrans" cxnId="{C1051178-8EAE-49C9-B200-D979D364747D}">
      <dgm:prSet/>
      <dgm:spPr/>
      <dgm:t>
        <a:bodyPr/>
        <a:lstStyle/>
        <a:p>
          <a:endParaRPr lang="nl-NL"/>
        </a:p>
      </dgm:t>
    </dgm:pt>
    <dgm:pt modelId="{94B7EA65-EE5D-44C8-946B-DAA9E34BF79B}" type="sibTrans" cxnId="{C1051178-8EAE-49C9-B200-D979D364747D}">
      <dgm:prSet/>
      <dgm:spPr/>
      <dgm:t>
        <a:bodyPr/>
        <a:lstStyle/>
        <a:p>
          <a:endParaRPr lang="nl-NL"/>
        </a:p>
      </dgm:t>
    </dgm:pt>
    <dgm:pt modelId="{7CB07330-5319-47D1-9D37-E70DE41610A6}" type="pres">
      <dgm:prSet presAssocID="{D62D225A-C31A-4C19-8B86-200716CC49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0C209F-EE39-4E4E-8534-CF036CD5F6CA}" type="pres">
      <dgm:prSet presAssocID="{D62D225A-C31A-4C19-8B86-200716CC49A8}" presName="hierFlow" presStyleCnt="0"/>
      <dgm:spPr/>
    </dgm:pt>
    <dgm:pt modelId="{C27EED78-007D-4874-B4D7-7FA09FC223E0}" type="pres">
      <dgm:prSet presAssocID="{D62D225A-C31A-4C19-8B86-200716CC49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A471BA-A65A-44AC-A5B4-79814714B76D}" type="pres">
      <dgm:prSet presAssocID="{7141C22C-448A-4086-ACD7-51DC59D616B8}" presName="Name14" presStyleCnt="0"/>
      <dgm:spPr/>
    </dgm:pt>
    <dgm:pt modelId="{DDB7A052-27B5-4127-8911-052EA5617C16}" type="pres">
      <dgm:prSet presAssocID="{7141C22C-448A-4086-ACD7-51DC59D616B8}" presName="level1Shape" presStyleLbl="node0" presStyleIdx="0" presStyleCnt="1">
        <dgm:presLayoutVars>
          <dgm:chPref val="3"/>
        </dgm:presLayoutVars>
      </dgm:prSet>
      <dgm:spPr/>
    </dgm:pt>
    <dgm:pt modelId="{CA17E715-E61C-4130-942E-2B1C16DCDC27}" type="pres">
      <dgm:prSet presAssocID="{7141C22C-448A-4086-ACD7-51DC59D616B8}" presName="hierChild2" presStyleCnt="0"/>
      <dgm:spPr/>
    </dgm:pt>
    <dgm:pt modelId="{F537B2B8-3A66-46C2-B747-3C4B86EEF8C5}" type="pres">
      <dgm:prSet presAssocID="{CD24FF7F-3782-405E-BF2B-76DFB38CB544}" presName="Name19" presStyleLbl="parChTrans1D2" presStyleIdx="0" presStyleCnt="1"/>
      <dgm:spPr/>
    </dgm:pt>
    <dgm:pt modelId="{79EB14E5-4539-419E-823D-EC5FA54665EF}" type="pres">
      <dgm:prSet presAssocID="{55BF5A17-3EA3-4FDE-BC4D-0F5D0FD526DF}" presName="Name21" presStyleCnt="0"/>
      <dgm:spPr/>
    </dgm:pt>
    <dgm:pt modelId="{B253AB9E-30F1-4196-B283-0470C6D72321}" type="pres">
      <dgm:prSet presAssocID="{55BF5A17-3EA3-4FDE-BC4D-0F5D0FD526DF}" presName="level2Shape" presStyleLbl="node2" presStyleIdx="0" presStyleCnt="1"/>
      <dgm:spPr/>
    </dgm:pt>
    <dgm:pt modelId="{372BE5A3-ACEB-4A08-9214-26DE49F67439}" type="pres">
      <dgm:prSet presAssocID="{55BF5A17-3EA3-4FDE-BC4D-0F5D0FD526DF}" presName="hierChild3" presStyleCnt="0"/>
      <dgm:spPr/>
    </dgm:pt>
    <dgm:pt modelId="{63A627FC-D195-4F22-A9E0-4B252179DF42}" type="pres">
      <dgm:prSet presAssocID="{C1C75380-EB0A-4512-964E-434DC61C6452}" presName="Name19" presStyleLbl="parChTrans1D3" presStyleIdx="0" presStyleCnt="1"/>
      <dgm:spPr/>
    </dgm:pt>
    <dgm:pt modelId="{79A09338-5026-44F4-A27F-80317B5290FC}" type="pres">
      <dgm:prSet presAssocID="{B11AA975-97E8-4523-AFD1-CF1201CEADE6}" presName="Name21" presStyleCnt="0"/>
      <dgm:spPr/>
    </dgm:pt>
    <dgm:pt modelId="{C92658B0-A788-47A6-B004-3404C53D019D}" type="pres">
      <dgm:prSet presAssocID="{B11AA975-97E8-4523-AFD1-CF1201CEADE6}" presName="level2Shape" presStyleLbl="node3" presStyleIdx="0" presStyleCnt="1"/>
      <dgm:spPr/>
    </dgm:pt>
    <dgm:pt modelId="{2CAC81F9-C2C4-4973-91F8-D226BBF79E13}" type="pres">
      <dgm:prSet presAssocID="{B11AA975-97E8-4523-AFD1-CF1201CEADE6}" presName="hierChild3" presStyleCnt="0"/>
      <dgm:spPr/>
    </dgm:pt>
    <dgm:pt modelId="{E13BB7F5-AD0C-444D-89AF-D5E44361D930}" type="pres">
      <dgm:prSet presAssocID="{D62D225A-C31A-4C19-8B86-200716CC49A8}" presName="bgShapesFlow" presStyleCnt="0"/>
      <dgm:spPr/>
    </dgm:pt>
  </dgm:ptLst>
  <dgm:cxnLst>
    <dgm:cxn modelId="{87E8B166-63EE-478B-999A-69D16CE56E3B}" srcId="{55BF5A17-3EA3-4FDE-BC4D-0F5D0FD526DF}" destId="{B11AA975-97E8-4523-AFD1-CF1201CEADE6}" srcOrd="0" destOrd="0" parTransId="{C1C75380-EB0A-4512-964E-434DC61C6452}" sibTransId="{6C1EE682-0072-48ED-8B03-4FEC0E4AFC91}"/>
    <dgm:cxn modelId="{4F84DF6B-A2EE-456C-B70A-3F7141B34A37}" type="presOf" srcId="{CD24FF7F-3782-405E-BF2B-76DFB38CB544}" destId="{F537B2B8-3A66-46C2-B747-3C4B86EEF8C5}" srcOrd="0" destOrd="0" presId="urn:microsoft.com/office/officeart/2005/8/layout/hierarchy6"/>
    <dgm:cxn modelId="{C1051178-8EAE-49C9-B200-D979D364747D}" srcId="{D62D225A-C31A-4C19-8B86-200716CC49A8}" destId="{7141C22C-448A-4086-ACD7-51DC59D616B8}" srcOrd="0" destOrd="0" parTransId="{7CE30604-7C75-427F-A275-F889A7855FA5}" sibTransId="{94B7EA65-EE5D-44C8-946B-DAA9E34BF79B}"/>
    <dgm:cxn modelId="{8484697E-A3D9-49F1-B3AA-6FCD48632E63}" srcId="{7141C22C-448A-4086-ACD7-51DC59D616B8}" destId="{55BF5A17-3EA3-4FDE-BC4D-0F5D0FD526DF}" srcOrd="0" destOrd="0" parTransId="{CD24FF7F-3782-405E-BF2B-76DFB38CB544}" sibTransId="{955206B1-ABCD-4580-A03B-FD6FD7130FB3}"/>
    <dgm:cxn modelId="{A700E98E-9FEF-47BD-91E9-AA3A3CD3B1E3}" type="presOf" srcId="{C1C75380-EB0A-4512-964E-434DC61C6452}" destId="{63A627FC-D195-4F22-A9E0-4B252179DF42}" srcOrd="0" destOrd="0" presId="urn:microsoft.com/office/officeart/2005/8/layout/hierarchy6"/>
    <dgm:cxn modelId="{F58F9D9D-4450-41AC-A31C-FAD2ACE34085}" type="presOf" srcId="{D62D225A-C31A-4C19-8B86-200716CC49A8}" destId="{7CB07330-5319-47D1-9D37-E70DE41610A6}" srcOrd="0" destOrd="0" presId="urn:microsoft.com/office/officeart/2005/8/layout/hierarchy6"/>
    <dgm:cxn modelId="{4B6E3CB9-9CF2-4070-8552-F7238B7018DE}" type="presOf" srcId="{B11AA975-97E8-4523-AFD1-CF1201CEADE6}" destId="{C92658B0-A788-47A6-B004-3404C53D019D}" srcOrd="0" destOrd="0" presId="urn:microsoft.com/office/officeart/2005/8/layout/hierarchy6"/>
    <dgm:cxn modelId="{41B09CBC-469C-4DEB-8831-7B5DE9938DBD}" type="presOf" srcId="{55BF5A17-3EA3-4FDE-BC4D-0F5D0FD526DF}" destId="{B253AB9E-30F1-4196-B283-0470C6D72321}" srcOrd="0" destOrd="0" presId="urn:microsoft.com/office/officeart/2005/8/layout/hierarchy6"/>
    <dgm:cxn modelId="{FEBBF1FE-159E-4C72-8513-CB3CE2BEC2B6}" type="presOf" srcId="{7141C22C-448A-4086-ACD7-51DC59D616B8}" destId="{DDB7A052-27B5-4127-8911-052EA5617C16}" srcOrd="0" destOrd="0" presId="urn:microsoft.com/office/officeart/2005/8/layout/hierarchy6"/>
    <dgm:cxn modelId="{58B2067B-A2B6-4CAF-8504-0EB82D4EE53D}" type="presParOf" srcId="{7CB07330-5319-47D1-9D37-E70DE41610A6}" destId="{B50C209F-EE39-4E4E-8534-CF036CD5F6CA}" srcOrd="0" destOrd="0" presId="urn:microsoft.com/office/officeart/2005/8/layout/hierarchy6"/>
    <dgm:cxn modelId="{971AD12D-5E9A-493E-9AB2-A04BCEEFBF31}" type="presParOf" srcId="{B50C209F-EE39-4E4E-8534-CF036CD5F6CA}" destId="{C27EED78-007D-4874-B4D7-7FA09FC223E0}" srcOrd="0" destOrd="0" presId="urn:microsoft.com/office/officeart/2005/8/layout/hierarchy6"/>
    <dgm:cxn modelId="{48D92E86-2A67-4116-A30E-DA0663450F64}" type="presParOf" srcId="{C27EED78-007D-4874-B4D7-7FA09FC223E0}" destId="{E0A471BA-A65A-44AC-A5B4-79814714B76D}" srcOrd="0" destOrd="0" presId="urn:microsoft.com/office/officeart/2005/8/layout/hierarchy6"/>
    <dgm:cxn modelId="{ABD0551E-198C-4536-BC1E-06B7CB8A5473}" type="presParOf" srcId="{E0A471BA-A65A-44AC-A5B4-79814714B76D}" destId="{DDB7A052-27B5-4127-8911-052EA5617C16}" srcOrd="0" destOrd="0" presId="urn:microsoft.com/office/officeart/2005/8/layout/hierarchy6"/>
    <dgm:cxn modelId="{D535FF66-7EDB-4AFB-8B0B-7CA35D8D69D8}" type="presParOf" srcId="{E0A471BA-A65A-44AC-A5B4-79814714B76D}" destId="{CA17E715-E61C-4130-942E-2B1C16DCDC27}" srcOrd="1" destOrd="0" presId="urn:microsoft.com/office/officeart/2005/8/layout/hierarchy6"/>
    <dgm:cxn modelId="{2A36F0BA-3619-4674-8BAC-3C0F847143F5}" type="presParOf" srcId="{CA17E715-E61C-4130-942E-2B1C16DCDC27}" destId="{F537B2B8-3A66-46C2-B747-3C4B86EEF8C5}" srcOrd="0" destOrd="0" presId="urn:microsoft.com/office/officeart/2005/8/layout/hierarchy6"/>
    <dgm:cxn modelId="{6F7EE3B5-3CE0-4D73-8804-DFD0403E5E15}" type="presParOf" srcId="{CA17E715-E61C-4130-942E-2B1C16DCDC27}" destId="{79EB14E5-4539-419E-823D-EC5FA54665EF}" srcOrd="1" destOrd="0" presId="urn:microsoft.com/office/officeart/2005/8/layout/hierarchy6"/>
    <dgm:cxn modelId="{2DDF989B-6CF4-41E8-9DBB-8593A82A8F6F}" type="presParOf" srcId="{79EB14E5-4539-419E-823D-EC5FA54665EF}" destId="{B253AB9E-30F1-4196-B283-0470C6D72321}" srcOrd="0" destOrd="0" presId="urn:microsoft.com/office/officeart/2005/8/layout/hierarchy6"/>
    <dgm:cxn modelId="{29A0AEFC-2789-4D83-83DC-19343CF59B4E}" type="presParOf" srcId="{79EB14E5-4539-419E-823D-EC5FA54665EF}" destId="{372BE5A3-ACEB-4A08-9214-26DE49F67439}" srcOrd="1" destOrd="0" presId="urn:microsoft.com/office/officeart/2005/8/layout/hierarchy6"/>
    <dgm:cxn modelId="{75CEB2D6-8909-49F9-B4C7-5B11B85A35E3}" type="presParOf" srcId="{372BE5A3-ACEB-4A08-9214-26DE49F67439}" destId="{63A627FC-D195-4F22-A9E0-4B252179DF42}" srcOrd="0" destOrd="0" presId="urn:microsoft.com/office/officeart/2005/8/layout/hierarchy6"/>
    <dgm:cxn modelId="{0BB825C4-CE94-432F-87D7-F04978D2BEB3}" type="presParOf" srcId="{372BE5A3-ACEB-4A08-9214-26DE49F67439}" destId="{79A09338-5026-44F4-A27F-80317B5290FC}" srcOrd="1" destOrd="0" presId="urn:microsoft.com/office/officeart/2005/8/layout/hierarchy6"/>
    <dgm:cxn modelId="{784E4F2C-2445-44D6-B82A-EAEDB733D82F}" type="presParOf" srcId="{79A09338-5026-44F4-A27F-80317B5290FC}" destId="{C92658B0-A788-47A6-B004-3404C53D019D}" srcOrd="0" destOrd="0" presId="urn:microsoft.com/office/officeart/2005/8/layout/hierarchy6"/>
    <dgm:cxn modelId="{CB80524B-EB1D-4841-8F28-CAD11C36E3C7}" type="presParOf" srcId="{79A09338-5026-44F4-A27F-80317B5290FC}" destId="{2CAC81F9-C2C4-4973-91F8-D226BBF79E13}" srcOrd="1" destOrd="0" presId="urn:microsoft.com/office/officeart/2005/8/layout/hierarchy6"/>
    <dgm:cxn modelId="{D5BFD3A4-F011-4874-BAC9-CBCF9FD5BF02}" type="presParOf" srcId="{7CB07330-5319-47D1-9D37-E70DE41610A6}" destId="{E13BB7F5-AD0C-444D-89AF-D5E44361D9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A3D464E-289D-4B82-8828-1DA7E4C84B31}" type="pres">
      <dgm:prSet presAssocID="{D05DE39D-B67F-4503-847D-0DC1876BC0DC}" presName="conn2-1" presStyleLbl="parChTrans1D2" presStyleIdx="0" presStyleCnt="1"/>
      <dgm:spPr/>
    </dgm:pt>
    <dgm:pt modelId="{676F2599-EF12-4491-94DC-7009410FBF3E}" type="pres">
      <dgm:prSet presAssocID="{D05DE39D-B67F-4503-847D-0DC1876BC0DC}" presName="connTx" presStyleLbl="parChTrans1D2" presStyleIdx="0" presStyleCnt="1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0" presStyleCnt="1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0" presStyleCnt="2"/>
      <dgm:spPr/>
    </dgm:pt>
    <dgm:pt modelId="{1C5286A2-C790-4B73-8883-F98C2E56373D}" type="pres">
      <dgm:prSet presAssocID="{2D60CAA9-34BA-4E7E-97B9-5CAF2A03ABF7}" presName="connTx" presStyleLbl="parChTrans1D3" presStyleIdx="0" presStyleCnt="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0" presStyleCnt="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" presStyleCnt="2"/>
      <dgm:spPr/>
    </dgm:pt>
    <dgm:pt modelId="{B2701B3B-F1C5-499B-A8E4-9316C0D34AE8}" type="pres">
      <dgm:prSet presAssocID="{89BF19C2-4546-44EA-85B6-0E712F3610D7}" presName="connTx" presStyleLbl="parChTrans1D3" presStyleIdx="1" presStyleCnt="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" presStyleCnt="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A87ACF60-B6A0-433A-84D0-2DAC4D07D7A1}" srcId="{13B4B945-2571-42A4-B29E-580B2F6D03AB}" destId="{FA959EE2-1142-42F1-A99B-BCEF0DA99B79}" srcOrd="1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9B6FC4BC-2924-48EE-AEB4-B4DF042D0B1D}" srcId="{EDAD35CA-5191-4BD4-AF45-C92036793665}" destId="{13B4B945-2571-42A4-B29E-580B2F6D03AB}" srcOrd="0" destOrd="0" parTransId="{D05DE39D-B67F-4503-847D-0DC1876BC0DC}" sibTransId="{3FDCA657-D369-4E46-8BE9-A7E37E92FEFA}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D237B9D3-978D-46A7-A708-A0B328F3466E}" srcId="{13B4B945-2571-42A4-B29E-580B2F6D03AB}" destId="{FAD291CE-2418-4918-843A-E16A077230D6}" srcOrd="0" destOrd="0" parTransId="{2D60CAA9-34BA-4E7E-97B9-5CAF2A03ABF7}" sibTransId="{8F88312D-07A8-4E13-9555-502E89753113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29DD20F4-1ACF-4390-9B82-DBB8048C5E52}" type="presParOf" srcId="{4409E818-1853-4A8B-9DA7-FC26013CB47A}" destId="{B9C4D3AE-B7A1-4BB8-BF5C-3BC98C3DCA8C}" srcOrd="0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1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2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3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2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A052-27B5-4127-8911-052EA5617C16}">
      <dsp:nvSpPr>
        <dsp:cNvPr id="0" name=""/>
        <dsp:cNvSpPr/>
      </dsp:nvSpPr>
      <dsp:spPr>
        <a:xfrm>
          <a:off x="2745955" y="2847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48869"/>
        <a:ext cx="2264917" cy="1479263"/>
      </dsp:txXfrm>
    </dsp:sp>
    <dsp:sp modelId="{F537B2B8-3A66-46C2-B747-3C4B86EEF8C5}">
      <dsp:nvSpPr>
        <dsp:cNvPr id="0" name=""/>
        <dsp:cNvSpPr/>
      </dsp:nvSpPr>
      <dsp:spPr>
        <a:xfrm>
          <a:off x="3878716" y="157415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3AB9E-30F1-4196-B283-0470C6D72321}">
      <dsp:nvSpPr>
        <dsp:cNvPr id="0" name=""/>
        <dsp:cNvSpPr/>
      </dsp:nvSpPr>
      <dsp:spPr>
        <a:xfrm>
          <a:off x="2745955" y="220267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2248700"/>
        <a:ext cx="2264917" cy="1479263"/>
      </dsp:txXfrm>
    </dsp:sp>
    <dsp:sp modelId="{63A627FC-D195-4F22-A9E0-4B252179DF42}">
      <dsp:nvSpPr>
        <dsp:cNvPr id="0" name=""/>
        <dsp:cNvSpPr/>
      </dsp:nvSpPr>
      <dsp:spPr>
        <a:xfrm>
          <a:off x="3878716" y="377398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658B0-A788-47A6-B004-3404C53D019D}">
      <dsp:nvSpPr>
        <dsp:cNvPr id="0" name=""/>
        <dsp:cNvSpPr/>
      </dsp:nvSpPr>
      <dsp:spPr>
        <a:xfrm>
          <a:off x="2745955" y="440250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41000" r="-4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4448530"/>
        <a:ext cx="2264917" cy="1479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3d</a:t>
          </a:r>
          <a:r>
            <a:rPr lang="nl-NL" sz="4900" kern="1200" baseline="30000" dirty="0"/>
            <a:t>1</a:t>
          </a:r>
          <a:endParaRPr lang="en-US" sz="4900" kern="1200" baseline="30000" dirty="0"/>
        </a:p>
      </dsp:txBody>
      <dsp:txXfrm>
        <a:off x="25068" y="1654637"/>
        <a:ext cx="1556412" cy="754725"/>
      </dsp:txXfrm>
    </dsp:sp>
    <dsp:sp modelId="{BA3D464E-289D-4B82-8828-1DA7E4C84B31}">
      <dsp:nvSpPr>
        <dsp:cNvPr id="0" name=""/>
        <dsp:cNvSpPr/>
      </dsp:nvSpPr>
      <dsp:spPr>
        <a:xfrm>
          <a:off x="1604962" y="2014246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9603" y="2015966"/>
        <a:ext cx="32067" cy="32067"/>
      </dsp:txXfrm>
    </dsp:sp>
    <dsp:sp modelId="{A2B6591A-5E5D-4EBF-91EB-0733474097EC}">
      <dsp:nvSpPr>
        <dsp:cNvPr id="0" name=""/>
        <dsp:cNvSpPr/>
      </dsp:nvSpPr>
      <dsp:spPr>
        <a:xfrm>
          <a:off x="2246312" y="1631156"/>
          <a:ext cx="1603374" cy="80168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baseline="30000" dirty="0"/>
            <a:t>2</a:t>
          </a:r>
          <a:r>
            <a:rPr lang="nl-NL" sz="4900" kern="1200" dirty="0"/>
            <a:t>D</a:t>
          </a:r>
          <a:endParaRPr lang="en-US" sz="4900" kern="1200" dirty="0"/>
        </a:p>
      </dsp:txBody>
      <dsp:txXfrm>
        <a:off x="2269793" y="1654637"/>
        <a:ext cx="1556412" cy="754725"/>
      </dsp:txXfrm>
    </dsp:sp>
    <dsp:sp modelId="{B9C4D3AE-B7A1-4BB8-BF5C-3BC98C3DCA8C}">
      <dsp:nvSpPr>
        <dsp:cNvPr id="0" name=""/>
        <dsp:cNvSpPr/>
      </dsp:nvSpPr>
      <dsp:spPr>
        <a:xfrm rot="19320108">
          <a:off x="3769015" y="1779944"/>
          <a:ext cx="76116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61167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569" y="1778669"/>
        <a:ext cx="38058" cy="38058"/>
      </dsp:txXfrm>
    </dsp:sp>
    <dsp:sp modelId="{B6BF4F40-C297-4578-AD57-C182A6260406}">
      <dsp:nvSpPr>
        <dsp:cNvPr id="0" name=""/>
        <dsp:cNvSpPr/>
      </dsp:nvSpPr>
      <dsp:spPr>
        <a:xfrm>
          <a:off x="4449510" y="1162553"/>
          <a:ext cx="1603374" cy="80168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baseline="30000" dirty="0"/>
            <a:t>2</a:t>
          </a:r>
          <a:r>
            <a:rPr lang="nl-NL" sz="4900" kern="1200" dirty="0"/>
            <a:t>D</a:t>
          </a:r>
          <a:r>
            <a:rPr lang="nl-NL" sz="4900" kern="1200" baseline="-25000" dirty="0"/>
            <a:t>5/2</a:t>
          </a:r>
          <a:endParaRPr lang="en-US" sz="4900" kern="1200" baseline="-25000" dirty="0"/>
        </a:p>
      </dsp:txBody>
      <dsp:txXfrm>
        <a:off x="4472991" y="1186034"/>
        <a:ext cx="1556412" cy="754725"/>
      </dsp:txXfrm>
    </dsp:sp>
    <dsp:sp modelId="{E5BC9441-1802-42F5-AB29-2028D0034922}">
      <dsp:nvSpPr>
        <dsp:cNvPr id="0" name=""/>
        <dsp:cNvSpPr/>
      </dsp:nvSpPr>
      <dsp:spPr>
        <a:xfrm rot="2224891">
          <a:off x="3773665" y="2240915"/>
          <a:ext cx="751866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51866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802" y="2239872"/>
        <a:ext cx="37593" cy="37593"/>
      </dsp:txXfrm>
    </dsp:sp>
    <dsp:sp modelId="{70763F6B-E0FB-4E85-B5D7-D8BA6B85E2FB}">
      <dsp:nvSpPr>
        <dsp:cNvPr id="0" name=""/>
        <dsp:cNvSpPr/>
      </dsp:nvSpPr>
      <dsp:spPr>
        <a:xfrm>
          <a:off x="4449510" y="2084494"/>
          <a:ext cx="1603374" cy="80168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baseline="30000" dirty="0"/>
            <a:t>2</a:t>
          </a:r>
          <a:r>
            <a:rPr lang="nl-NL" sz="4900" kern="1200" dirty="0"/>
            <a:t>D</a:t>
          </a:r>
          <a:r>
            <a:rPr lang="nl-NL" sz="4900" kern="1200" baseline="-25000" dirty="0"/>
            <a:t>3/2</a:t>
          </a:r>
          <a:endParaRPr lang="en-US" sz="4900" kern="1200" baseline="-25000" dirty="0"/>
        </a:p>
      </dsp:txBody>
      <dsp:txXfrm>
        <a:off x="4472991" y="2107975"/>
        <a:ext cx="1556412" cy="754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720297" y="2029999"/>
          <a:ext cx="1008477" cy="50423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3d</a:t>
          </a:r>
          <a:r>
            <a:rPr lang="nl-NL" sz="3100" kern="1200" baseline="30000" dirty="0"/>
            <a:t>2</a:t>
          </a:r>
          <a:endParaRPr lang="en-US" sz="3100" kern="1200" baseline="30000" dirty="0"/>
        </a:p>
      </dsp:txBody>
      <dsp:txXfrm>
        <a:off x="1735066" y="2044768"/>
        <a:ext cx="978939" cy="474700"/>
      </dsp:txXfrm>
    </dsp:sp>
    <dsp:sp modelId="{BE4B0C8F-4B48-4E95-AD34-85D6C5A1510A}">
      <dsp:nvSpPr>
        <dsp:cNvPr id="0" name=""/>
        <dsp:cNvSpPr/>
      </dsp:nvSpPr>
      <dsp:spPr>
        <a:xfrm rot="16874489">
          <a:off x="1895839" y="125851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1215607"/>
        <a:ext cx="103463" cy="103463"/>
      </dsp:txXfrm>
    </dsp:sp>
    <dsp:sp modelId="{A525055E-80E3-4E77-BB12-E6F773C2CD22}">
      <dsp:nvSpPr>
        <dsp:cNvPr id="0" name=""/>
        <dsp:cNvSpPr/>
      </dsp:nvSpPr>
      <dsp:spPr>
        <a:xfrm>
          <a:off x="3132165" y="439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endParaRPr lang="en-US" sz="3100" kern="1200" dirty="0"/>
        </a:p>
      </dsp:txBody>
      <dsp:txXfrm>
        <a:off x="3146934" y="15208"/>
        <a:ext cx="978939" cy="474700"/>
      </dsp:txXfrm>
    </dsp:sp>
    <dsp:sp modelId="{B22878A4-E944-4AA5-AC47-7C227623FFD1}">
      <dsp:nvSpPr>
        <dsp:cNvPr id="0" name=""/>
        <dsp:cNvSpPr/>
      </dsp:nvSpPr>
      <dsp:spPr>
        <a:xfrm>
          <a:off x="4140642" y="243736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242474"/>
        <a:ext cx="20169" cy="20169"/>
      </dsp:txXfrm>
    </dsp:sp>
    <dsp:sp modelId="{174E5DBA-421C-43CE-8007-51C8F2B1A439}">
      <dsp:nvSpPr>
        <dsp:cNvPr id="0" name=""/>
        <dsp:cNvSpPr/>
      </dsp:nvSpPr>
      <dsp:spPr>
        <a:xfrm>
          <a:off x="4544033" y="439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58802" y="15208"/>
        <a:ext cx="978939" cy="474700"/>
      </dsp:txXfrm>
    </dsp:sp>
    <dsp:sp modelId="{6E920E4F-CDA2-4486-B606-4EB43E565F68}">
      <dsp:nvSpPr>
        <dsp:cNvPr id="0" name=""/>
        <dsp:cNvSpPr/>
      </dsp:nvSpPr>
      <dsp:spPr>
        <a:xfrm rot="17132988">
          <a:off x="2178088" y="1548454"/>
          <a:ext cx="150476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504763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2850" y="1519657"/>
        <a:ext cx="75238" cy="75238"/>
      </dsp:txXfrm>
    </dsp:sp>
    <dsp:sp modelId="{10A9CC70-7E08-47D7-9DF8-3F77C1EB5032}">
      <dsp:nvSpPr>
        <dsp:cNvPr id="0" name=""/>
        <dsp:cNvSpPr/>
      </dsp:nvSpPr>
      <dsp:spPr>
        <a:xfrm>
          <a:off x="3132165" y="580313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endParaRPr lang="en-US" sz="3100" kern="1200" dirty="0"/>
        </a:p>
      </dsp:txBody>
      <dsp:txXfrm>
        <a:off x="3146934" y="595082"/>
        <a:ext cx="978939" cy="474700"/>
      </dsp:txXfrm>
    </dsp:sp>
    <dsp:sp modelId="{B38BFFE3-546E-4995-B6FF-14FEBA1D14A7}">
      <dsp:nvSpPr>
        <dsp:cNvPr id="0" name=""/>
        <dsp:cNvSpPr/>
      </dsp:nvSpPr>
      <dsp:spPr>
        <a:xfrm>
          <a:off x="4140642" y="823611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822348"/>
        <a:ext cx="20169" cy="20169"/>
      </dsp:txXfrm>
    </dsp:sp>
    <dsp:sp modelId="{52D0533B-D696-4819-86F4-11CE1590F981}">
      <dsp:nvSpPr>
        <dsp:cNvPr id="0" name=""/>
        <dsp:cNvSpPr/>
      </dsp:nvSpPr>
      <dsp:spPr>
        <a:xfrm>
          <a:off x="4544033" y="580313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58802" y="595082"/>
        <a:ext cx="978939" cy="474700"/>
      </dsp:txXfrm>
    </dsp:sp>
    <dsp:sp modelId="{9A633CD4-F8EB-47D3-8A19-0346A283C95E}">
      <dsp:nvSpPr>
        <dsp:cNvPr id="0" name=""/>
        <dsp:cNvSpPr/>
      </dsp:nvSpPr>
      <dsp:spPr>
        <a:xfrm rot="19457599">
          <a:off x="2682081" y="2128328"/>
          <a:ext cx="49677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677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050" y="2124731"/>
        <a:ext cx="24838" cy="24838"/>
      </dsp:txXfrm>
    </dsp:sp>
    <dsp:sp modelId="{D9A95E16-EFFB-4C5D-9186-A33EBEF1B645}">
      <dsp:nvSpPr>
        <dsp:cNvPr id="0" name=""/>
        <dsp:cNvSpPr/>
      </dsp:nvSpPr>
      <dsp:spPr>
        <a:xfrm>
          <a:off x="3132165" y="1740062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3146934" y="1754831"/>
        <a:ext cx="978939" cy="474700"/>
      </dsp:txXfrm>
    </dsp:sp>
    <dsp:sp modelId="{1C75592D-0442-4FB6-8C0A-AB674BA0A542}">
      <dsp:nvSpPr>
        <dsp:cNvPr id="0" name=""/>
        <dsp:cNvSpPr/>
      </dsp:nvSpPr>
      <dsp:spPr>
        <a:xfrm rot="18289469">
          <a:off x="3989145" y="1693422"/>
          <a:ext cx="70638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06384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24678" y="1684585"/>
        <a:ext cx="35319" cy="35319"/>
      </dsp:txXfrm>
    </dsp:sp>
    <dsp:sp modelId="{F4FB4A4A-70D0-4CC2-B013-752F1F77DC96}">
      <dsp:nvSpPr>
        <dsp:cNvPr id="0" name=""/>
        <dsp:cNvSpPr/>
      </dsp:nvSpPr>
      <dsp:spPr>
        <a:xfrm>
          <a:off x="4544033" y="1160188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1174957"/>
        <a:ext cx="978939" cy="474700"/>
      </dsp:txXfrm>
    </dsp:sp>
    <dsp:sp modelId="{E5854EE2-7F23-41A1-8D19-B44CF92141D9}">
      <dsp:nvSpPr>
        <dsp:cNvPr id="0" name=""/>
        <dsp:cNvSpPr/>
      </dsp:nvSpPr>
      <dsp:spPr>
        <a:xfrm>
          <a:off x="4140642" y="1983360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1982097"/>
        <a:ext cx="20169" cy="20169"/>
      </dsp:txXfrm>
    </dsp:sp>
    <dsp:sp modelId="{92B162B8-D83F-46F0-AC04-A697EE50FBD0}">
      <dsp:nvSpPr>
        <dsp:cNvPr id="0" name=""/>
        <dsp:cNvSpPr/>
      </dsp:nvSpPr>
      <dsp:spPr>
        <a:xfrm>
          <a:off x="4544033" y="1740062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1</a:t>
          </a:r>
          <a:endParaRPr lang="en-US" sz="3100" kern="1200" baseline="-25000" dirty="0"/>
        </a:p>
      </dsp:txBody>
      <dsp:txXfrm>
        <a:off x="4558802" y="1754831"/>
        <a:ext cx="978939" cy="474700"/>
      </dsp:txXfrm>
    </dsp:sp>
    <dsp:sp modelId="{7B937CF4-DAD6-4BFE-9A15-D270823C74DD}">
      <dsp:nvSpPr>
        <dsp:cNvPr id="0" name=""/>
        <dsp:cNvSpPr/>
      </dsp:nvSpPr>
      <dsp:spPr>
        <a:xfrm rot="3404012">
          <a:off x="3985387" y="2270897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2262524"/>
        <a:ext cx="34389" cy="34389"/>
      </dsp:txXfrm>
    </dsp:sp>
    <dsp:sp modelId="{E2ECA88E-6364-4474-BDA7-2FA0511F9EEF}">
      <dsp:nvSpPr>
        <dsp:cNvPr id="0" name=""/>
        <dsp:cNvSpPr/>
      </dsp:nvSpPr>
      <dsp:spPr>
        <a:xfrm>
          <a:off x="4517913" y="2315136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32682" y="2329905"/>
        <a:ext cx="978939" cy="474700"/>
      </dsp:txXfrm>
    </dsp:sp>
    <dsp:sp modelId="{97D99FD1-8842-4C9A-851C-20A1A9EACCCA}">
      <dsp:nvSpPr>
        <dsp:cNvPr id="0" name=""/>
        <dsp:cNvSpPr/>
      </dsp:nvSpPr>
      <dsp:spPr>
        <a:xfrm rot="3907178">
          <a:off x="2451070" y="2708203"/>
          <a:ext cx="95879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58799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6499" y="2693055"/>
        <a:ext cx="47939" cy="47939"/>
      </dsp:txXfrm>
    </dsp:sp>
    <dsp:sp modelId="{C75D79B8-67BF-4904-8914-E0A23181BFAE}">
      <dsp:nvSpPr>
        <dsp:cNvPr id="0" name=""/>
        <dsp:cNvSpPr/>
      </dsp:nvSpPr>
      <dsp:spPr>
        <a:xfrm>
          <a:off x="3132165" y="2899811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endParaRPr lang="en-US" sz="3100" kern="1200" dirty="0"/>
        </a:p>
      </dsp:txBody>
      <dsp:txXfrm>
        <a:off x="3146934" y="2914580"/>
        <a:ext cx="978939" cy="474700"/>
      </dsp:txXfrm>
    </dsp:sp>
    <dsp:sp modelId="{222D2530-B665-40DB-9BB3-02900C494895}">
      <dsp:nvSpPr>
        <dsp:cNvPr id="0" name=""/>
        <dsp:cNvSpPr/>
      </dsp:nvSpPr>
      <dsp:spPr>
        <a:xfrm>
          <a:off x="4140642" y="3143108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3141846"/>
        <a:ext cx="20169" cy="20169"/>
      </dsp:txXfrm>
    </dsp:sp>
    <dsp:sp modelId="{D1000099-80EF-41CE-8A76-0B63EE9981B4}">
      <dsp:nvSpPr>
        <dsp:cNvPr id="0" name=""/>
        <dsp:cNvSpPr/>
      </dsp:nvSpPr>
      <dsp:spPr>
        <a:xfrm>
          <a:off x="4544033" y="2899811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2914580"/>
        <a:ext cx="978939" cy="474700"/>
      </dsp:txXfrm>
    </dsp:sp>
    <dsp:sp modelId="{BA3D464E-289D-4B82-8828-1DA7E4C84B31}">
      <dsp:nvSpPr>
        <dsp:cNvPr id="0" name=""/>
        <dsp:cNvSpPr/>
      </dsp:nvSpPr>
      <dsp:spPr>
        <a:xfrm rot="4725511">
          <a:off x="1895839" y="328807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3245167"/>
        <a:ext cx="103463" cy="103463"/>
      </dsp:txXfrm>
    </dsp:sp>
    <dsp:sp modelId="{A2B6591A-5E5D-4EBF-91EB-0733474097EC}">
      <dsp:nvSpPr>
        <dsp:cNvPr id="0" name=""/>
        <dsp:cNvSpPr/>
      </dsp:nvSpPr>
      <dsp:spPr>
        <a:xfrm>
          <a:off x="3132165" y="4059560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endParaRPr lang="en-US" sz="3100" kern="1200" dirty="0"/>
        </a:p>
      </dsp:txBody>
      <dsp:txXfrm>
        <a:off x="3146934" y="4074329"/>
        <a:ext cx="978939" cy="474700"/>
      </dsp:txXfrm>
    </dsp:sp>
    <dsp:sp modelId="{64C84B2F-2927-4C00-9823-42019BAD511B}">
      <dsp:nvSpPr>
        <dsp:cNvPr id="0" name=""/>
        <dsp:cNvSpPr/>
      </dsp:nvSpPr>
      <dsp:spPr>
        <a:xfrm rot="18169969">
          <a:off x="3981363" y="4010520"/>
          <a:ext cx="69582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95829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882" y="4001946"/>
        <a:ext cx="34791" cy="34791"/>
      </dsp:txXfrm>
    </dsp:sp>
    <dsp:sp modelId="{8D49E0EA-8314-4428-AA3A-4CCB1ED6ED3C}">
      <dsp:nvSpPr>
        <dsp:cNvPr id="0" name=""/>
        <dsp:cNvSpPr/>
      </dsp:nvSpPr>
      <dsp:spPr>
        <a:xfrm>
          <a:off x="4517913" y="3474885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32682" y="3489654"/>
        <a:ext cx="978939" cy="474700"/>
      </dsp:txXfrm>
    </dsp:sp>
    <dsp:sp modelId="{B9C4D3AE-B7A1-4BB8-BF5C-3BC98C3DCA8C}">
      <dsp:nvSpPr>
        <dsp:cNvPr id="0" name=""/>
        <dsp:cNvSpPr/>
      </dsp:nvSpPr>
      <dsp:spPr>
        <a:xfrm rot="21556261">
          <a:off x="4140627" y="4300457"/>
          <a:ext cx="3773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7730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9845" y="4299847"/>
        <a:ext cx="18865" cy="18865"/>
      </dsp:txXfrm>
    </dsp:sp>
    <dsp:sp modelId="{B6BF4F40-C297-4578-AD57-C182A6260406}">
      <dsp:nvSpPr>
        <dsp:cNvPr id="0" name=""/>
        <dsp:cNvSpPr/>
      </dsp:nvSpPr>
      <dsp:spPr>
        <a:xfrm>
          <a:off x="4517913" y="4054760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3</a:t>
          </a:r>
          <a:endParaRPr lang="en-US" sz="3100" kern="1200" baseline="-25000" dirty="0"/>
        </a:p>
      </dsp:txBody>
      <dsp:txXfrm>
        <a:off x="4532682" y="4069529"/>
        <a:ext cx="978939" cy="474700"/>
      </dsp:txXfrm>
    </dsp:sp>
    <dsp:sp modelId="{E5BC9441-1802-42F5-AB29-2028D0034922}">
      <dsp:nvSpPr>
        <dsp:cNvPr id="0" name=""/>
        <dsp:cNvSpPr/>
      </dsp:nvSpPr>
      <dsp:spPr>
        <a:xfrm rot="3404012">
          <a:off x="3985387" y="4590394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4582022"/>
        <a:ext cx="34389" cy="34389"/>
      </dsp:txXfrm>
    </dsp:sp>
    <dsp:sp modelId="{70763F6B-E0FB-4E85-B5D7-D8BA6B85E2FB}">
      <dsp:nvSpPr>
        <dsp:cNvPr id="0" name=""/>
        <dsp:cNvSpPr/>
      </dsp:nvSpPr>
      <dsp:spPr>
        <a:xfrm>
          <a:off x="4517913" y="4634634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32682" y="4649403"/>
        <a:ext cx="978939" cy="474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720297" y="2029999"/>
          <a:ext cx="1008477" cy="50423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3d</a:t>
          </a:r>
          <a:r>
            <a:rPr lang="nl-NL" sz="3100" kern="1200" baseline="30000" dirty="0"/>
            <a:t>8</a:t>
          </a:r>
          <a:endParaRPr lang="en-US" sz="3100" kern="1200" baseline="30000" dirty="0"/>
        </a:p>
      </dsp:txBody>
      <dsp:txXfrm>
        <a:off x="1735066" y="2044768"/>
        <a:ext cx="978939" cy="474700"/>
      </dsp:txXfrm>
    </dsp:sp>
    <dsp:sp modelId="{BE4B0C8F-4B48-4E95-AD34-85D6C5A1510A}">
      <dsp:nvSpPr>
        <dsp:cNvPr id="0" name=""/>
        <dsp:cNvSpPr/>
      </dsp:nvSpPr>
      <dsp:spPr>
        <a:xfrm rot="16874489">
          <a:off x="1895839" y="125851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1215607"/>
        <a:ext cx="103463" cy="103463"/>
      </dsp:txXfrm>
    </dsp:sp>
    <dsp:sp modelId="{A525055E-80E3-4E77-BB12-E6F773C2CD22}">
      <dsp:nvSpPr>
        <dsp:cNvPr id="0" name=""/>
        <dsp:cNvSpPr/>
      </dsp:nvSpPr>
      <dsp:spPr>
        <a:xfrm>
          <a:off x="3132165" y="439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endParaRPr lang="en-US" sz="3100" kern="1200" dirty="0"/>
        </a:p>
      </dsp:txBody>
      <dsp:txXfrm>
        <a:off x="3146934" y="15208"/>
        <a:ext cx="978939" cy="474700"/>
      </dsp:txXfrm>
    </dsp:sp>
    <dsp:sp modelId="{B22878A4-E944-4AA5-AC47-7C227623FFD1}">
      <dsp:nvSpPr>
        <dsp:cNvPr id="0" name=""/>
        <dsp:cNvSpPr/>
      </dsp:nvSpPr>
      <dsp:spPr>
        <a:xfrm>
          <a:off x="4140642" y="243736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242474"/>
        <a:ext cx="20169" cy="20169"/>
      </dsp:txXfrm>
    </dsp:sp>
    <dsp:sp modelId="{174E5DBA-421C-43CE-8007-51C8F2B1A439}">
      <dsp:nvSpPr>
        <dsp:cNvPr id="0" name=""/>
        <dsp:cNvSpPr/>
      </dsp:nvSpPr>
      <dsp:spPr>
        <a:xfrm>
          <a:off x="4544033" y="439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58802" y="15208"/>
        <a:ext cx="978939" cy="474700"/>
      </dsp:txXfrm>
    </dsp:sp>
    <dsp:sp modelId="{6E920E4F-CDA2-4486-B606-4EB43E565F68}">
      <dsp:nvSpPr>
        <dsp:cNvPr id="0" name=""/>
        <dsp:cNvSpPr/>
      </dsp:nvSpPr>
      <dsp:spPr>
        <a:xfrm rot="17132988">
          <a:off x="2178088" y="1548454"/>
          <a:ext cx="150476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504763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2850" y="1519657"/>
        <a:ext cx="75238" cy="75238"/>
      </dsp:txXfrm>
    </dsp:sp>
    <dsp:sp modelId="{10A9CC70-7E08-47D7-9DF8-3F77C1EB5032}">
      <dsp:nvSpPr>
        <dsp:cNvPr id="0" name=""/>
        <dsp:cNvSpPr/>
      </dsp:nvSpPr>
      <dsp:spPr>
        <a:xfrm>
          <a:off x="3132165" y="580313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endParaRPr lang="en-US" sz="3100" kern="1200" dirty="0"/>
        </a:p>
      </dsp:txBody>
      <dsp:txXfrm>
        <a:off x="3146934" y="595082"/>
        <a:ext cx="978939" cy="474700"/>
      </dsp:txXfrm>
    </dsp:sp>
    <dsp:sp modelId="{B38BFFE3-546E-4995-B6FF-14FEBA1D14A7}">
      <dsp:nvSpPr>
        <dsp:cNvPr id="0" name=""/>
        <dsp:cNvSpPr/>
      </dsp:nvSpPr>
      <dsp:spPr>
        <a:xfrm>
          <a:off x="4140642" y="823611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822348"/>
        <a:ext cx="20169" cy="20169"/>
      </dsp:txXfrm>
    </dsp:sp>
    <dsp:sp modelId="{52D0533B-D696-4819-86F4-11CE1590F981}">
      <dsp:nvSpPr>
        <dsp:cNvPr id="0" name=""/>
        <dsp:cNvSpPr/>
      </dsp:nvSpPr>
      <dsp:spPr>
        <a:xfrm>
          <a:off x="4544033" y="580313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58802" y="595082"/>
        <a:ext cx="978939" cy="474700"/>
      </dsp:txXfrm>
    </dsp:sp>
    <dsp:sp modelId="{9A633CD4-F8EB-47D3-8A19-0346A283C95E}">
      <dsp:nvSpPr>
        <dsp:cNvPr id="0" name=""/>
        <dsp:cNvSpPr/>
      </dsp:nvSpPr>
      <dsp:spPr>
        <a:xfrm rot="19457599">
          <a:off x="2682081" y="2128328"/>
          <a:ext cx="49677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677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050" y="2124731"/>
        <a:ext cx="24838" cy="24838"/>
      </dsp:txXfrm>
    </dsp:sp>
    <dsp:sp modelId="{D9A95E16-EFFB-4C5D-9186-A33EBEF1B645}">
      <dsp:nvSpPr>
        <dsp:cNvPr id="0" name=""/>
        <dsp:cNvSpPr/>
      </dsp:nvSpPr>
      <dsp:spPr>
        <a:xfrm>
          <a:off x="3132165" y="1740062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3146934" y="1754831"/>
        <a:ext cx="978939" cy="474700"/>
      </dsp:txXfrm>
    </dsp:sp>
    <dsp:sp modelId="{1C75592D-0442-4FB6-8C0A-AB674BA0A542}">
      <dsp:nvSpPr>
        <dsp:cNvPr id="0" name=""/>
        <dsp:cNvSpPr/>
      </dsp:nvSpPr>
      <dsp:spPr>
        <a:xfrm rot="18289469">
          <a:off x="3989145" y="1693422"/>
          <a:ext cx="70638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06384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24678" y="1684585"/>
        <a:ext cx="35319" cy="35319"/>
      </dsp:txXfrm>
    </dsp:sp>
    <dsp:sp modelId="{F4FB4A4A-70D0-4CC2-B013-752F1F77DC96}">
      <dsp:nvSpPr>
        <dsp:cNvPr id="0" name=""/>
        <dsp:cNvSpPr/>
      </dsp:nvSpPr>
      <dsp:spPr>
        <a:xfrm>
          <a:off x="4544033" y="1160188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1174957"/>
        <a:ext cx="978939" cy="474700"/>
      </dsp:txXfrm>
    </dsp:sp>
    <dsp:sp modelId="{E5854EE2-7F23-41A1-8D19-B44CF92141D9}">
      <dsp:nvSpPr>
        <dsp:cNvPr id="0" name=""/>
        <dsp:cNvSpPr/>
      </dsp:nvSpPr>
      <dsp:spPr>
        <a:xfrm>
          <a:off x="4140642" y="1983360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1982097"/>
        <a:ext cx="20169" cy="20169"/>
      </dsp:txXfrm>
    </dsp:sp>
    <dsp:sp modelId="{92B162B8-D83F-46F0-AC04-A697EE50FBD0}">
      <dsp:nvSpPr>
        <dsp:cNvPr id="0" name=""/>
        <dsp:cNvSpPr/>
      </dsp:nvSpPr>
      <dsp:spPr>
        <a:xfrm>
          <a:off x="4544033" y="1740062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1</a:t>
          </a:r>
          <a:endParaRPr lang="en-US" sz="3100" kern="1200" baseline="-25000" dirty="0"/>
        </a:p>
      </dsp:txBody>
      <dsp:txXfrm>
        <a:off x="4558802" y="1754831"/>
        <a:ext cx="978939" cy="474700"/>
      </dsp:txXfrm>
    </dsp:sp>
    <dsp:sp modelId="{7B937CF4-DAD6-4BFE-9A15-D270823C74DD}">
      <dsp:nvSpPr>
        <dsp:cNvPr id="0" name=""/>
        <dsp:cNvSpPr/>
      </dsp:nvSpPr>
      <dsp:spPr>
        <a:xfrm rot="3404012">
          <a:off x="3985387" y="2270897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2262524"/>
        <a:ext cx="34389" cy="34389"/>
      </dsp:txXfrm>
    </dsp:sp>
    <dsp:sp modelId="{E2ECA88E-6364-4474-BDA7-2FA0511F9EEF}">
      <dsp:nvSpPr>
        <dsp:cNvPr id="0" name=""/>
        <dsp:cNvSpPr/>
      </dsp:nvSpPr>
      <dsp:spPr>
        <a:xfrm>
          <a:off x="4517913" y="2315136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32682" y="2329905"/>
        <a:ext cx="978939" cy="474700"/>
      </dsp:txXfrm>
    </dsp:sp>
    <dsp:sp modelId="{97D99FD1-8842-4C9A-851C-20A1A9EACCCA}">
      <dsp:nvSpPr>
        <dsp:cNvPr id="0" name=""/>
        <dsp:cNvSpPr/>
      </dsp:nvSpPr>
      <dsp:spPr>
        <a:xfrm rot="3907178">
          <a:off x="2451070" y="2708203"/>
          <a:ext cx="95879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58799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6499" y="2693055"/>
        <a:ext cx="47939" cy="47939"/>
      </dsp:txXfrm>
    </dsp:sp>
    <dsp:sp modelId="{C75D79B8-67BF-4904-8914-E0A23181BFAE}">
      <dsp:nvSpPr>
        <dsp:cNvPr id="0" name=""/>
        <dsp:cNvSpPr/>
      </dsp:nvSpPr>
      <dsp:spPr>
        <a:xfrm>
          <a:off x="3132165" y="2899811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endParaRPr lang="en-US" sz="3100" kern="1200" dirty="0"/>
        </a:p>
      </dsp:txBody>
      <dsp:txXfrm>
        <a:off x="3146934" y="2914580"/>
        <a:ext cx="978939" cy="474700"/>
      </dsp:txXfrm>
    </dsp:sp>
    <dsp:sp modelId="{222D2530-B665-40DB-9BB3-02900C494895}">
      <dsp:nvSpPr>
        <dsp:cNvPr id="0" name=""/>
        <dsp:cNvSpPr/>
      </dsp:nvSpPr>
      <dsp:spPr>
        <a:xfrm>
          <a:off x="4140642" y="3143108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3141846"/>
        <a:ext cx="20169" cy="20169"/>
      </dsp:txXfrm>
    </dsp:sp>
    <dsp:sp modelId="{D1000099-80EF-41CE-8A76-0B63EE9981B4}">
      <dsp:nvSpPr>
        <dsp:cNvPr id="0" name=""/>
        <dsp:cNvSpPr/>
      </dsp:nvSpPr>
      <dsp:spPr>
        <a:xfrm>
          <a:off x="4544033" y="2899811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2914580"/>
        <a:ext cx="978939" cy="474700"/>
      </dsp:txXfrm>
    </dsp:sp>
    <dsp:sp modelId="{BA3D464E-289D-4B82-8828-1DA7E4C84B31}">
      <dsp:nvSpPr>
        <dsp:cNvPr id="0" name=""/>
        <dsp:cNvSpPr/>
      </dsp:nvSpPr>
      <dsp:spPr>
        <a:xfrm rot="4725511">
          <a:off x="1895839" y="328807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3245167"/>
        <a:ext cx="103463" cy="103463"/>
      </dsp:txXfrm>
    </dsp:sp>
    <dsp:sp modelId="{A2B6591A-5E5D-4EBF-91EB-0733474097EC}">
      <dsp:nvSpPr>
        <dsp:cNvPr id="0" name=""/>
        <dsp:cNvSpPr/>
      </dsp:nvSpPr>
      <dsp:spPr>
        <a:xfrm>
          <a:off x="3132165" y="4059560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endParaRPr lang="en-US" sz="3100" kern="1200" dirty="0"/>
        </a:p>
      </dsp:txBody>
      <dsp:txXfrm>
        <a:off x="3146934" y="4074329"/>
        <a:ext cx="978939" cy="474700"/>
      </dsp:txXfrm>
    </dsp:sp>
    <dsp:sp modelId="{64C84B2F-2927-4C00-9823-42019BAD511B}">
      <dsp:nvSpPr>
        <dsp:cNvPr id="0" name=""/>
        <dsp:cNvSpPr/>
      </dsp:nvSpPr>
      <dsp:spPr>
        <a:xfrm rot="18169969">
          <a:off x="3981363" y="4010520"/>
          <a:ext cx="69582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95829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882" y="4001946"/>
        <a:ext cx="34791" cy="34791"/>
      </dsp:txXfrm>
    </dsp:sp>
    <dsp:sp modelId="{8D49E0EA-8314-4428-AA3A-4CCB1ED6ED3C}">
      <dsp:nvSpPr>
        <dsp:cNvPr id="0" name=""/>
        <dsp:cNvSpPr/>
      </dsp:nvSpPr>
      <dsp:spPr>
        <a:xfrm>
          <a:off x="4517913" y="3474885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32682" y="3489654"/>
        <a:ext cx="978939" cy="474700"/>
      </dsp:txXfrm>
    </dsp:sp>
    <dsp:sp modelId="{B9C4D3AE-B7A1-4BB8-BF5C-3BC98C3DCA8C}">
      <dsp:nvSpPr>
        <dsp:cNvPr id="0" name=""/>
        <dsp:cNvSpPr/>
      </dsp:nvSpPr>
      <dsp:spPr>
        <a:xfrm rot="21556261">
          <a:off x="4140627" y="4300457"/>
          <a:ext cx="3773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7730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9845" y="4299847"/>
        <a:ext cx="18865" cy="18865"/>
      </dsp:txXfrm>
    </dsp:sp>
    <dsp:sp modelId="{B6BF4F40-C297-4578-AD57-C182A6260406}">
      <dsp:nvSpPr>
        <dsp:cNvPr id="0" name=""/>
        <dsp:cNvSpPr/>
      </dsp:nvSpPr>
      <dsp:spPr>
        <a:xfrm>
          <a:off x="4517913" y="4054760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3</a:t>
          </a:r>
          <a:endParaRPr lang="en-US" sz="3100" kern="1200" baseline="-25000" dirty="0"/>
        </a:p>
      </dsp:txBody>
      <dsp:txXfrm>
        <a:off x="4532682" y="4069529"/>
        <a:ext cx="978939" cy="474700"/>
      </dsp:txXfrm>
    </dsp:sp>
    <dsp:sp modelId="{E5BC9441-1802-42F5-AB29-2028D0034922}">
      <dsp:nvSpPr>
        <dsp:cNvPr id="0" name=""/>
        <dsp:cNvSpPr/>
      </dsp:nvSpPr>
      <dsp:spPr>
        <a:xfrm rot="3404012">
          <a:off x="3985387" y="4590394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4582022"/>
        <a:ext cx="34389" cy="34389"/>
      </dsp:txXfrm>
    </dsp:sp>
    <dsp:sp modelId="{70763F6B-E0FB-4E85-B5D7-D8BA6B85E2FB}">
      <dsp:nvSpPr>
        <dsp:cNvPr id="0" name=""/>
        <dsp:cNvSpPr/>
      </dsp:nvSpPr>
      <dsp:spPr>
        <a:xfrm>
          <a:off x="4517913" y="4634634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32682" y="4649403"/>
        <a:ext cx="978939" cy="474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9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82062" y="1701745"/>
          <a:ext cx="845404" cy="4227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3d</a:t>
          </a:r>
          <a:r>
            <a:rPr lang="nl-NL" sz="2600" kern="1200" baseline="30000" dirty="0"/>
            <a:t>8</a:t>
          </a:r>
          <a:endParaRPr lang="en-US" sz="2600" kern="1200" baseline="30000" dirty="0"/>
        </a:p>
      </dsp:txBody>
      <dsp:txXfrm>
        <a:off x="1394443" y="1714126"/>
        <a:ext cx="820642" cy="397940"/>
      </dsp:txXfrm>
    </dsp:sp>
    <dsp:sp modelId="{BE4B0C8F-4B48-4E95-AD34-85D6C5A1510A}">
      <dsp:nvSpPr>
        <dsp:cNvPr id="0" name=""/>
        <dsp:cNvSpPr/>
      </dsp:nvSpPr>
      <dsp:spPr>
        <a:xfrm rot="16874489">
          <a:off x="1529219" y="1053586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1019041"/>
        <a:ext cx="86732" cy="86732"/>
      </dsp:txXfrm>
    </dsp:sp>
    <dsp:sp modelId="{A525055E-80E3-4E77-BB12-E6F773C2CD22}">
      <dsp:nvSpPr>
        <dsp:cNvPr id="0" name=""/>
        <dsp:cNvSpPr/>
      </dsp:nvSpPr>
      <dsp:spPr>
        <a:xfrm>
          <a:off x="2565629" y="368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endParaRPr lang="en-US" sz="2600" kern="1200" dirty="0"/>
        </a:p>
      </dsp:txBody>
      <dsp:txXfrm>
        <a:off x="2578010" y="12749"/>
        <a:ext cx="820642" cy="397940"/>
      </dsp:txXfrm>
    </dsp:sp>
    <dsp:sp modelId="{B22878A4-E944-4AA5-AC47-7C227623FFD1}">
      <dsp:nvSpPr>
        <dsp:cNvPr id="0" name=""/>
        <dsp:cNvSpPr/>
      </dsp:nvSpPr>
      <dsp:spPr>
        <a:xfrm>
          <a:off x="3411034" y="202897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03265"/>
        <a:ext cx="16908" cy="16908"/>
      </dsp:txXfrm>
    </dsp:sp>
    <dsp:sp modelId="{174E5DBA-421C-43CE-8007-51C8F2B1A439}">
      <dsp:nvSpPr>
        <dsp:cNvPr id="0" name=""/>
        <dsp:cNvSpPr/>
      </dsp:nvSpPr>
      <dsp:spPr>
        <a:xfrm>
          <a:off x="3749196" y="368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61577" y="12749"/>
        <a:ext cx="820642" cy="397940"/>
      </dsp:txXfrm>
    </dsp:sp>
    <dsp:sp modelId="{6E920E4F-CDA2-4486-B606-4EB43E565F68}">
      <dsp:nvSpPr>
        <dsp:cNvPr id="0" name=""/>
        <dsp:cNvSpPr/>
      </dsp:nvSpPr>
      <dsp:spPr>
        <a:xfrm rot="17132988">
          <a:off x="1765828" y="1296640"/>
          <a:ext cx="12614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61441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5012" y="1273926"/>
        <a:ext cx="63072" cy="63072"/>
      </dsp:txXfrm>
    </dsp:sp>
    <dsp:sp modelId="{10A9CC70-7E08-47D7-9DF8-3F77C1EB5032}">
      <dsp:nvSpPr>
        <dsp:cNvPr id="0" name=""/>
        <dsp:cNvSpPr/>
      </dsp:nvSpPr>
      <dsp:spPr>
        <a:xfrm>
          <a:off x="2565629" y="486476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endParaRPr lang="en-US" sz="2600" kern="1200" dirty="0"/>
        </a:p>
      </dsp:txBody>
      <dsp:txXfrm>
        <a:off x="2578010" y="498857"/>
        <a:ext cx="820642" cy="397940"/>
      </dsp:txXfrm>
    </dsp:sp>
    <dsp:sp modelId="{B38BFFE3-546E-4995-B6FF-14FEBA1D14A7}">
      <dsp:nvSpPr>
        <dsp:cNvPr id="0" name=""/>
        <dsp:cNvSpPr/>
      </dsp:nvSpPr>
      <dsp:spPr>
        <a:xfrm>
          <a:off x="3411034" y="689005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689373"/>
        <a:ext cx="16908" cy="16908"/>
      </dsp:txXfrm>
    </dsp:sp>
    <dsp:sp modelId="{52D0533B-D696-4819-86F4-11CE1590F981}">
      <dsp:nvSpPr>
        <dsp:cNvPr id="0" name=""/>
        <dsp:cNvSpPr/>
      </dsp:nvSpPr>
      <dsp:spPr>
        <a:xfrm>
          <a:off x="3749196" y="486476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61577" y="498857"/>
        <a:ext cx="820642" cy="397940"/>
      </dsp:txXfrm>
    </dsp:sp>
    <dsp:sp modelId="{9A633CD4-F8EB-47D3-8A19-0346A283C95E}">
      <dsp:nvSpPr>
        <dsp:cNvPr id="0" name=""/>
        <dsp:cNvSpPr/>
      </dsp:nvSpPr>
      <dsp:spPr>
        <a:xfrm rot="19457599">
          <a:off x="2188324" y="1782748"/>
          <a:ext cx="41644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1644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6137" y="1781158"/>
        <a:ext cx="20822" cy="20822"/>
      </dsp:txXfrm>
    </dsp:sp>
    <dsp:sp modelId="{D9A95E16-EFFB-4C5D-9186-A33EBEF1B645}">
      <dsp:nvSpPr>
        <dsp:cNvPr id="0" name=""/>
        <dsp:cNvSpPr/>
      </dsp:nvSpPr>
      <dsp:spPr>
        <a:xfrm>
          <a:off x="2565629" y="1458691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endParaRPr lang="en-US" sz="2600" kern="1200" dirty="0"/>
        </a:p>
      </dsp:txBody>
      <dsp:txXfrm>
        <a:off x="2578010" y="1471072"/>
        <a:ext cx="820642" cy="397940"/>
      </dsp:txXfrm>
    </dsp:sp>
    <dsp:sp modelId="{1C75592D-0442-4FB6-8C0A-AB674BA0A542}">
      <dsp:nvSpPr>
        <dsp:cNvPr id="0" name=""/>
        <dsp:cNvSpPr/>
      </dsp:nvSpPr>
      <dsp:spPr>
        <a:xfrm rot="18289469">
          <a:off x="3284035" y="1418167"/>
          <a:ext cx="5921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9216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5311" y="1412185"/>
        <a:ext cx="29608" cy="29608"/>
      </dsp:txXfrm>
    </dsp:sp>
    <dsp:sp modelId="{F4FB4A4A-70D0-4CC2-B013-752F1F77DC96}">
      <dsp:nvSpPr>
        <dsp:cNvPr id="0" name=""/>
        <dsp:cNvSpPr/>
      </dsp:nvSpPr>
      <dsp:spPr>
        <a:xfrm>
          <a:off x="3749196" y="972584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984965"/>
        <a:ext cx="820642" cy="397940"/>
      </dsp:txXfrm>
    </dsp:sp>
    <dsp:sp modelId="{E5854EE2-7F23-41A1-8D19-B44CF92141D9}">
      <dsp:nvSpPr>
        <dsp:cNvPr id="0" name=""/>
        <dsp:cNvSpPr/>
      </dsp:nvSpPr>
      <dsp:spPr>
        <a:xfrm>
          <a:off x="3411034" y="1661221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1661589"/>
        <a:ext cx="16908" cy="16908"/>
      </dsp:txXfrm>
    </dsp:sp>
    <dsp:sp modelId="{92B162B8-D83F-46F0-AC04-A697EE50FBD0}">
      <dsp:nvSpPr>
        <dsp:cNvPr id="0" name=""/>
        <dsp:cNvSpPr/>
      </dsp:nvSpPr>
      <dsp:spPr>
        <a:xfrm>
          <a:off x="3749196" y="14586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1</a:t>
          </a:r>
          <a:endParaRPr lang="en-US" sz="2600" kern="1200" baseline="-25000" dirty="0"/>
        </a:p>
      </dsp:txBody>
      <dsp:txXfrm>
        <a:off x="3761577" y="1471072"/>
        <a:ext cx="820642" cy="397940"/>
      </dsp:txXfrm>
    </dsp:sp>
    <dsp:sp modelId="{7B937CF4-DAD6-4BFE-9A15-D270823C74DD}">
      <dsp:nvSpPr>
        <dsp:cNvPr id="0" name=""/>
        <dsp:cNvSpPr/>
      </dsp:nvSpPr>
      <dsp:spPr>
        <a:xfrm rot="3404012">
          <a:off x="3280884" y="1902263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1896670"/>
        <a:ext cx="28828" cy="28828"/>
      </dsp:txXfrm>
    </dsp:sp>
    <dsp:sp modelId="{E2ECA88E-6364-4474-BDA7-2FA0511F9EEF}">
      <dsp:nvSpPr>
        <dsp:cNvPr id="0" name=""/>
        <dsp:cNvSpPr/>
      </dsp:nvSpPr>
      <dsp:spPr>
        <a:xfrm>
          <a:off x="3727300" y="1940775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39681" y="1953156"/>
        <a:ext cx="820642" cy="397940"/>
      </dsp:txXfrm>
    </dsp:sp>
    <dsp:sp modelId="{97D99FD1-8842-4C9A-851C-20A1A9EACCCA}">
      <dsp:nvSpPr>
        <dsp:cNvPr id="0" name=""/>
        <dsp:cNvSpPr/>
      </dsp:nvSpPr>
      <dsp:spPr>
        <a:xfrm rot="3907178">
          <a:off x="1994668" y="2268855"/>
          <a:ext cx="8037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37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454" y="2257583"/>
        <a:ext cx="40188" cy="40188"/>
      </dsp:txXfrm>
    </dsp:sp>
    <dsp:sp modelId="{C75D79B8-67BF-4904-8914-E0A23181BFAE}">
      <dsp:nvSpPr>
        <dsp:cNvPr id="0" name=""/>
        <dsp:cNvSpPr/>
      </dsp:nvSpPr>
      <dsp:spPr>
        <a:xfrm>
          <a:off x="2565629" y="2430907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endParaRPr lang="en-US" sz="2600" kern="1200" dirty="0"/>
        </a:p>
      </dsp:txBody>
      <dsp:txXfrm>
        <a:off x="2578010" y="2443288"/>
        <a:ext cx="820642" cy="397940"/>
      </dsp:txXfrm>
    </dsp:sp>
    <dsp:sp modelId="{222D2530-B665-40DB-9BB3-02900C494895}">
      <dsp:nvSpPr>
        <dsp:cNvPr id="0" name=""/>
        <dsp:cNvSpPr/>
      </dsp:nvSpPr>
      <dsp:spPr>
        <a:xfrm>
          <a:off x="3411034" y="2633436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633804"/>
        <a:ext cx="16908" cy="16908"/>
      </dsp:txXfrm>
    </dsp:sp>
    <dsp:sp modelId="{D1000099-80EF-41CE-8A76-0B63EE9981B4}">
      <dsp:nvSpPr>
        <dsp:cNvPr id="0" name=""/>
        <dsp:cNvSpPr/>
      </dsp:nvSpPr>
      <dsp:spPr>
        <a:xfrm>
          <a:off x="3749196" y="2430907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2443288"/>
        <a:ext cx="820642" cy="397940"/>
      </dsp:txXfrm>
    </dsp:sp>
    <dsp:sp modelId="{BA3D464E-289D-4B82-8828-1DA7E4C84B31}">
      <dsp:nvSpPr>
        <dsp:cNvPr id="0" name=""/>
        <dsp:cNvSpPr/>
      </dsp:nvSpPr>
      <dsp:spPr>
        <a:xfrm rot="4725511">
          <a:off x="1529219" y="2754963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2720419"/>
        <a:ext cx="86732" cy="86732"/>
      </dsp:txXfrm>
    </dsp:sp>
    <dsp:sp modelId="{A2B6591A-5E5D-4EBF-91EB-0733474097EC}">
      <dsp:nvSpPr>
        <dsp:cNvPr id="0" name=""/>
        <dsp:cNvSpPr/>
      </dsp:nvSpPr>
      <dsp:spPr>
        <a:xfrm>
          <a:off x="2565629" y="3403123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endParaRPr lang="en-US" sz="2600" kern="1200" dirty="0"/>
        </a:p>
      </dsp:txBody>
      <dsp:txXfrm>
        <a:off x="2578010" y="3415504"/>
        <a:ext cx="820642" cy="397940"/>
      </dsp:txXfrm>
    </dsp:sp>
    <dsp:sp modelId="{64C84B2F-2927-4C00-9823-42019BAD511B}">
      <dsp:nvSpPr>
        <dsp:cNvPr id="0" name=""/>
        <dsp:cNvSpPr/>
      </dsp:nvSpPr>
      <dsp:spPr>
        <a:xfrm rot="18169969">
          <a:off x="3277511" y="3360586"/>
          <a:ext cx="58331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83312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584" y="3354825"/>
        <a:ext cx="29165" cy="29165"/>
      </dsp:txXfrm>
    </dsp:sp>
    <dsp:sp modelId="{8D49E0EA-8314-4428-AA3A-4CCB1ED6ED3C}">
      <dsp:nvSpPr>
        <dsp:cNvPr id="0" name=""/>
        <dsp:cNvSpPr/>
      </dsp:nvSpPr>
      <dsp:spPr>
        <a:xfrm>
          <a:off x="3727300" y="29129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39681" y="2925372"/>
        <a:ext cx="820642" cy="397940"/>
      </dsp:txXfrm>
    </dsp:sp>
    <dsp:sp modelId="{B9C4D3AE-B7A1-4BB8-BF5C-3BC98C3DCA8C}">
      <dsp:nvSpPr>
        <dsp:cNvPr id="0" name=""/>
        <dsp:cNvSpPr/>
      </dsp:nvSpPr>
      <dsp:spPr>
        <a:xfrm rot="21556261">
          <a:off x="3411021" y="3603640"/>
          <a:ext cx="31629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629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1260" y="3604555"/>
        <a:ext cx="15814" cy="15814"/>
      </dsp:txXfrm>
    </dsp:sp>
    <dsp:sp modelId="{B6BF4F40-C297-4578-AD57-C182A6260406}">
      <dsp:nvSpPr>
        <dsp:cNvPr id="0" name=""/>
        <dsp:cNvSpPr/>
      </dsp:nvSpPr>
      <dsp:spPr>
        <a:xfrm>
          <a:off x="3727300" y="3399099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3</a:t>
          </a:r>
          <a:endParaRPr lang="en-US" sz="2600" kern="1200" baseline="-25000" dirty="0"/>
        </a:p>
      </dsp:txBody>
      <dsp:txXfrm>
        <a:off x="3739681" y="3411480"/>
        <a:ext cx="820642" cy="397940"/>
      </dsp:txXfrm>
    </dsp:sp>
    <dsp:sp modelId="{E5BC9441-1802-42F5-AB29-2028D0034922}">
      <dsp:nvSpPr>
        <dsp:cNvPr id="0" name=""/>
        <dsp:cNvSpPr/>
      </dsp:nvSpPr>
      <dsp:spPr>
        <a:xfrm rot="3404012">
          <a:off x="3280884" y="3846694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3841102"/>
        <a:ext cx="28828" cy="28828"/>
      </dsp:txXfrm>
    </dsp:sp>
    <dsp:sp modelId="{70763F6B-E0FB-4E85-B5D7-D8BA6B85E2FB}">
      <dsp:nvSpPr>
        <dsp:cNvPr id="0" name=""/>
        <dsp:cNvSpPr/>
      </dsp:nvSpPr>
      <dsp:spPr>
        <a:xfrm>
          <a:off x="3727300" y="3885206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39681" y="3897587"/>
        <a:ext cx="820642" cy="39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9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82062" y="1701745"/>
          <a:ext cx="845404" cy="4227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3d</a:t>
          </a:r>
          <a:r>
            <a:rPr lang="nl-NL" sz="2600" kern="1200" baseline="30000" dirty="0"/>
            <a:t>8</a:t>
          </a:r>
          <a:endParaRPr lang="en-US" sz="2600" kern="1200" baseline="30000" dirty="0"/>
        </a:p>
      </dsp:txBody>
      <dsp:txXfrm>
        <a:off x="1394443" y="1714126"/>
        <a:ext cx="820642" cy="397940"/>
      </dsp:txXfrm>
    </dsp:sp>
    <dsp:sp modelId="{BE4B0C8F-4B48-4E95-AD34-85D6C5A1510A}">
      <dsp:nvSpPr>
        <dsp:cNvPr id="0" name=""/>
        <dsp:cNvSpPr/>
      </dsp:nvSpPr>
      <dsp:spPr>
        <a:xfrm rot="16874489">
          <a:off x="1529219" y="1053586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1019041"/>
        <a:ext cx="86732" cy="86732"/>
      </dsp:txXfrm>
    </dsp:sp>
    <dsp:sp modelId="{A525055E-80E3-4E77-BB12-E6F773C2CD22}">
      <dsp:nvSpPr>
        <dsp:cNvPr id="0" name=""/>
        <dsp:cNvSpPr/>
      </dsp:nvSpPr>
      <dsp:spPr>
        <a:xfrm>
          <a:off x="2565629" y="368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endParaRPr lang="en-US" sz="2600" kern="1200" dirty="0"/>
        </a:p>
      </dsp:txBody>
      <dsp:txXfrm>
        <a:off x="2578010" y="12749"/>
        <a:ext cx="820642" cy="397940"/>
      </dsp:txXfrm>
    </dsp:sp>
    <dsp:sp modelId="{B22878A4-E944-4AA5-AC47-7C227623FFD1}">
      <dsp:nvSpPr>
        <dsp:cNvPr id="0" name=""/>
        <dsp:cNvSpPr/>
      </dsp:nvSpPr>
      <dsp:spPr>
        <a:xfrm>
          <a:off x="3411034" y="202897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03265"/>
        <a:ext cx="16908" cy="16908"/>
      </dsp:txXfrm>
    </dsp:sp>
    <dsp:sp modelId="{174E5DBA-421C-43CE-8007-51C8F2B1A439}">
      <dsp:nvSpPr>
        <dsp:cNvPr id="0" name=""/>
        <dsp:cNvSpPr/>
      </dsp:nvSpPr>
      <dsp:spPr>
        <a:xfrm>
          <a:off x="3749196" y="368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61577" y="12749"/>
        <a:ext cx="820642" cy="397940"/>
      </dsp:txXfrm>
    </dsp:sp>
    <dsp:sp modelId="{6E920E4F-CDA2-4486-B606-4EB43E565F68}">
      <dsp:nvSpPr>
        <dsp:cNvPr id="0" name=""/>
        <dsp:cNvSpPr/>
      </dsp:nvSpPr>
      <dsp:spPr>
        <a:xfrm rot="17132988">
          <a:off x="1765828" y="1296640"/>
          <a:ext cx="12614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61441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5012" y="1273926"/>
        <a:ext cx="63072" cy="63072"/>
      </dsp:txXfrm>
    </dsp:sp>
    <dsp:sp modelId="{10A9CC70-7E08-47D7-9DF8-3F77C1EB5032}">
      <dsp:nvSpPr>
        <dsp:cNvPr id="0" name=""/>
        <dsp:cNvSpPr/>
      </dsp:nvSpPr>
      <dsp:spPr>
        <a:xfrm>
          <a:off x="2565629" y="486476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endParaRPr lang="en-US" sz="2600" kern="1200" dirty="0"/>
        </a:p>
      </dsp:txBody>
      <dsp:txXfrm>
        <a:off x="2578010" y="498857"/>
        <a:ext cx="820642" cy="397940"/>
      </dsp:txXfrm>
    </dsp:sp>
    <dsp:sp modelId="{B38BFFE3-546E-4995-B6FF-14FEBA1D14A7}">
      <dsp:nvSpPr>
        <dsp:cNvPr id="0" name=""/>
        <dsp:cNvSpPr/>
      </dsp:nvSpPr>
      <dsp:spPr>
        <a:xfrm>
          <a:off x="3411034" y="689005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689373"/>
        <a:ext cx="16908" cy="16908"/>
      </dsp:txXfrm>
    </dsp:sp>
    <dsp:sp modelId="{52D0533B-D696-4819-86F4-11CE1590F981}">
      <dsp:nvSpPr>
        <dsp:cNvPr id="0" name=""/>
        <dsp:cNvSpPr/>
      </dsp:nvSpPr>
      <dsp:spPr>
        <a:xfrm>
          <a:off x="3749196" y="486476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61577" y="498857"/>
        <a:ext cx="820642" cy="397940"/>
      </dsp:txXfrm>
    </dsp:sp>
    <dsp:sp modelId="{9A633CD4-F8EB-47D3-8A19-0346A283C95E}">
      <dsp:nvSpPr>
        <dsp:cNvPr id="0" name=""/>
        <dsp:cNvSpPr/>
      </dsp:nvSpPr>
      <dsp:spPr>
        <a:xfrm rot="19457599">
          <a:off x="2188324" y="1782748"/>
          <a:ext cx="41644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1644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6137" y="1781158"/>
        <a:ext cx="20822" cy="20822"/>
      </dsp:txXfrm>
    </dsp:sp>
    <dsp:sp modelId="{D9A95E16-EFFB-4C5D-9186-A33EBEF1B645}">
      <dsp:nvSpPr>
        <dsp:cNvPr id="0" name=""/>
        <dsp:cNvSpPr/>
      </dsp:nvSpPr>
      <dsp:spPr>
        <a:xfrm>
          <a:off x="2565629" y="1458691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endParaRPr lang="en-US" sz="2600" kern="1200" dirty="0"/>
        </a:p>
      </dsp:txBody>
      <dsp:txXfrm>
        <a:off x="2578010" y="1471072"/>
        <a:ext cx="820642" cy="397940"/>
      </dsp:txXfrm>
    </dsp:sp>
    <dsp:sp modelId="{1C75592D-0442-4FB6-8C0A-AB674BA0A542}">
      <dsp:nvSpPr>
        <dsp:cNvPr id="0" name=""/>
        <dsp:cNvSpPr/>
      </dsp:nvSpPr>
      <dsp:spPr>
        <a:xfrm rot="18289469">
          <a:off x="3284035" y="1418167"/>
          <a:ext cx="5921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9216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5311" y="1412185"/>
        <a:ext cx="29608" cy="29608"/>
      </dsp:txXfrm>
    </dsp:sp>
    <dsp:sp modelId="{F4FB4A4A-70D0-4CC2-B013-752F1F77DC96}">
      <dsp:nvSpPr>
        <dsp:cNvPr id="0" name=""/>
        <dsp:cNvSpPr/>
      </dsp:nvSpPr>
      <dsp:spPr>
        <a:xfrm>
          <a:off x="3749196" y="972584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984965"/>
        <a:ext cx="820642" cy="397940"/>
      </dsp:txXfrm>
    </dsp:sp>
    <dsp:sp modelId="{E5854EE2-7F23-41A1-8D19-B44CF92141D9}">
      <dsp:nvSpPr>
        <dsp:cNvPr id="0" name=""/>
        <dsp:cNvSpPr/>
      </dsp:nvSpPr>
      <dsp:spPr>
        <a:xfrm>
          <a:off x="3411034" y="1661221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1661589"/>
        <a:ext cx="16908" cy="16908"/>
      </dsp:txXfrm>
    </dsp:sp>
    <dsp:sp modelId="{92B162B8-D83F-46F0-AC04-A697EE50FBD0}">
      <dsp:nvSpPr>
        <dsp:cNvPr id="0" name=""/>
        <dsp:cNvSpPr/>
      </dsp:nvSpPr>
      <dsp:spPr>
        <a:xfrm>
          <a:off x="3749196" y="14586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1</a:t>
          </a:r>
          <a:endParaRPr lang="en-US" sz="2600" kern="1200" baseline="-25000" dirty="0"/>
        </a:p>
      </dsp:txBody>
      <dsp:txXfrm>
        <a:off x="3761577" y="1471072"/>
        <a:ext cx="820642" cy="397940"/>
      </dsp:txXfrm>
    </dsp:sp>
    <dsp:sp modelId="{7B937CF4-DAD6-4BFE-9A15-D270823C74DD}">
      <dsp:nvSpPr>
        <dsp:cNvPr id="0" name=""/>
        <dsp:cNvSpPr/>
      </dsp:nvSpPr>
      <dsp:spPr>
        <a:xfrm rot="3404012">
          <a:off x="3280884" y="1902263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1896670"/>
        <a:ext cx="28828" cy="28828"/>
      </dsp:txXfrm>
    </dsp:sp>
    <dsp:sp modelId="{E2ECA88E-6364-4474-BDA7-2FA0511F9EEF}">
      <dsp:nvSpPr>
        <dsp:cNvPr id="0" name=""/>
        <dsp:cNvSpPr/>
      </dsp:nvSpPr>
      <dsp:spPr>
        <a:xfrm>
          <a:off x="3727300" y="1940775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39681" y="1953156"/>
        <a:ext cx="820642" cy="397940"/>
      </dsp:txXfrm>
    </dsp:sp>
    <dsp:sp modelId="{97D99FD1-8842-4C9A-851C-20A1A9EACCCA}">
      <dsp:nvSpPr>
        <dsp:cNvPr id="0" name=""/>
        <dsp:cNvSpPr/>
      </dsp:nvSpPr>
      <dsp:spPr>
        <a:xfrm rot="3907178">
          <a:off x="1994668" y="2268855"/>
          <a:ext cx="8037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37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454" y="2257583"/>
        <a:ext cx="40188" cy="40188"/>
      </dsp:txXfrm>
    </dsp:sp>
    <dsp:sp modelId="{C75D79B8-67BF-4904-8914-E0A23181BFAE}">
      <dsp:nvSpPr>
        <dsp:cNvPr id="0" name=""/>
        <dsp:cNvSpPr/>
      </dsp:nvSpPr>
      <dsp:spPr>
        <a:xfrm>
          <a:off x="2565629" y="2430907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endParaRPr lang="en-US" sz="2600" kern="1200" dirty="0"/>
        </a:p>
      </dsp:txBody>
      <dsp:txXfrm>
        <a:off x="2578010" y="2443288"/>
        <a:ext cx="820642" cy="397940"/>
      </dsp:txXfrm>
    </dsp:sp>
    <dsp:sp modelId="{222D2530-B665-40DB-9BB3-02900C494895}">
      <dsp:nvSpPr>
        <dsp:cNvPr id="0" name=""/>
        <dsp:cNvSpPr/>
      </dsp:nvSpPr>
      <dsp:spPr>
        <a:xfrm>
          <a:off x="3411034" y="2633436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633804"/>
        <a:ext cx="16908" cy="16908"/>
      </dsp:txXfrm>
    </dsp:sp>
    <dsp:sp modelId="{D1000099-80EF-41CE-8A76-0B63EE9981B4}">
      <dsp:nvSpPr>
        <dsp:cNvPr id="0" name=""/>
        <dsp:cNvSpPr/>
      </dsp:nvSpPr>
      <dsp:spPr>
        <a:xfrm>
          <a:off x="3749196" y="2430907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2443288"/>
        <a:ext cx="820642" cy="397940"/>
      </dsp:txXfrm>
    </dsp:sp>
    <dsp:sp modelId="{BA3D464E-289D-4B82-8828-1DA7E4C84B31}">
      <dsp:nvSpPr>
        <dsp:cNvPr id="0" name=""/>
        <dsp:cNvSpPr/>
      </dsp:nvSpPr>
      <dsp:spPr>
        <a:xfrm rot="4725511">
          <a:off x="1529219" y="2754963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2720419"/>
        <a:ext cx="86732" cy="86732"/>
      </dsp:txXfrm>
    </dsp:sp>
    <dsp:sp modelId="{A2B6591A-5E5D-4EBF-91EB-0733474097EC}">
      <dsp:nvSpPr>
        <dsp:cNvPr id="0" name=""/>
        <dsp:cNvSpPr/>
      </dsp:nvSpPr>
      <dsp:spPr>
        <a:xfrm>
          <a:off x="2565629" y="3403123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endParaRPr lang="en-US" sz="2600" kern="1200" dirty="0"/>
        </a:p>
      </dsp:txBody>
      <dsp:txXfrm>
        <a:off x="2578010" y="3415504"/>
        <a:ext cx="820642" cy="397940"/>
      </dsp:txXfrm>
    </dsp:sp>
    <dsp:sp modelId="{64C84B2F-2927-4C00-9823-42019BAD511B}">
      <dsp:nvSpPr>
        <dsp:cNvPr id="0" name=""/>
        <dsp:cNvSpPr/>
      </dsp:nvSpPr>
      <dsp:spPr>
        <a:xfrm rot="18169969">
          <a:off x="3277511" y="3360586"/>
          <a:ext cx="58331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83312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584" y="3354825"/>
        <a:ext cx="29165" cy="29165"/>
      </dsp:txXfrm>
    </dsp:sp>
    <dsp:sp modelId="{8D49E0EA-8314-4428-AA3A-4CCB1ED6ED3C}">
      <dsp:nvSpPr>
        <dsp:cNvPr id="0" name=""/>
        <dsp:cNvSpPr/>
      </dsp:nvSpPr>
      <dsp:spPr>
        <a:xfrm>
          <a:off x="3727300" y="29129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39681" y="2925372"/>
        <a:ext cx="820642" cy="397940"/>
      </dsp:txXfrm>
    </dsp:sp>
    <dsp:sp modelId="{B9C4D3AE-B7A1-4BB8-BF5C-3BC98C3DCA8C}">
      <dsp:nvSpPr>
        <dsp:cNvPr id="0" name=""/>
        <dsp:cNvSpPr/>
      </dsp:nvSpPr>
      <dsp:spPr>
        <a:xfrm rot="21556261">
          <a:off x="3411021" y="3603640"/>
          <a:ext cx="31629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629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1260" y="3604555"/>
        <a:ext cx="15814" cy="15814"/>
      </dsp:txXfrm>
    </dsp:sp>
    <dsp:sp modelId="{B6BF4F40-C297-4578-AD57-C182A6260406}">
      <dsp:nvSpPr>
        <dsp:cNvPr id="0" name=""/>
        <dsp:cNvSpPr/>
      </dsp:nvSpPr>
      <dsp:spPr>
        <a:xfrm>
          <a:off x="3727300" y="3399099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3</a:t>
          </a:r>
          <a:endParaRPr lang="en-US" sz="2600" kern="1200" baseline="-25000" dirty="0"/>
        </a:p>
      </dsp:txBody>
      <dsp:txXfrm>
        <a:off x="3739681" y="3411480"/>
        <a:ext cx="820642" cy="397940"/>
      </dsp:txXfrm>
    </dsp:sp>
    <dsp:sp modelId="{E5BC9441-1802-42F5-AB29-2028D0034922}">
      <dsp:nvSpPr>
        <dsp:cNvPr id="0" name=""/>
        <dsp:cNvSpPr/>
      </dsp:nvSpPr>
      <dsp:spPr>
        <a:xfrm rot="3404012">
          <a:off x="3280884" y="3846694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3841102"/>
        <a:ext cx="28828" cy="28828"/>
      </dsp:txXfrm>
    </dsp:sp>
    <dsp:sp modelId="{70763F6B-E0FB-4E85-B5D7-D8BA6B85E2FB}">
      <dsp:nvSpPr>
        <dsp:cNvPr id="0" name=""/>
        <dsp:cNvSpPr/>
      </dsp:nvSpPr>
      <dsp:spPr>
        <a:xfrm>
          <a:off x="3727300" y="3885206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39681" y="3897587"/>
        <a:ext cx="820642" cy="39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10/11/22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790E2-46B6-4EBD-BA3F-7011709D62D4}" type="slidenum">
              <a:rPr kumimoji="0" lang="en-US" altLang="en-US" sz="1200">
                <a:latin typeface="Times New Roman" panose="02020603050405020304" pitchFamily="18" charset="0"/>
              </a:rPr>
              <a:pPr/>
              <a:t>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XAS is element specific</a:t>
            </a:r>
            <a:r>
              <a:rPr lang="en-GB" altLang="en-US" baseline="0" dirty="0"/>
              <a:t> because each element has specific binding energies for its core levels.</a:t>
            </a:r>
          </a:p>
          <a:p>
            <a:r>
              <a:rPr lang="en-GB" altLang="en-US" baseline="0" dirty="0"/>
              <a:t>The XAS edge energy is essentially given by the core level binding energy.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648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11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29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12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6873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13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001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3A03B-1433-4CAD-BA3A-6541A7316B74}" type="slidenum">
              <a:rPr kumimoji="0" lang="en-US" sz="1200">
                <a:latin typeface="Times New Roman" pitchFamily="18" charset="0"/>
              </a:rPr>
              <a:pPr/>
              <a:t>14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39" y="4859334"/>
            <a:ext cx="5212798" cy="4607231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50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3A03B-1433-4CAD-BA3A-6541A7316B74}" type="slidenum">
              <a:rPr kumimoji="0" lang="en-US" sz="1200">
                <a:latin typeface="Times New Roman" pitchFamily="18" charset="0"/>
              </a:rPr>
              <a:pPr/>
              <a:t>15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39" y="4859334"/>
            <a:ext cx="5212798" cy="4607231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1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3A03B-1433-4CAD-BA3A-6541A7316B74}" type="slidenum">
              <a:rPr kumimoji="0" lang="en-US" sz="1200">
                <a:latin typeface="Times New Roman" pitchFamily="18" charset="0"/>
              </a:rPr>
              <a:pPr/>
              <a:t>16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39" y="4859334"/>
            <a:ext cx="5212798" cy="4607231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1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800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7660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8B9-9893-4E1E-AC04-96D66E5C229C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646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5E61E-8EB8-4549-89D5-CAA9969DA055}" type="slidenum">
              <a:rPr kumimoji="0" lang="en-US" sz="1300">
                <a:solidFill>
                  <a:srgbClr val="33CC33"/>
                </a:solidFill>
              </a:rPr>
              <a:pPr/>
              <a:t>20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50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80E8D-27C7-4BB7-ADA7-F33CE81B81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65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5E61E-8EB8-4549-89D5-CAA9969DA055}" type="slidenum">
              <a:rPr kumimoji="0" lang="en-US" sz="1300">
                <a:solidFill>
                  <a:srgbClr val="33CC33"/>
                </a:solidFill>
              </a:rPr>
              <a:pPr/>
              <a:t>21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67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5E61E-8EB8-4549-89D5-CAA9969DA055}" type="slidenum">
              <a:rPr kumimoji="0" lang="en-US" sz="1300">
                <a:solidFill>
                  <a:srgbClr val="33CC33"/>
                </a:solidFill>
              </a:rPr>
              <a:pPr/>
              <a:t>22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25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5E61E-8EB8-4549-89D5-CAA9969DA055}" type="slidenum">
              <a:rPr kumimoji="0" lang="en-US" sz="1300">
                <a:solidFill>
                  <a:srgbClr val="33CC33"/>
                </a:solidFill>
              </a:rPr>
              <a:pPr/>
              <a:t>23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967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41FFE-F6FE-49E7-AD99-CA046F3D6E24}" type="slidenum">
              <a:rPr lang="en-US" altLang="nl-NL"/>
              <a:pPr/>
              <a:t>24</a:t>
            </a:fld>
            <a:endParaRPr lang="en-US" altLang="nl-NL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02672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18CA-046A-4987-AB9D-A570857A6DB5}" type="slidenum">
              <a:rPr lang="en-US" altLang="nl-NL"/>
              <a:pPr/>
              <a:t>25</a:t>
            </a:fld>
            <a:endParaRPr lang="en-US" altLang="nl-NL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43347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18CA-046A-4987-AB9D-A570857A6DB5}" type="slidenum">
              <a:rPr lang="en-US" altLang="nl-NL"/>
              <a:pPr/>
              <a:t>26</a:t>
            </a:fld>
            <a:endParaRPr lang="en-US" altLang="nl-NL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32370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43772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78025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60771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0AEBB9-443E-48DC-A8CA-758B0C06B08E}" type="slidenum">
              <a:rPr kumimoji="0" lang="en-US" sz="1300">
                <a:solidFill>
                  <a:srgbClr val="33CC33"/>
                </a:solidFill>
              </a:rPr>
              <a:pPr/>
              <a:t>31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1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8C47A-7CD7-4376-99F4-01608C08C47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894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0AEBB9-443E-48DC-A8CA-758B0C06B08E}" type="slidenum">
              <a:rPr kumimoji="0" lang="en-US" sz="1300">
                <a:solidFill>
                  <a:srgbClr val="33CC33"/>
                </a:solidFill>
              </a:rPr>
              <a:pPr/>
              <a:t>32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8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491D5-C1D9-4A05-A64B-616528750A7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31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EF4B681-0BE1-4494-A874-667D02A924C7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34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1463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EF4B681-0BE1-4494-A874-667D02A924C7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35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0559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C51751-1F1A-4545-A1BC-666A0622D4B9}" type="slidenum">
              <a:rPr lang="en-US">
                <a:solidFill>
                  <a:srgbClr val="33CC33"/>
                </a:solidFill>
              </a:rPr>
              <a:pPr/>
              <a:t>36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635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C51751-1F1A-4545-A1BC-666A0622D4B9}" type="slidenum">
              <a:rPr lang="en-US">
                <a:solidFill>
                  <a:srgbClr val="33CC33"/>
                </a:solidFill>
              </a:rPr>
              <a:pPr/>
              <a:t>40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654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41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379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491D5-C1D9-4A05-A64B-616528750A7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03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77688-7976-43C2-8DAF-A4C1BE2F6D0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/>
              <a:t>The TT-multiplets program can be used to explain the spectral shapes of all core level spectroscopies. XAFS, photoemission, auger, etc.</a:t>
            </a:r>
          </a:p>
          <a:p>
            <a:endParaRPr lang="en-US" altLang="en-US"/>
          </a:p>
          <a:p>
            <a:r>
              <a:rPr lang="en-US" altLang="en-US"/>
              <a:t>The program combines three advanced computer codes, an atomic physics code to describe all atomic interactions, a group theory code to describe the local symmetry (think of crystal fields) and model Hamiltonians to describe many body effects correlated systems.</a:t>
            </a:r>
          </a:p>
          <a:p>
            <a:r>
              <a:rPr lang="en-US" altLang="en-US"/>
              <a:t>AS A SIDE REMARK I WOULD LIKE TO MENTION that the active site in a catalyst is a perfect example of a correlated system.  (in biocatalysis this is often realised)</a:t>
            </a:r>
          </a:p>
          <a:p>
            <a:r>
              <a:rPr lang="en-US" altLang="en-US"/>
              <a:t>The integrated program gives accurate descriptions of core level spectra, from a set of uniform electronic structure parameters. </a:t>
            </a:r>
          </a:p>
          <a:p>
            <a:r>
              <a:rPr lang="en-US" altLang="en-US"/>
              <a:t>The program is important for all of the new spectroscopies that I will describe.</a:t>
            </a:r>
          </a:p>
          <a:p>
            <a:r>
              <a:rPr lang="en-US" altLang="en-US"/>
              <a:t>The program is distributed from my homepage and it is used at some 50 institutes worldwide.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81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BA1AAA-B1EB-45CE-9305-9FCB12159AC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2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8C47A-7CD7-4376-99F4-01608C08C47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430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8317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6455107-3703-45D7-8FC1-D3F1E59EB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013E8-797A-49C0-97F2-60CCF763C2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F42166C-C0FF-4FAE-84F3-3CB292E26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F5011F7-EA24-4A78-AABE-1E1ED0A24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745956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20495-805B-4A4D-81A8-ACB255A24AA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579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054A2A7-ECB2-4835-828F-2F79EECA5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6B54F-26E5-4A02-8731-41264A4E8E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7528783-878F-468E-A0EC-E3DCF4432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B3E9204-9EA2-479B-85EF-02B7E9150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100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054A2A7-ECB2-4835-828F-2F79EECA5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6B54F-26E5-4A02-8731-41264A4E8E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7528783-878F-468E-A0EC-E3DCF4432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B3E9204-9EA2-479B-85EF-02B7E9150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6947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054A2A7-ECB2-4835-828F-2F79EECA5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6B54F-26E5-4A02-8731-41264A4E8E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7528783-878F-468E-A0EC-E3DCF4432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B3E9204-9EA2-479B-85EF-02B7E9150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2638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054A2A7-ECB2-4835-828F-2F79EECA5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6B54F-26E5-4A02-8731-41264A4E8E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7528783-878F-468E-A0EC-E3DCF4432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B3E9204-9EA2-479B-85EF-02B7E9150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8422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76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DAF0F-2BD3-4145-BCCE-05FF847436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76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1587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76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A45F25-4901-4030-83DF-F6FC6EBA0E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76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926154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76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32BBB-6DAC-4F2B-B5B8-F0152DF295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76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9437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526DB-3B54-4B0F-B2DD-9E22A3A7C17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3262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76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32BBB-6DAC-4F2B-B5B8-F0152DF295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76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987204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76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32BBB-6DAC-4F2B-B5B8-F0152DF295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76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193193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AC91-D8AD-47F8-8884-83F26A1F554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76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1951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6835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8826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7270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8978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1A804-53BA-4CD6-B4CA-CA69F5E63A3E}" type="slidenum">
              <a:rPr kumimoji="0" lang="en-US" altLang="en-US" sz="1200">
                <a:latin typeface="Times New Roman" panose="02020603050405020304" pitchFamily="18" charset="0"/>
              </a:rPr>
              <a:pPr/>
              <a:t>67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20871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85BE4B-9B2E-4486-BD0C-372BDB22794F}" type="slidenum">
              <a:rPr kumimoji="0" lang="en-US" altLang="en-US" sz="1200">
                <a:latin typeface="Times New Roman" panose="02020603050405020304" pitchFamily="18" charset="0"/>
              </a:rPr>
              <a:pPr/>
              <a:t>68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4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83FDF-8E18-429F-8110-51CDD6CD62D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85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8C47A-7CD7-4376-99F4-01608C08C47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8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D37CC-CE95-4112-AE46-9C960858721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71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5A026-ED30-41A1-8ACC-AB9D494B300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35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418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5625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185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814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184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15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273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1906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54158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65037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228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17156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9188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9701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181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4447109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4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772816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Introduction to XAS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detection techniques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spectral shape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0000FF"/>
                </a:solidFill>
              </a:rPr>
              <a:t>multiplet</a:t>
            </a:r>
            <a:r>
              <a:rPr lang="en-US" sz="3200" dirty="0">
                <a:solidFill>
                  <a:srgbClr val="0000FF"/>
                </a:solidFill>
              </a:rPr>
              <a:t> calculations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423189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2819400" cy="4724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00FF"/>
                </a:solidFill>
              </a:rPr>
              <a:t>XAS, XPS </a:t>
            </a: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CC00"/>
                </a:solidFill>
              </a:rPr>
              <a:t>Elastic scattering (SAXS, XRD) </a:t>
            </a: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FF0000"/>
                </a:solidFill>
              </a:rPr>
              <a:t>Inelastic scattering</a:t>
            </a:r>
            <a:endParaRPr lang="en-US" sz="2800" dirty="0"/>
          </a:p>
        </p:txBody>
      </p:sp>
      <p:pic>
        <p:nvPicPr>
          <p:cNvPr id="67588" name="Picture 4" descr="xint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2524125" y="0"/>
            <a:ext cx="6619875" cy="6858000"/>
          </a:xfrm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305800" y="1676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27FD89-2E14-44E3-8330-418334DD3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79FCF-DE0C-4FFE-97ED-E3853188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</a:t>
            </a:r>
          </a:p>
        </p:txBody>
      </p:sp>
    </p:spTree>
    <p:extLst>
      <p:ext uri="{BB962C8B-B14F-4D97-AF65-F5344CB8AC3E}">
        <p14:creationId xmlns:p14="http://schemas.microsoft.com/office/powerpoint/2010/main" val="1344328047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16632"/>
            <a:ext cx="9161462" cy="4419600"/>
            <a:chOff x="0" y="0"/>
            <a:chExt cx="5771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71" cy="2304"/>
              <a:chOff x="0" y="480"/>
              <a:chExt cx="5771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769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91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650</a:t>
                </a:r>
              </a:p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   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639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82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0260887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16632"/>
            <a:ext cx="9161462" cy="4419600"/>
            <a:chOff x="0" y="0"/>
            <a:chExt cx="5771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71" cy="2304"/>
              <a:chOff x="0" y="480"/>
              <a:chExt cx="5771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769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91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650</a:t>
                </a:r>
              </a:p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   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639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82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EBE5312-031F-4FE4-937B-7AE24FB3B0E8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1751295-D05D-4EF8-9314-23EFAD8682CF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638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16632"/>
            <a:ext cx="9161462" cy="4419600"/>
            <a:chOff x="0" y="0"/>
            <a:chExt cx="5771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71" cy="2304"/>
              <a:chOff x="0" y="480"/>
              <a:chExt cx="5771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769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91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650</a:t>
                </a:r>
              </a:p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   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639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82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EBE5312-031F-4FE4-937B-7AE24FB3B0E8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1751295-D05D-4EF8-9314-23EFAD8682CF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A6651B6-2DAC-403B-88B1-1EC09DA3F89E}"/>
              </a:ext>
            </a:extLst>
          </p:cNvPr>
          <p:cNvSpPr txBox="1"/>
          <p:nvPr/>
        </p:nvSpPr>
        <p:spPr>
          <a:xfrm>
            <a:off x="6588224" y="2072449"/>
            <a:ext cx="1880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s</a:t>
            </a:r>
            <a:r>
              <a:rPr lang="nl-NL" sz="2400" dirty="0" err="1">
                <a:solidFill>
                  <a:srgbClr val="0000FF"/>
                </a:solidFill>
              </a:rPr>
              <a:t>harp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 err="1">
                <a:solidFill>
                  <a:srgbClr val="0000FF"/>
                </a:solidFill>
              </a:rPr>
              <a:t>p</a:t>
            </a:r>
            <a:r>
              <a:rPr lang="nl-NL" sz="2400" dirty="0" err="1">
                <a:solidFill>
                  <a:srgbClr val="0000FF"/>
                </a:solidFill>
              </a:rPr>
              <a:t>rincipal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>
                <a:solidFill>
                  <a:srgbClr val="0000FF"/>
                </a:solidFill>
              </a:rPr>
              <a:t>d</a:t>
            </a:r>
            <a:r>
              <a:rPr lang="nl-NL" sz="2400" dirty="0">
                <a:solidFill>
                  <a:srgbClr val="0000FF"/>
                </a:solidFill>
              </a:rPr>
              <a:t>iffuse</a:t>
            </a:r>
          </a:p>
          <a:p>
            <a:r>
              <a:rPr lang="nl-NL" sz="2400" b="1" dirty="0" err="1">
                <a:solidFill>
                  <a:srgbClr val="0000FF"/>
                </a:solidFill>
              </a:rPr>
              <a:t>f</a:t>
            </a:r>
            <a:r>
              <a:rPr lang="nl-NL" sz="2400" dirty="0" err="1">
                <a:solidFill>
                  <a:srgbClr val="0000FF"/>
                </a:solidFill>
              </a:rPr>
              <a:t>undamental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326A245-63B8-434E-9754-BEA22BC1524D}"/>
              </a:ext>
            </a:extLst>
          </p:cNvPr>
          <p:cNvSpPr/>
          <p:nvPr/>
        </p:nvSpPr>
        <p:spPr>
          <a:xfrm>
            <a:off x="5686943" y="3898334"/>
            <a:ext cx="291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33333"/>
                </a:solidFill>
                <a:latin typeface="q_serif"/>
              </a:rPr>
              <a:t>J. Chem. </a:t>
            </a:r>
            <a:r>
              <a:rPr lang="nl-NL" i="1" dirty="0" err="1">
                <a:solidFill>
                  <a:srgbClr val="333333"/>
                </a:solidFill>
                <a:latin typeface="q_serif"/>
              </a:rPr>
              <a:t>Educ</a:t>
            </a:r>
            <a:r>
              <a:rPr lang="nl-NL" i="1" dirty="0">
                <a:solidFill>
                  <a:srgbClr val="333333"/>
                </a:solidFill>
                <a:latin typeface="q_serif"/>
              </a:rPr>
              <a:t>. 84, 757 (2007)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06607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13C70-1CE7-4163-888F-9C34B991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53" b="11209"/>
          <a:stretch/>
        </p:blipFill>
        <p:spPr>
          <a:xfrm>
            <a:off x="1" y="579438"/>
            <a:ext cx="4005656" cy="5657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55AA6-B602-4F23-8893-41A5D45B7998}"/>
              </a:ext>
            </a:extLst>
          </p:cNvPr>
          <p:cNvSpPr txBox="1"/>
          <p:nvPr/>
        </p:nvSpPr>
        <p:spPr>
          <a:xfrm>
            <a:off x="179512" y="6406847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Atomic electronic structure                    X-ray absorption of an atom		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BC20F-9F5A-4BD6-ABEC-FE42618C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756" y="1378592"/>
            <a:ext cx="3424428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13C70-1CE7-4163-888F-9C34B991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53" b="11209"/>
          <a:stretch/>
        </p:blipFill>
        <p:spPr>
          <a:xfrm>
            <a:off x="1" y="579438"/>
            <a:ext cx="4005656" cy="5657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6FB3D-3C16-4B56-907C-F34622F4B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052736"/>
            <a:ext cx="5763004" cy="4476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55AA6-B602-4F23-8893-41A5D45B7998}"/>
              </a:ext>
            </a:extLst>
          </p:cNvPr>
          <p:cNvSpPr txBox="1"/>
          <p:nvPr/>
        </p:nvSpPr>
        <p:spPr>
          <a:xfrm>
            <a:off x="179512" y="6406847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Atomic electronic structure                    X-ray absorption of an atom	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54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C7AA7-054D-42C9-B3F4-CCE76106D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51" y="1340768"/>
            <a:ext cx="4295045" cy="3168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7C23C-251C-4623-9331-6186D8827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79438"/>
            <a:ext cx="4392488" cy="5367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BFD07-9E95-421E-9102-01F2C8A77444}"/>
              </a:ext>
            </a:extLst>
          </p:cNvPr>
          <p:cNvSpPr txBox="1"/>
          <p:nvPr/>
        </p:nvSpPr>
        <p:spPr>
          <a:xfrm>
            <a:off x="179512" y="6406847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Molecular electronic structure                    X-ray absorption of a molecule		</a:t>
            </a:r>
            <a:endParaRPr lang="nl-N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6EA9D-2034-4ACE-AF84-BAAE961AF1CE}"/>
              </a:ext>
            </a:extLst>
          </p:cNvPr>
          <p:cNvCxnSpPr/>
          <p:nvPr/>
        </p:nvCxnSpPr>
        <p:spPr bwMode="auto">
          <a:xfrm flipH="1" flipV="1">
            <a:off x="2483768" y="1844824"/>
            <a:ext cx="3096344" cy="144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40D880-65A9-4458-B0F0-96EEDA64122F}"/>
              </a:ext>
            </a:extLst>
          </p:cNvPr>
          <p:cNvCxnSpPr/>
          <p:nvPr/>
        </p:nvCxnSpPr>
        <p:spPr bwMode="auto">
          <a:xfrm flipH="1" flipV="1">
            <a:off x="2267389" y="1158876"/>
            <a:ext cx="4608867" cy="22701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90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017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 1s ~530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(O 1s)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B003E-2329-4503-948C-BEE2DEF8F49A}"/>
              </a:ext>
            </a:extLst>
          </p:cNvPr>
          <p:cNvSpPr txBox="1"/>
          <p:nvPr/>
        </p:nvSpPr>
        <p:spPr>
          <a:xfrm>
            <a:off x="3574051" y="1700808"/>
            <a:ext cx="49968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Electronic structure of a transition metal oxide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Main bonding: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4sp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noProof="0" dirty="0">
                <a:solidFill>
                  <a:srgbClr val="0000FF"/>
                </a:solidFill>
              </a:rPr>
              <a:t>Gives valence band and conduction band,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Mixed in character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Additional bonding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3d; </a:t>
            </a:r>
          </a:p>
          <a:p>
            <a:pPr>
              <a:defRPr/>
            </a:pPr>
            <a:r>
              <a:rPr lang="en-US" noProof="0" dirty="0">
                <a:solidFill>
                  <a:srgbClr val="0000FF"/>
                </a:solidFill>
              </a:rPr>
              <a:t>Gives mixed 3d bands split by crystal field in octahedral symmetry, T2g states have pi-bonding and </a:t>
            </a:r>
            <a:r>
              <a:rPr lang="en-US" noProof="0" dirty="0" err="1">
                <a:solidFill>
                  <a:srgbClr val="0000FF"/>
                </a:solidFill>
              </a:rPr>
              <a:t>Eg</a:t>
            </a:r>
            <a:r>
              <a:rPr lang="en-US" noProof="0" dirty="0">
                <a:solidFill>
                  <a:srgbClr val="0000FF"/>
                </a:solidFill>
              </a:rPr>
              <a:t> states have sigma-bonding.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FF00"/>
                </a:solidFill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xygen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1s core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localized at an oxygen atom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6872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017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 1s ~530 eV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C9030CA-B925-4412-AD73-061BA57D0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 b="-7053"/>
          <a:stretch/>
        </p:blipFill>
        <p:spPr bwMode="auto">
          <a:xfrm rot="16200000">
            <a:off x="1580509" y="1316662"/>
            <a:ext cx="4801314" cy="29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(O 1s)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B003E-2329-4503-948C-BEE2DEF8F49A}"/>
              </a:ext>
            </a:extLst>
          </p:cNvPr>
          <p:cNvSpPr txBox="1"/>
          <p:nvPr/>
        </p:nvSpPr>
        <p:spPr>
          <a:xfrm>
            <a:off x="5724128" y="1333812"/>
            <a:ext cx="47767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ransition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from oxygen 1s state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an empty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xygen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1s core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localized at an oxygen atom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 empty DOS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d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ipole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selection rule: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p-projected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89400-27FF-4F80-AA7C-FF22F165EFD2}"/>
              </a:ext>
            </a:extLst>
          </p:cNvPr>
          <p:cNvSpPr txBox="1"/>
          <p:nvPr/>
        </p:nvSpPr>
        <p:spPr>
          <a:xfrm>
            <a:off x="3896658" y="4960082"/>
            <a:ext cx="5013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Fermi Golden Rule: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|&lt;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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dipole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 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&gt;|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2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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[E=0]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FC98D39-083C-4229-9F1A-058DDD4F2A3F}"/>
              </a:ext>
            </a:extLst>
          </p:cNvPr>
          <p:cNvSpPr/>
          <p:nvPr/>
        </p:nvSpPr>
        <p:spPr>
          <a:xfrm>
            <a:off x="-31957" y="655502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6600FF"/>
                </a:solidFill>
                <a:latin typeface="Arial" charset="0"/>
              </a:rPr>
              <a:t>[Phys. Rev. B. 40, 5715 (1989); review in Chem. Rev. 120, 4056 (2020)]</a:t>
            </a:r>
            <a:endParaRPr lang="en-US" sz="1600" dirty="0">
              <a:solidFill>
                <a:srgbClr val="66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2965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354" name="Group 2"/>
          <p:cNvGrpSpPr>
            <a:grpSpLocks/>
          </p:cNvGrpSpPr>
          <p:nvPr/>
        </p:nvGrpSpPr>
        <p:grpSpPr bwMode="auto">
          <a:xfrm>
            <a:off x="4267200" y="838200"/>
            <a:ext cx="6172200" cy="5257800"/>
            <a:chOff x="1776" y="144"/>
            <a:chExt cx="4320" cy="4033"/>
          </a:xfrm>
        </p:grpSpPr>
        <p:pic>
          <p:nvPicPr>
            <p:cNvPr id="868355" name="Picture 3" descr="fig0718c_Shri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4"/>
              <a:ext cx="4320" cy="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8356" name="Text Box 4"/>
            <p:cNvSpPr txBox="1">
              <a:spLocks noChangeArrowheads="1"/>
            </p:cNvSpPr>
            <p:nvPr/>
          </p:nvSpPr>
          <p:spPr bwMode="auto">
            <a:xfrm>
              <a:off x="4753" y="280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</a:t>
              </a:r>
              <a:endParaRPr lang="en-US" altLang="nl-NL" sz="2100" b="0"/>
            </a:p>
          </p:txBody>
        </p:sp>
        <p:sp>
          <p:nvSpPr>
            <p:cNvPr id="868357" name="Text Box 5"/>
            <p:cNvSpPr txBox="1">
              <a:spLocks noChangeArrowheads="1"/>
            </p:cNvSpPr>
            <p:nvPr/>
          </p:nvSpPr>
          <p:spPr bwMode="auto">
            <a:xfrm>
              <a:off x="4753" y="304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</a:t>
              </a:r>
              <a:endParaRPr lang="en-US" altLang="nl-NL" sz="2100" b="0"/>
            </a:p>
          </p:txBody>
        </p:sp>
      </p:grpSp>
      <p:pic>
        <p:nvPicPr>
          <p:cNvPr id="86835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111625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7924800" y="481012"/>
            <a:ext cx="2209800" cy="5767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68361" name="Text Box 9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</p:spTree>
    <p:extLst>
      <p:ext uri="{BB962C8B-B14F-4D97-AF65-F5344CB8AC3E}">
        <p14:creationId xmlns:p14="http://schemas.microsoft.com/office/powerpoint/2010/main" val="229591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9144000" cy="54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 specific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Sensitive to low concentrations 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Applicable under extreme conditions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SPACE: Combination with x-ray microscopy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TIME: femtosecond XAS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RESONANCE: RIXS, RPES, R diffraction</a:t>
            </a:r>
            <a:b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D6BD36-30A3-43F7-90C8-F924FC14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95051213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Electronic Structure: </a:t>
            </a: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TiO</a:t>
            </a:r>
            <a:r>
              <a:rPr lang="en-US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870D3-6DEB-4ED2-9258-2DE8C304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</a:t>
            </a:r>
          </a:p>
        </p:txBody>
      </p:sp>
      <p:cxnSp>
        <p:nvCxnSpPr>
          <p:cNvPr id="6" name="Rechte verbindingslijn 18">
            <a:extLst>
              <a:ext uri="{FF2B5EF4-FFF2-40B4-BE49-F238E27FC236}">
                <a16:creationId xmlns:a16="http://schemas.microsoft.com/office/drawing/2014/main" id="{9CB12E70-2F78-4F73-A1BC-3A02D4063D3C}"/>
              </a:ext>
            </a:extLst>
          </p:cNvPr>
          <p:cNvCxnSpPr/>
          <p:nvPr/>
        </p:nvCxnSpPr>
        <p:spPr bwMode="auto">
          <a:xfrm>
            <a:off x="145244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Rechte verbindingslijn 19">
            <a:extLst>
              <a:ext uri="{FF2B5EF4-FFF2-40B4-BE49-F238E27FC236}">
                <a16:creationId xmlns:a16="http://schemas.microsoft.com/office/drawing/2014/main" id="{70CB8A6F-D4D8-4CAB-A3C1-0C0313008F1E}"/>
              </a:ext>
            </a:extLst>
          </p:cNvPr>
          <p:cNvCxnSpPr/>
          <p:nvPr/>
        </p:nvCxnSpPr>
        <p:spPr bwMode="auto">
          <a:xfrm>
            <a:off x="145244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vak 21">
            <a:extLst>
              <a:ext uri="{FF2B5EF4-FFF2-40B4-BE49-F238E27FC236}">
                <a16:creationId xmlns:a16="http://schemas.microsoft.com/office/drawing/2014/main" id="{DFC71EA4-6817-43AA-A794-C3F00F950157}"/>
              </a:ext>
            </a:extLst>
          </p:cNvPr>
          <p:cNvSpPr txBox="1"/>
          <p:nvPr/>
        </p:nvSpPr>
        <p:spPr>
          <a:xfrm>
            <a:off x="643704" y="874236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9" name="Tekstvak 28">
            <a:extLst>
              <a:ext uri="{FF2B5EF4-FFF2-40B4-BE49-F238E27FC236}">
                <a16:creationId xmlns:a16="http://schemas.microsoft.com/office/drawing/2014/main" id="{3E944533-F338-48AA-9E96-F883FA031189}"/>
              </a:ext>
            </a:extLst>
          </p:cNvPr>
          <p:cNvSpPr txBox="1"/>
          <p:nvPr/>
        </p:nvSpPr>
        <p:spPr>
          <a:xfrm>
            <a:off x="930593" y="2563287"/>
            <a:ext cx="114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TiO</a:t>
            </a:r>
            <a:r>
              <a:rPr lang="nl-NL" baseline="-25000" dirty="0"/>
              <a:t>2</a:t>
            </a:r>
            <a:r>
              <a:rPr lang="nl-NL" dirty="0"/>
              <a:t>: 3d</a:t>
            </a:r>
            <a:r>
              <a:rPr lang="nl-NL" baseline="30000" dirty="0"/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DE322-8E17-4D01-9432-5B4BEB14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4" y="707076"/>
            <a:ext cx="3383806" cy="5945251"/>
          </a:xfrm>
          <a:prstGeom prst="rect">
            <a:avLst/>
          </a:prstGeom>
        </p:spPr>
      </p:pic>
      <p:cxnSp>
        <p:nvCxnSpPr>
          <p:cNvPr id="16" name="Rechte verbindingslijn 18">
            <a:extLst>
              <a:ext uri="{FF2B5EF4-FFF2-40B4-BE49-F238E27FC236}">
                <a16:creationId xmlns:a16="http://schemas.microsoft.com/office/drawing/2014/main" id="{04F6015D-5BB3-4B67-A8C9-CEF8049F726A}"/>
              </a:ext>
            </a:extLst>
          </p:cNvPr>
          <p:cNvCxnSpPr/>
          <p:nvPr/>
        </p:nvCxnSpPr>
        <p:spPr bwMode="auto">
          <a:xfrm>
            <a:off x="1476104" y="4484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chte verbindingslijn 19">
            <a:extLst>
              <a:ext uri="{FF2B5EF4-FFF2-40B4-BE49-F238E27FC236}">
                <a16:creationId xmlns:a16="http://schemas.microsoft.com/office/drawing/2014/main" id="{8E95D12C-A7E2-4B31-9511-5D3B8B296D11}"/>
              </a:ext>
            </a:extLst>
          </p:cNvPr>
          <p:cNvCxnSpPr/>
          <p:nvPr/>
        </p:nvCxnSpPr>
        <p:spPr bwMode="auto">
          <a:xfrm>
            <a:off x="1476104" y="5246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kstvak 21">
            <a:extLst>
              <a:ext uri="{FF2B5EF4-FFF2-40B4-BE49-F238E27FC236}">
                <a16:creationId xmlns:a16="http://schemas.microsoft.com/office/drawing/2014/main" id="{F145F238-3C5E-48FA-9F0B-568DCAE8E1D2}"/>
              </a:ext>
            </a:extLst>
          </p:cNvPr>
          <p:cNvSpPr txBox="1"/>
          <p:nvPr/>
        </p:nvSpPr>
        <p:spPr>
          <a:xfrm>
            <a:off x="667364" y="4175168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19" name="Tekstvak 28">
            <a:extLst>
              <a:ext uri="{FF2B5EF4-FFF2-40B4-BE49-F238E27FC236}">
                <a16:creationId xmlns:a16="http://schemas.microsoft.com/office/drawing/2014/main" id="{CBD571A3-567E-45F3-A7B0-0F21C0C89FBD}"/>
              </a:ext>
            </a:extLst>
          </p:cNvPr>
          <p:cNvSpPr txBox="1"/>
          <p:nvPr/>
        </p:nvSpPr>
        <p:spPr>
          <a:xfrm>
            <a:off x="954253" y="5864219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Cr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nl-NL" baseline="-25000" dirty="0"/>
              <a:t>3</a:t>
            </a:r>
            <a:r>
              <a:rPr lang="nl-NL" dirty="0"/>
              <a:t>: 3d</a:t>
            </a:r>
            <a:r>
              <a:rPr lang="nl-NL" baseline="30000" dirty="0"/>
              <a:t>0</a:t>
            </a:r>
          </a:p>
        </p:txBody>
      </p:sp>
      <p:cxnSp>
        <p:nvCxnSpPr>
          <p:cNvPr id="20" name="Rechte verbindingslijn met pijl 32">
            <a:extLst>
              <a:ext uri="{FF2B5EF4-FFF2-40B4-BE49-F238E27FC236}">
                <a16:creationId xmlns:a16="http://schemas.microsoft.com/office/drawing/2014/main" id="{1E6CACFF-E8EF-4795-B590-5F1331C87DCD}"/>
              </a:ext>
            </a:extLst>
          </p:cNvPr>
          <p:cNvCxnSpPr>
            <a:cxnSpLocks/>
          </p:cNvCxnSpPr>
          <p:nvPr/>
        </p:nvCxnSpPr>
        <p:spPr bwMode="auto">
          <a:xfrm>
            <a:off x="1657966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33">
            <a:extLst>
              <a:ext uri="{FF2B5EF4-FFF2-40B4-BE49-F238E27FC236}">
                <a16:creationId xmlns:a16="http://schemas.microsoft.com/office/drawing/2014/main" id="{513AA0A6-3D1F-4DF3-AA06-841A79B353C5}"/>
              </a:ext>
            </a:extLst>
          </p:cNvPr>
          <p:cNvCxnSpPr>
            <a:cxnSpLocks/>
          </p:cNvCxnSpPr>
          <p:nvPr/>
        </p:nvCxnSpPr>
        <p:spPr bwMode="auto">
          <a:xfrm>
            <a:off x="1822314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met pijl 34">
            <a:extLst>
              <a:ext uri="{FF2B5EF4-FFF2-40B4-BE49-F238E27FC236}">
                <a16:creationId xmlns:a16="http://schemas.microsoft.com/office/drawing/2014/main" id="{6D520CD2-87D1-4EE8-A421-F1E668DAC985}"/>
              </a:ext>
            </a:extLst>
          </p:cNvPr>
          <p:cNvCxnSpPr>
            <a:cxnSpLocks/>
          </p:cNvCxnSpPr>
          <p:nvPr/>
        </p:nvCxnSpPr>
        <p:spPr bwMode="auto">
          <a:xfrm>
            <a:off x="1962764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18">
            <a:extLst>
              <a:ext uri="{FF2B5EF4-FFF2-40B4-BE49-F238E27FC236}">
                <a16:creationId xmlns:a16="http://schemas.microsoft.com/office/drawing/2014/main" id="{5AA6EEA2-A3EA-49A0-A9EE-DA86C557AC8D}"/>
              </a:ext>
            </a:extLst>
          </p:cNvPr>
          <p:cNvCxnSpPr/>
          <p:nvPr/>
        </p:nvCxnSpPr>
        <p:spPr bwMode="auto">
          <a:xfrm>
            <a:off x="2915816" y="3717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19">
            <a:extLst>
              <a:ext uri="{FF2B5EF4-FFF2-40B4-BE49-F238E27FC236}">
                <a16:creationId xmlns:a16="http://schemas.microsoft.com/office/drawing/2014/main" id="{6DA0CB77-6B0D-4853-9B34-40354906C59B}"/>
              </a:ext>
            </a:extLst>
          </p:cNvPr>
          <p:cNvCxnSpPr/>
          <p:nvPr/>
        </p:nvCxnSpPr>
        <p:spPr bwMode="auto">
          <a:xfrm>
            <a:off x="2915816" y="4479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chte verbindingslijn 18">
            <a:extLst>
              <a:ext uri="{FF2B5EF4-FFF2-40B4-BE49-F238E27FC236}">
                <a16:creationId xmlns:a16="http://schemas.microsoft.com/office/drawing/2014/main" id="{872C8FB0-3148-45CE-98D0-BAA61C3ED98F}"/>
              </a:ext>
            </a:extLst>
          </p:cNvPr>
          <p:cNvCxnSpPr/>
          <p:nvPr/>
        </p:nvCxnSpPr>
        <p:spPr bwMode="auto">
          <a:xfrm>
            <a:off x="298782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echte verbindingslijn 19">
            <a:extLst>
              <a:ext uri="{FF2B5EF4-FFF2-40B4-BE49-F238E27FC236}">
                <a16:creationId xmlns:a16="http://schemas.microsoft.com/office/drawing/2014/main" id="{C70358E0-FCBD-43B1-AD9B-C5ECF5E16251}"/>
              </a:ext>
            </a:extLst>
          </p:cNvPr>
          <p:cNvCxnSpPr/>
          <p:nvPr/>
        </p:nvCxnSpPr>
        <p:spPr bwMode="auto">
          <a:xfrm>
            <a:off x="298782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309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Electronic Structure: </a:t>
            </a: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TiO</a:t>
            </a:r>
            <a:r>
              <a:rPr lang="en-US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870D3-6DEB-4ED2-9258-2DE8C304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</a:t>
            </a:r>
          </a:p>
        </p:txBody>
      </p:sp>
      <p:cxnSp>
        <p:nvCxnSpPr>
          <p:cNvPr id="6" name="Rechte verbindingslijn 18">
            <a:extLst>
              <a:ext uri="{FF2B5EF4-FFF2-40B4-BE49-F238E27FC236}">
                <a16:creationId xmlns:a16="http://schemas.microsoft.com/office/drawing/2014/main" id="{9CB12E70-2F78-4F73-A1BC-3A02D4063D3C}"/>
              </a:ext>
            </a:extLst>
          </p:cNvPr>
          <p:cNvCxnSpPr/>
          <p:nvPr/>
        </p:nvCxnSpPr>
        <p:spPr bwMode="auto">
          <a:xfrm>
            <a:off x="145244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Rechte verbindingslijn 19">
            <a:extLst>
              <a:ext uri="{FF2B5EF4-FFF2-40B4-BE49-F238E27FC236}">
                <a16:creationId xmlns:a16="http://schemas.microsoft.com/office/drawing/2014/main" id="{70CB8A6F-D4D8-4CAB-A3C1-0C0313008F1E}"/>
              </a:ext>
            </a:extLst>
          </p:cNvPr>
          <p:cNvCxnSpPr/>
          <p:nvPr/>
        </p:nvCxnSpPr>
        <p:spPr bwMode="auto">
          <a:xfrm>
            <a:off x="145244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vak 21">
            <a:extLst>
              <a:ext uri="{FF2B5EF4-FFF2-40B4-BE49-F238E27FC236}">
                <a16:creationId xmlns:a16="http://schemas.microsoft.com/office/drawing/2014/main" id="{DFC71EA4-6817-43AA-A794-C3F00F950157}"/>
              </a:ext>
            </a:extLst>
          </p:cNvPr>
          <p:cNvSpPr txBox="1"/>
          <p:nvPr/>
        </p:nvSpPr>
        <p:spPr>
          <a:xfrm>
            <a:off x="643704" y="874236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9" name="Tekstvak 28">
            <a:extLst>
              <a:ext uri="{FF2B5EF4-FFF2-40B4-BE49-F238E27FC236}">
                <a16:creationId xmlns:a16="http://schemas.microsoft.com/office/drawing/2014/main" id="{3E944533-F338-48AA-9E96-F883FA031189}"/>
              </a:ext>
            </a:extLst>
          </p:cNvPr>
          <p:cNvSpPr txBox="1"/>
          <p:nvPr/>
        </p:nvSpPr>
        <p:spPr>
          <a:xfrm>
            <a:off x="930593" y="2563287"/>
            <a:ext cx="114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TiO</a:t>
            </a:r>
            <a:r>
              <a:rPr lang="nl-NL" baseline="-25000" dirty="0"/>
              <a:t>2</a:t>
            </a:r>
            <a:r>
              <a:rPr lang="nl-NL" dirty="0"/>
              <a:t>: 3d</a:t>
            </a:r>
            <a:r>
              <a:rPr lang="nl-NL" baseline="30000" dirty="0"/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DE322-8E17-4D01-9432-5B4BEB14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4" y="707076"/>
            <a:ext cx="3383806" cy="5945251"/>
          </a:xfrm>
          <a:prstGeom prst="rect">
            <a:avLst/>
          </a:prstGeom>
        </p:spPr>
      </p:pic>
      <p:cxnSp>
        <p:nvCxnSpPr>
          <p:cNvPr id="16" name="Rechte verbindingslijn 18">
            <a:extLst>
              <a:ext uri="{FF2B5EF4-FFF2-40B4-BE49-F238E27FC236}">
                <a16:creationId xmlns:a16="http://schemas.microsoft.com/office/drawing/2014/main" id="{04F6015D-5BB3-4B67-A8C9-CEF8049F726A}"/>
              </a:ext>
            </a:extLst>
          </p:cNvPr>
          <p:cNvCxnSpPr/>
          <p:nvPr/>
        </p:nvCxnSpPr>
        <p:spPr bwMode="auto">
          <a:xfrm>
            <a:off x="1476104" y="4484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chte verbindingslijn 19">
            <a:extLst>
              <a:ext uri="{FF2B5EF4-FFF2-40B4-BE49-F238E27FC236}">
                <a16:creationId xmlns:a16="http://schemas.microsoft.com/office/drawing/2014/main" id="{8E95D12C-A7E2-4B31-9511-5D3B8B296D11}"/>
              </a:ext>
            </a:extLst>
          </p:cNvPr>
          <p:cNvCxnSpPr/>
          <p:nvPr/>
        </p:nvCxnSpPr>
        <p:spPr bwMode="auto">
          <a:xfrm>
            <a:off x="1476104" y="5246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kstvak 21">
            <a:extLst>
              <a:ext uri="{FF2B5EF4-FFF2-40B4-BE49-F238E27FC236}">
                <a16:creationId xmlns:a16="http://schemas.microsoft.com/office/drawing/2014/main" id="{F145F238-3C5E-48FA-9F0B-568DCAE8E1D2}"/>
              </a:ext>
            </a:extLst>
          </p:cNvPr>
          <p:cNvSpPr txBox="1"/>
          <p:nvPr/>
        </p:nvSpPr>
        <p:spPr>
          <a:xfrm>
            <a:off x="667364" y="4175168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19" name="Tekstvak 28">
            <a:extLst>
              <a:ext uri="{FF2B5EF4-FFF2-40B4-BE49-F238E27FC236}">
                <a16:creationId xmlns:a16="http://schemas.microsoft.com/office/drawing/2014/main" id="{CBD571A3-567E-45F3-A7B0-0F21C0C89FBD}"/>
              </a:ext>
            </a:extLst>
          </p:cNvPr>
          <p:cNvSpPr txBox="1"/>
          <p:nvPr/>
        </p:nvSpPr>
        <p:spPr>
          <a:xfrm>
            <a:off x="954253" y="5864219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Cr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nl-NL" baseline="-25000" dirty="0"/>
              <a:t>3</a:t>
            </a:r>
            <a:r>
              <a:rPr lang="nl-NL" dirty="0"/>
              <a:t>: 3d</a:t>
            </a:r>
            <a:r>
              <a:rPr lang="nl-NL" baseline="30000" dirty="0"/>
              <a:t>0</a:t>
            </a:r>
          </a:p>
        </p:txBody>
      </p:sp>
      <p:cxnSp>
        <p:nvCxnSpPr>
          <p:cNvPr id="22" name="Rechte verbindingslijn met pijl 34">
            <a:extLst>
              <a:ext uri="{FF2B5EF4-FFF2-40B4-BE49-F238E27FC236}">
                <a16:creationId xmlns:a16="http://schemas.microsoft.com/office/drawing/2014/main" id="{6D520CD2-87D1-4EE8-A421-F1E668DAC985}"/>
              </a:ext>
            </a:extLst>
          </p:cNvPr>
          <p:cNvCxnSpPr>
            <a:cxnSpLocks/>
          </p:cNvCxnSpPr>
          <p:nvPr/>
        </p:nvCxnSpPr>
        <p:spPr bwMode="auto">
          <a:xfrm>
            <a:off x="1763688" y="407707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18">
            <a:extLst>
              <a:ext uri="{FF2B5EF4-FFF2-40B4-BE49-F238E27FC236}">
                <a16:creationId xmlns:a16="http://schemas.microsoft.com/office/drawing/2014/main" id="{5AA6EEA2-A3EA-49A0-A9EE-DA86C557AC8D}"/>
              </a:ext>
            </a:extLst>
          </p:cNvPr>
          <p:cNvCxnSpPr/>
          <p:nvPr/>
        </p:nvCxnSpPr>
        <p:spPr bwMode="auto">
          <a:xfrm>
            <a:off x="2915816" y="3717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19">
            <a:extLst>
              <a:ext uri="{FF2B5EF4-FFF2-40B4-BE49-F238E27FC236}">
                <a16:creationId xmlns:a16="http://schemas.microsoft.com/office/drawing/2014/main" id="{6DA0CB77-6B0D-4853-9B34-40354906C59B}"/>
              </a:ext>
            </a:extLst>
          </p:cNvPr>
          <p:cNvCxnSpPr/>
          <p:nvPr/>
        </p:nvCxnSpPr>
        <p:spPr bwMode="auto">
          <a:xfrm>
            <a:off x="2915816" y="4479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34">
            <a:extLst>
              <a:ext uri="{FF2B5EF4-FFF2-40B4-BE49-F238E27FC236}">
                <a16:creationId xmlns:a16="http://schemas.microsoft.com/office/drawing/2014/main" id="{48BC0F41-CA29-46EE-8D24-D74B81247355}"/>
              </a:ext>
            </a:extLst>
          </p:cNvPr>
          <p:cNvCxnSpPr>
            <a:cxnSpLocks/>
          </p:cNvCxnSpPr>
          <p:nvPr/>
        </p:nvCxnSpPr>
        <p:spPr bwMode="auto">
          <a:xfrm>
            <a:off x="2238761" y="408202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met pijl 34">
            <a:extLst>
              <a:ext uri="{FF2B5EF4-FFF2-40B4-BE49-F238E27FC236}">
                <a16:creationId xmlns:a16="http://schemas.microsoft.com/office/drawing/2014/main" id="{D75C6CC6-6BD4-4BAC-8013-E66A323CE2A2}"/>
              </a:ext>
            </a:extLst>
          </p:cNvPr>
          <p:cNvCxnSpPr>
            <a:cxnSpLocks/>
          </p:cNvCxnSpPr>
          <p:nvPr/>
        </p:nvCxnSpPr>
        <p:spPr bwMode="auto">
          <a:xfrm>
            <a:off x="1767849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chte verbindingslijn met pijl 34">
            <a:extLst>
              <a:ext uri="{FF2B5EF4-FFF2-40B4-BE49-F238E27FC236}">
                <a16:creationId xmlns:a16="http://schemas.microsoft.com/office/drawing/2014/main" id="{02B7D605-5F6A-49AD-9D9E-A6441CC4D07C}"/>
              </a:ext>
            </a:extLst>
          </p:cNvPr>
          <p:cNvCxnSpPr>
            <a:cxnSpLocks/>
          </p:cNvCxnSpPr>
          <p:nvPr/>
        </p:nvCxnSpPr>
        <p:spPr bwMode="auto">
          <a:xfrm>
            <a:off x="2046008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chte verbindingslijn met pijl 34">
            <a:extLst>
              <a:ext uri="{FF2B5EF4-FFF2-40B4-BE49-F238E27FC236}">
                <a16:creationId xmlns:a16="http://schemas.microsoft.com/office/drawing/2014/main" id="{639651E7-19CB-4023-B52F-2CB5B3F1ABD0}"/>
              </a:ext>
            </a:extLst>
          </p:cNvPr>
          <p:cNvCxnSpPr>
            <a:cxnSpLocks/>
          </p:cNvCxnSpPr>
          <p:nvPr/>
        </p:nvCxnSpPr>
        <p:spPr bwMode="auto">
          <a:xfrm>
            <a:off x="2339752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chte verbindingslijn met pijl 34">
            <a:extLst>
              <a:ext uri="{FF2B5EF4-FFF2-40B4-BE49-F238E27FC236}">
                <a16:creationId xmlns:a16="http://schemas.microsoft.com/office/drawing/2014/main" id="{3DABA11B-B30C-4ABB-B7B1-17B1B24D2684}"/>
              </a:ext>
            </a:extLst>
          </p:cNvPr>
          <p:cNvCxnSpPr>
            <a:cxnSpLocks/>
          </p:cNvCxnSpPr>
          <p:nvPr/>
        </p:nvCxnSpPr>
        <p:spPr bwMode="auto">
          <a:xfrm>
            <a:off x="1788631" y="872435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echte verbindingslijn met pijl 34">
            <a:extLst>
              <a:ext uri="{FF2B5EF4-FFF2-40B4-BE49-F238E27FC236}">
                <a16:creationId xmlns:a16="http://schemas.microsoft.com/office/drawing/2014/main" id="{22875ADB-9CBD-4BF9-AFD1-475C4E7145D0}"/>
              </a:ext>
            </a:extLst>
          </p:cNvPr>
          <p:cNvCxnSpPr>
            <a:cxnSpLocks/>
          </p:cNvCxnSpPr>
          <p:nvPr/>
        </p:nvCxnSpPr>
        <p:spPr bwMode="auto">
          <a:xfrm>
            <a:off x="2238761" y="878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chte verbindingslijn met pijl 34">
            <a:extLst>
              <a:ext uri="{FF2B5EF4-FFF2-40B4-BE49-F238E27FC236}">
                <a16:creationId xmlns:a16="http://schemas.microsoft.com/office/drawing/2014/main" id="{8BBF520E-1913-4A4D-9902-3C2A38DE49CA}"/>
              </a:ext>
            </a:extLst>
          </p:cNvPr>
          <p:cNvCxnSpPr>
            <a:cxnSpLocks/>
          </p:cNvCxnSpPr>
          <p:nvPr/>
        </p:nvCxnSpPr>
        <p:spPr bwMode="auto">
          <a:xfrm>
            <a:off x="3347864" y="417423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chte verbindingslijn met pijl 34">
            <a:extLst>
              <a:ext uri="{FF2B5EF4-FFF2-40B4-BE49-F238E27FC236}">
                <a16:creationId xmlns:a16="http://schemas.microsoft.com/office/drawing/2014/main" id="{47DAE3FA-DAFC-4F73-AAA6-2069645F4E47}"/>
              </a:ext>
            </a:extLst>
          </p:cNvPr>
          <p:cNvCxnSpPr>
            <a:cxnSpLocks/>
          </p:cNvCxnSpPr>
          <p:nvPr/>
        </p:nvCxnSpPr>
        <p:spPr bwMode="auto">
          <a:xfrm>
            <a:off x="3563888" y="417423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69E788A3-D06E-4503-B9C7-C1B169612FB1}"/>
              </a:ext>
            </a:extLst>
          </p:cNvPr>
          <p:cNvCxnSpPr>
            <a:cxnSpLocks/>
          </p:cNvCxnSpPr>
          <p:nvPr/>
        </p:nvCxnSpPr>
        <p:spPr bwMode="auto">
          <a:xfrm>
            <a:off x="3779912" y="417423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chte verbindingslijn met pijl 34">
            <a:extLst>
              <a:ext uri="{FF2B5EF4-FFF2-40B4-BE49-F238E27FC236}">
                <a16:creationId xmlns:a16="http://schemas.microsoft.com/office/drawing/2014/main" id="{D02B8F31-90D0-4D1B-B331-1904A9EC0EC7}"/>
              </a:ext>
            </a:extLst>
          </p:cNvPr>
          <p:cNvCxnSpPr>
            <a:cxnSpLocks/>
          </p:cNvCxnSpPr>
          <p:nvPr/>
        </p:nvCxnSpPr>
        <p:spPr bwMode="auto">
          <a:xfrm>
            <a:off x="3347864" y="34290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4">
            <a:extLst>
              <a:ext uri="{FF2B5EF4-FFF2-40B4-BE49-F238E27FC236}">
                <a16:creationId xmlns:a16="http://schemas.microsoft.com/office/drawing/2014/main" id="{1B1C4FAE-8535-45C1-AE6E-AAF1DB1E7140}"/>
              </a:ext>
            </a:extLst>
          </p:cNvPr>
          <p:cNvCxnSpPr>
            <a:cxnSpLocks/>
          </p:cNvCxnSpPr>
          <p:nvPr/>
        </p:nvCxnSpPr>
        <p:spPr bwMode="auto">
          <a:xfrm>
            <a:off x="3707904" y="34290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18">
            <a:extLst>
              <a:ext uri="{FF2B5EF4-FFF2-40B4-BE49-F238E27FC236}">
                <a16:creationId xmlns:a16="http://schemas.microsoft.com/office/drawing/2014/main" id="{BA7B23CD-6C65-449B-A6E4-8C5FA1E504C9}"/>
              </a:ext>
            </a:extLst>
          </p:cNvPr>
          <p:cNvCxnSpPr/>
          <p:nvPr/>
        </p:nvCxnSpPr>
        <p:spPr bwMode="auto">
          <a:xfrm>
            <a:off x="306020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chte verbindingslijn 19">
            <a:extLst>
              <a:ext uri="{FF2B5EF4-FFF2-40B4-BE49-F238E27FC236}">
                <a16:creationId xmlns:a16="http://schemas.microsoft.com/office/drawing/2014/main" id="{90DBD15B-F403-4978-A5E7-8EC07CB070F2}"/>
              </a:ext>
            </a:extLst>
          </p:cNvPr>
          <p:cNvCxnSpPr/>
          <p:nvPr/>
        </p:nvCxnSpPr>
        <p:spPr bwMode="auto">
          <a:xfrm>
            <a:off x="306020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Rechte verbindingslijn met pijl 34">
            <a:extLst>
              <a:ext uri="{FF2B5EF4-FFF2-40B4-BE49-F238E27FC236}">
                <a16:creationId xmlns:a16="http://schemas.microsoft.com/office/drawing/2014/main" id="{D9B6A8A7-234A-4370-A2DE-37501ACA7124}"/>
              </a:ext>
            </a:extLst>
          </p:cNvPr>
          <p:cNvCxnSpPr>
            <a:cxnSpLocks/>
          </p:cNvCxnSpPr>
          <p:nvPr/>
        </p:nvCxnSpPr>
        <p:spPr bwMode="auto">
          <a:xfrm>
            <a:off x="3492252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Rechte verbindingslijn met pijl 34">
            <a:extLst>
              <a:ext uri="{FF2B5EF4-FFF2-40B4-BE49-F238E27FC236}">
                <a16:creationId xmlns:a16="http://schemas.microsoft.com/office/drawing/2014/main" id="{52281C2E-42E7-4554-91C9-C8A32AC2DEA7}"/>
              </a:ext>
            </a:extLst>
          </p:cNvPr>
          <p:cNvCxnSpPr>
            <a:cxnSpLocks/>
          </p:cNvCxnSpPr>
          <p:nvPr/>
        </p:nvCxnSpPr>
        <p:spPr bwMode="auto">
          <a:xfrm>
            <a:off x="3708276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Rechte verbindingslijn met pijl 34">
            <a:extLst>
              <a:ext uri="{FF2B5EF4-FFF2-40B4-BE49-F238E27FC236}">
                <a16:creationId xmlns:a16="http://schemas.microsoft.com/office/drawing/2014/main" id="{5C0CEAA3-1FB8-43EC-BB60-158A04FC1AA1}"/>
              </a:ext>
            </a:extLst>
          </p:cNvPr>
          <p:cNvCxnSpPr>
            <a:cxnSpLocks/>
          </p:cNvCxnSpPr>
          <p:nvPr/>
        </p:nvCxnSpPr>
        <p:spPr bwMode="auto">
          <a:xfrm>
            <a:off x="3924300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Rechte verbindingslijn met pijl 34">
            <a:extLst>
              <a:ext uri="{FF2B5EF4-FFF2-40B4-BE49-F238E27FC236}">
                <a16:creationId xmlns:a16="http://schemas.microsoft.com/office/drawing/2014/main" id="{A3E4217F-2A78-4A70-814A-C97C8DE33333}"/>
              </a:ext>
            </a:extLst>
          </p:cNvPr>
          <p:cNvCxnSpPr>
            <a:cxnSpLocks/>
          </p:cNvCxnSpPr>
          <p:nvPr/>
        </p:nvCxnSpPr>
        <p:spPr bwMode="auto">
          <a:xfrm>
            <a:off x="3492252" y="89575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Rechte verbindingslijn met pijl 34">
            <a:extLst>
              <a:ext uri="{FF2B5EF4-FFF2-40B4-BE49-F238E27FC236}">
                <a16:creationId xmlns:a16="http://schemas.microsoft.com/office/drawing/2014/main" id="{5AD09579-7678-46AD-B195-08E393240377}"/>
              </a:ext>
            </a:extLst>
          </p:cNvPr>
          <p:cNvCxnSpPr>
            <a:cxnSpLocks/>
          </p:cNvCxnSpPr>
          <p:nvPr/>
        </p:nvCxnSpPr>
        <p:spPr bwMode="auto">
          <a:xfrm>
            <a:off x="3852292" y="89575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6DF611-FADB-44E9-9E39-7B09E8B9DB08}"/>
              </a:ext>
            </a:extLst>
          </p:cNvPr>
          <p:cNvSpPr txBox="1"/>
          <p:nvPr/>
        </p:nvSpPr>
        <p:spPr>
          <a:xfrm>
            <a:off x="4788024" y="1183790"/>
            <a:ext cx="63991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&gt;6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&gt;3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 &gt;6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056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Electronic Structure: </a:t>
            </a: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TiO</a:t>
            </a:r>
            <a:r>
              <a:rPr lang="en-US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870D3-6DEB-4ED2-9258-2DE8C304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</a:t>
            </a:r>
          </a:p>
        </p:txBody>
      </p:sp>
      <p:sp>
        <p:nvSpPr>
          <p:cNvPr id="8" name="Tekstvak 21">
            <a:extLst>
              <a:ext uri="{FF2B5EF4-FFF2-40B4-BE49-F238E27FC236}">
                <a16:creationId xmlns:a16="http://schemas.microsoft.com/office/drawing/2014/main" id="{DFC71EA4-6817-43AA-A794-C3F00F950157}"/>
              </a:ext>
            </a:extLst>
          </p:cNvPr>
          <p:cNvSpPr txBox="1"/>
          <p:nvPr/>
        </p:nvSpPr>
        <p:spPr>
          <a:xfrm>
            <a:off x="643704" y="874236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9" name="Tekstvak 28">
            <a:extLst>
              <a:ext uri="{FF2B5EF4-FFF2-40B4-BE49-F238E27FC236}">
                <a16:creationId xmlns:a16="http://schemas.microsoft.com/office/drawing/2014/main" id="{3E944533-F338-48AA-9E96-F883FA031189}"/>
              </a:ext>
            </a:extLst>
          </p:cNvPr>
          <p:cNvSpPr txBox="1"/>
          <p:nvPr/>
        </p:nvSpPr>
        <p:spPr>
          <a:xfrm>
            <a:off x="930593" y="2563287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Fe2O3: 3d</a:t>
            </a:r>
            <a:r>
              <a:rPr lang="nl-NL" baseline="30000" dirty="0"/>
              <a:t>5</a:t>
            </a:r>
          </a:p>
        </p:txBody>
      </p:sp>
      <p:cxnSp>
        <p:nvCxnSpPr>
          <p:cNvPr id="16" name="Rechte verbindingslijn 18">
            <a:extLst>
              <a:ext uri="{FF2B5EF4-FFF2-40B4-BE49-F238E27FC236}">
                <a16:creationId xmlns:a16="http://schemas.microsoft.com/office/drawing/2014/main" id="{04F6015D-5BB3-4B67-A8C9-CEF8049F726A}"/>
              </a:ext>
            </a:extLst>
          </p:cNvPr>
          <p:cNvCxnSpPr/>
          <p:nvPr/>
        </p:nvCxnSpPr>
        <p:spPr bwMode="auto">
          <a:xfrm>
            <a:off x="1476104" y="4484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chte verbindingslijn 19">
            <a:extLst>
              <a:ext uri="{FF2B5EF4-FFF2-40B4-BE49-F238E27FC236}">
                <a16:creationId xmlns:a16="http://schemas.microsoft.com/office/drawing/2014/main" id="{8E95D12C-A7E2-4B31-9511-5D3B8B296D11}"/>
              </a:ext>
            </a:extLst>
          </p:cNvPr>
          <p:cNvCxnSpPr/>
          <p:nvPr/>
        </p:nvCxnSpPr>
        <p:spPr bwMode="auto">
          <a:xfrm>
            <a:off x="1476104" y="5246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kstvak 21">
            <a:extLst>
              <a:ext uri="{FF2B5EF4-FFF2-40B4-BE49-F238E27FC236}">
                <a16:creationId xmlns:a16="http://schemas.microsoft.com/office/drawing/2014/main" id="{F145F238-3C5E-48FA-9F0B-568DCAE8E1D2}"/>
              </a:ext>
            </a:extLst>
          </p:cNvPr>
          <p:cNvSpPr txBox="1"/>
          <p:nvPr/>
        </p:nvSpPr>
        <p:spPr>
          <a:xfrm>
            <a:off x="667364" y="4175168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19" name="Tekstvak 28">
            <a:extLst>
              <a:ext uri="{FF2B5EF4-FFF2-40B4-BE49-F238E27FC236}">
                <a16:creationId xmlns:a16="http://schemas.microsoft.com/office/drawing/2014/main" id="{CBD571A3-567E-45F3-A7B0-0F21C0C89FBD}"/>
              </a:ext>
            </a:extLst>
          </p:cNvPr>
          <p:cNvSpPr txBox="1"/>
          <p:nvPr/>
        </p:nvSpPr>
        <p:spPr>
          <a:xfrm>
            <a:off x="954253" y="586421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NiO: 3d</a:t>
            </a:r>
            <a:r>
              <a:rPr lang="nl-NL" baseline="30000" dirty="0"/>
              <a:t>8</a:t>
            </a:r>
          </a:p>
        </p:txBody>
      </p:sp>
      <p:cxnSp>
        <p:nvCxnSpPr>
          <p:cNvPr id="20" name="Rechte verbindingslijn met pijl 32">
            <a:extLst>
              <a:ext uri="{FF2B5EF4-FFF2-40B4-BE49-F238E27FC236}">
                <a16:creationId xmlns:a16="http://schemas.microsoft.com/office/drawing/2014/main" id="{1E6CACFF-E8EF-4795-B590-5F1331C87DCD}"/>
              </a:ext>
            </a:extLst>
          </p:cNvPr>
          <p:cNvCxnSpPr>
            <a:cxnSpLocks/>
          </p:cNvCxnSpPr>
          <p:nvPr/>
        </p:nvCxnSpPr>
        <p:spPr bwMode="auto">
          <a:xfrm>
            <a:off x="1657966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33">
            <a:extLst>
              <a:ext uri="{FF2B5EF4-FFF2-40B4-BE49-F238E27FC236}">
                <a16:creationId xmlns:a16="http://schemas.microsoft.com/office/drawing/2014/main" id="{513AA0A6-3D1F-4DF3-AA06-841A79B353C5}"/>
              </a:ext>
            </a:extLst>
          </p:cNvPr>
          <p:cNvCxnSpPr>
            <a:cxnSpLocks/>
          </p:cNvCxnSpPr>
          <p:nvPr/>
        </p:nvCxnSpPr>
        <p:spPr bwMode="auto">
          <a:xfrm>
            <a:off x="1822314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met pijl 34">
            <a:extLst>
              <a:ext uri="{FF2B5EF4-FFF2-40B4-BE49-F238E27FC236}">
                <a16:creationId xmlns:a16="http://schemas.microsoft.com/office/drawing/2014/main" id="{6D520CD2-87D1-4EE8-A421-F1E668DAC985}"/>
              </a:ext>
            </a:extLst>
          </p:cNvPr>
          <p:cNvCxnSpPr>
            <a:cxnSpLocks/>
          </p:cNvCxnSpPr>
          <p:nvPr/>
        </p:nvCxnSpPr>
        <p:spPr bwMode="auto">
          <a:xfrm>
            <a:off x="1962764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18">
            <a:extLst>
              <a:ext uri="{FF2B5EF4-FFF2-40B4-BE49-F238E27FC236}">
                <a16:creationId xmlns:a16="http://schemas.microsoft.com/office/drawing/2014/main" id="{5AA6EEA2-A3EA-49A0-A9EE-DA86C557AC8D}"/>
              </a:ext>
            </a:extLst>
          </p:cNvPr>
          <p:cNvCxnSpPr/>
          <p:nvPr/>
        </p:nvCxnSpPr>
        <p:spPr bwMode="auto">
          <a:xfrm>
            <a:off x="2915816" y="3717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19">
            <a:extLst>
              <a:ext uri="{FF2B5EF4-FFF2-40B4-BE49-F238E27FC236}">
                <a16:creationId xmlns:a16="http://schemas.microsoft.com/office/drawing/2014/main" id="{6DA0CB77-6B0D-4853-9B34-40354906C59B}"/>
              </a:ext>
            </a:extLst>
          </p:cNvPr>
          <p:cNvCxnSpPr/>
          <p:nvPr/>
        </p:nvCxnSpPr>
        <p:spPr bwMode="auto">
          <a:xfrm>
            <a:off x="2915816" y="4479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chte verbindingslijn 18">
            <a:extLst>
              <a:ext uri="{FF2B5EF4-FFF2-40B4-BE49-F238E27FC236}">
                <a16:creationId xmlns:a16="http://schemas.microsoft.com/office/drawing/2014/main" id="{872C8FB0-3148-45CE-98D0-BAA61C3ED98F}"/>
              </a:ext>
            </a:extLst>
          </p:cNvPr>
          <p:cNvCxnSpPr/>
          <p:nvPr/>
        </p:nvCxnSpPr>
        <p:spPr bwMode="auto">
          <a:xfrm>
            <a:off x="298782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echte verbindingslijn 19">
            <a:extLst>
              <a:ext uri="{FF2B5EF4-FFF2-40B4-BE49-F238E27FC236}">
                <a16:creationId xmlns:a16="http://schemas.microsoft.com/office/drawing/2014/main" id="{C70358E0-FCBD-43B1-AD9B-C5ECF5E16251}"/>
              </a:ext>
            </a:extLst>
          </p:cNvPr>
          <p:cNvCxnSpPr/>
          <p:nvPr/>
        </p:nvCxnSpPr>
        <p:spPr bwMode="auto">
          <a:xfrm>
            <a:off x="298782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Afbeelding 37">
            <a:extLst>
              <a:ext uri="{FF2B5EF4-FFF2-40B4-BE49-F238E27FC236}">
                <a16:creationId xmlns:a16="http://schemas.microsoft.com/office/drawing/2014/main" id="{B6CB54E2-5080-42F3-B9FF-61C00AFD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17" y="755108"/>
            <a:ext cx="3924665" cy="5698225"/>
          </a:xfrm>
          <a:prstGeom prst="rect">
            <a:avLst/>
          </a:prstGeom>
          <a:noFill/>
        </p:spPr>
      </p:pic>
      <p:cxnSp>
        <p:nvCxnSpPr>
          <p:cNvPr id="24" name="Rechte verbindingslijn met pijl 34">
            <a:extLst>
              <a:ext uri="{FF2B5EF4-FFF2-40B4-BE49-F238E27FC236}">
                <a16:creationId xmlns:a16="http://schemas.microsoft.com/office/drawing/2014/main" id="{8A5CA1BC-995D-4257-826C-B17BE611B336}"/>
              </a:ext>
            </a:extLst>
          </p:cNvPr>
          <p:cNvCxnSpPr>
            <a:cxnSpLocks/>
          </p:cNvCxnSpPr>
          <p:nvPr/>
        </p:nvCxnSpPr>
        <p:spPr bwMode="auto">
          <a:xfrm>
            <a:off x="1684557" y="417516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chte verbindingslijn met pijl 34">
            <a:extLst>
              <a:ext uri="{FF2B5EF4-FFF2-40B4-BE49-F238E27FC236}">
                <a16:creationId xmlns:a16="http://schemas.microsoft.com/office/drawing/2014/main" id="{F30E460C-D2E7-49DD-B956-A15554BED637}"/>
              </a:ext>
            </a:extLst>
          </p:cNvPr>
          <p:cNvCxnSpPr>
            <a:cxnSpLocks/>
          </p:cNvCxnSpPr>
          <p:nvPr/>
        </p:nvCxnSpPr>
        <p:spPr bwMode="auto">
          <a:xfrm>
            <a:off x="1962764" y="418099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chte verbindingslijn met pijl 34">
            <a:extLst>
              <a:ext uri="{FF2B5EF4-FFF2-40B4-BE49-F238E27FC236}">
                <a16:creationId xmlns:a16="http://schemas.microsoft.com/office/drawing/2014/main" id="{D19AA897-4FC7-4E4A-9893-800BA0DDDF3C}"/>
              </a:ext>
            </a:extLst>
          </p:cNvPr>
          <p:cNvCxnSpPr>
            <a:cxnSpLocks/>
          </p:cNvCxnSpPr>
          <p:nvPr/>
        </p:nvCxnSpPr>
        <p:spPr bwMode="auto">
          <a:xfrm>
            <a:off x="3275856" y="417516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chte verbindingslijn met pijl 34">
            <a:extLst>
              <a:ext uri="{FF2B5EF4-FFF2-40B4-BE49-F238E27FC236}">
                <a16:creationId xmlns:a16="http://schemas.microsoft.com/office/drawing/2014/main" id="{1EA1745D-8B93-49EB-A693-57B943156EDE}"/>
              </a:ext>
            </a:extLst>
          </p:cNvPr>
          <p:cNvCxnSpPr>
            <a:cxnSpLocks/>
          </p:cNvCxnSpPr>
          <p:nvPr/>
        </p:nvCxnSpPr>
        <p:spPr bwMode="auto">
          <a:xfrm>
            <a:off x="3580656" y="419303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echte verbindingslijn met pijl 34">
            <a:extLst>
              <a:ext uri="{FF2B5EF4-FFF2-40B4-BE49-F238E27FC236}">
                <a16:creationId xmlns:a16="http://schemas.microsoft.com/office/drawing/2014/main" id="{FFCACF0B-50A7-4657-903F-5D124946CF10}"/>
              </a:ext>
            </a:extLst>
          </p:cNvPr>
          <p:cNvCxnSpPr>
            <a:cxnSpLocks/>
          </p:cNvCxnSpPr>
          <p:nvPr/>
        </p:nvCxnSpPr>
        <p:spPr bwMode="auto">
          <a:xfrm>
            <a:off x="3923928" y="419303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chte verbindingslijn 18">
            <a:extLst>
              <a:ext uri="{FF2B5EF4-FFF2-40B4-BE49-F238E27FC236}">
                <a16:creationId xmlns:a16="http://schemas.microsoft.com/office/drawing/2014/main" id="{8E3EB4F2-0416-4F98-B9DA-585ECD8E75F1}"/>
              </a:ext>
            </a:extLst>
          </p:cNvPr>
          <p:cNvCxnSpPr/>
          <p:nvPr/>
        </p:nvCxnSpPr>
        <p:spPr bwMode="auto">
          <a:xfrm>
            <a:off x="135844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chte verbindingslijn 19">
            <a:extLst>
              <a:ext uri="{FF2B5EF4-FFF2-40B4-BE49-F238E27FC236}">
                <a16:creationId xmlns:a16="http://schemas.microsoft.com/office/drawing/2014/main" id="{55E65F09-B095-4E13-B508-C97099C054C8}"/>
              </a:ext>
            </a:extLst>
          </p:cNvPr>
          <p:cNvCxnSpPr/>
          <p:nvPr/>
        </p:nvCxnSpPr>
        <p:spPr bwMode="auto">
          <a:xfrm>
            <a:off x="135844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chte verbindingslijn met pijl 32">
            <a:extLst>
              <a:ext uri="{FF2B5EF4-FFF2-40B4-BE49-F238E27FC236}">
                <a16:creationId xmlns:a16="http://schemas.microsoft.com/office/drawing/2014/main" id="{5AB15062-0CA2-403E-9276-BC839CDBB9FC}"/>
              </a:ext>
            </a:extLst>
          </p:cNvPr>
          <p:cNvCxnSpPr>
            <a:cxnSpLocks/>
          </p:cNvCxnSpPr>
          <p:nvPr/>
        </p:nvCxnSpPr>
        <p:spPr bwMode="auto">
          <a:xfrm>
            <a:off x="1540306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chte verbindingslijn met pijl 33">
            <a:extLst>
              <a:ext uri="{FF2B5EF4-FFF2-40B4-BE49-F238E27FC236}">
                <a16:creationId xmlns:a16="http://schemas.microsoft.com/office/drawing/2014/main" id="{ABF72681-E781-4407-A019-EAD616551F17}"/>
              </a:ext>
            </a:extLst>
          </p:cNvPr>
          <p:cNvCxnSpPr>
            <a:cxnSpLocks/>
          </p:cNvCxnSpPr>
          <p:nvPr/>
        </p:nvCxnSpPr>
        <p:spPr bwMode="auto">
          <a:xfrm>
            <a:off x="1704654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4">
            <a:extLst>
              <a:ext uri="{FF2B5EF4-FFF2-40B4-BE49-F238E27FC236}">
                <a16:creationId xmlns:a16="http://schemas.microsoft.com/office/drawing/2014/main" id="{03AF40D8-C43B-4430-B9A8-7F927CEA4408}"/>
              </a:ext>
            </a:extLst>
          </p:cNvPr>
          <p:cNvCxnSpPr>
            <a:cxnSpLocks/>
          </p:cNvCxnSpPr>
          <p:nvPr/>
        </p:nvCxnSpPr>
        <p:spPr bwMode="auto">
          <a:xfrm>
            <a:off x="1845104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met pijl 34">
            <a:extLst>
              <a:ext uri="{FF2B5EF4-FFF2-40B4-BE49-F238E27FC236}">
                <a16:creationId xmlns:a16="http://schemas.microsoft.com/office/drawing/2014/main" id="{F70B069A-4FF6-48EA-B0BF-D6C0BFDD2343}"/>
              </a:ext>
            </a:extLst>
          </p:cNvPr>
          <p:cNvCxnSpPr>
            <a:cxnSpLocks/>
          </p:cNvCxnSpPr>
          <p:nvPr/>
        </p:nvCxnSpPr>
        <p:spPr bwMode="auto">
          <a:xfrm>
            <a:off x="1566897" y="87423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chte verbindingslijn met pijl 34">
            <a:extLst>
              <a:ext uri="{FF2B5EF4-FFF2-40B4-BE49-F238E27FC236}">
                <a16:creationId xmlns:a16="http://schemas.microsoft.com/office/drawing/2014/main" id="{EA5CF33A-042A-4DD2-884E-0B14E270E659}"/>
              </a:ext>
            </a:extLst>
          </p:cNvPr>
          <p:cNvCxnSpPr>
            <a:cxnSpLocks/>
          </p:cNvCxnSpPr>
          <p:nvPr/>
        </p:nvCxnSpPr>
        <p:spPr bwMode="auto">
          <a:xfrm>
            <a:off x="1845104" y="880065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790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Electronic Structure: </a:t>
            </a: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TiO</a:t>
            </a:r>
            <a:r>
              <a:rPr lang="en-US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870D3-6DEB-4ED2-9258-2DE8C304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</a:t>
            </a:r>
          </a:p>
        </p:txBody>
      </p:sp>
      <p:sp>
        <p:nvSpPr>
          <p:cNvPr id="9" name="Tekstvak 28">
            <a:extLst>
              <a:ext uri="{FF2B5EF4-FFF2-40B4-BE49-F238E27FC236}">
                <a16:creationId xmlns:a16="http://schemas.microsoft.com/office/drawing/2014/main" id="{3E944533-F338-48AA-9E96-F883FA031189}"/>
              </a:ext>
            </a:extLst>
          </p:cNvPr>
          <p:cNvSpPr txBox="1"/>
          <p:nvPr/>
        </p:nvSpPr>
        <p:spPr>
          <a:xfrm>
            <a:off x="930593" y="2563287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Fe2O3: 3d</a:t>
            </a:r>
            <a:r>
              <a:rPr lang="nl-NL" baseline="30000" dirty="0"/>
              <a:t>5</a:t>
            </a:r>
          </a:p>
        </p:txBody>
      </p:sp>
      <p:cxnSp>
        <p:nvCxnSpPr>
          <p:cNvPr id="16" name="Rechte verbindingslijn 18">
            <a:extLst>
              <a:ext uri="{FF2B5EF4-FFF2-40B4-BE49-F238E27FC236}">
                <a16:creationId xmlns:a16="http://schemas.microsoft.com/office/drawing/2014/main" id="{04F6015D-5BB3-4B67-A8C9-CEF8049F726A}"/>
              </a:ext>
            </a:extLst>
          </p:cNvPr>
          <p:cNvCxnSpPr/>
          <p:nvPr/>
        </p:nvCxnSpPr>
        <p:spPr bwMode="auto">
          <a:xfrm>
            <a:off x="1476104" y="4484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chte verbindingslijn 19">
            <a:extLst>
              <a:ext uri="{FF2B5EF4-FFF2-40B4-BE49-F238E27FC236}">
                <a16:creationId xmlns:a16="http://schemas.microsoft.com/office/drawing/2014/main" id="{8E95D12C-A7E2-4B31-9511-5D3B8B296D11}"/>
              </a:ext>
            </a:extLst>
          </p:cNvPr>
          <p:cNvCxnSpPr/>
          <p:nvPr/>
        </p:nvCxnSpPr>
        <p:spPr bwMode="auto">
          <a:xfrm>
            <a:off x="1476104" y="5246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kstvak 21">
            <a:extLst>
              <a:ext uri="{FF2B5EF4-FFF2-40B4-BE49-F238E27FC236}">
                <a16:creationId xmlns:a16="http://schemas.microsoft.com/office/drawing/2014/main" id="{F145F238-3C5E-48FA-9F0B-568DCAE8E1D2}"/>
              </a:ext>
            </a:extLst>
          </p:cNvPr>
          <p:cNvSpPr txBox="1"/>
          <p:nvPr/>
        </p:nvSpPr>
        <p:spPr>
          <a:xfrm>
            <a:off x="667364" y="4175168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19" name="Tekstvak 28">
            <a:extLst>
              <a:ext uri="{FF2B5EF4-FFF2-40B4-BE49-F238E27FC236}">
                <a16:creationId xmlns:a16="http://schemas.microsoft.com/office/drawing/2014/main" id="{CBD571A3-567E-45F3-A7B0-0F21C0C89FBD}"/>
              </a:ext>
            </a:extLst>
          </p:cNvPr>
          <p:cNvSpPr txBox="1"/>
          <p:nvPr/>
        </p:nvSpPr>
        <p:spPr>
          <a:xfrm>
            <a:off x="954253" y="586421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NiO: 3d</a:t>
            </a:r>
            <a:r>
              <a:rPr lang="nl-NL" baseline="30000" dirty="0"/>
              <a:t>8</a:t>
            </a:r>
          </a:p>
        </p:txBody>
      </p:sp>
      <p:cxnSp>
        <p:nvCxnSpPr>
          <p:cNvPr id="26" name="Rechte verbindingslijn 19">
            <a:extLst>
              <a:ext uri="{FF2B5EF4-FFF2-40B4-BE49-F238E27FC236}">
                <a16:creationId xmlns:a16="http://schemas.microsoft.com/office/drawing/2014/main" id="{6DA0CB77-6B0D-4853-9B34-40354906C59B}"/>
              </a:ext>
            </a:extLst>
          </p:cNvPr>
          <p:cNvCxnSpPr/>
          <p:nvPr/>
        </p:nvCxnSpPr>
        <p:spPr bwMode="auto">
          <a:xfrm>
            <a:off x="2915816" y="4479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Afbeelding 37">
            <a:extLst>
              <a:ext uri="{FF2B5EF4-FFF2-40B4-BE49-F238E27FC236}">
                <a16:creationId xmlns:a16="http://schemas.microsoft.com/office/drawing/2014/main" id="{B6CB54E2-5080-42F3-B9FF-61C00AFD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17" y="755108"/>
            <a:ext cx="3924665" cy="5698225"/>
          </a:xfrm>
          <a:prstGeom prst="rect">
            <a:avLst/>
          </a:prstGeom>
          <a:noFill/>
        </p:spPr>
      </p:pic>
      <p:cxnSp>
        <p:nvCxnSpPr>
          <p:cNvPr id="40" name="Rechte verbindingslijn 18">
            <a:extLst>
              <a:ext uri="{FF2B5EF4-FFF2-40B4-BE49-F238E27FC236}">
                <a16:creationId xmlns:a16="http://schemas.microsoft.com/office/drawing/2014/main" id="{9445723B-5D2B-4A5C-84B5-135EFBA8C393}"/>
              </a:ext>
            </a:extLst>
          </p:cNvPr>
          <p:cNvCxnSpPr/>
          <p:nvPr/>
        </p:nvCxnSpPr>
        <p:spPr bwMode="auto">
          <a:xfrm>
            <a:off x="145244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Rechte verbindingslijn 19">
            <a:extLst>
              <a:ext uri="{FF2B5EF4-FFF2-40B4-BE49-F238E27FC236}">
                <a16:creationId xmlns:a16="http://schemas.microsoft.com/office/drawing/2014/main" id="{219D3289-05FD-40EE-B453-17FFF36D5732}"/>
              </a:ext>
            </a:extLst>
          </p:cNvPr>
          <p:cNvCxnSpPr/>
          <p:nvPr/>
        </p:nvCxnSpPr>
        <p:spPr bwMode="auto">
          <a:xfrm>
            <a:off x="145244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kstvak 21">
            <a:extLst>
              <a:ext uri="{FF2B5EF4-FFF2-40B4-BE49-F238E27FC236}">
                <a16:creationId xmlns:a16="http://schemas.microsoft.com/office/drawing/2014/main" id="{48574949-597A-4FD9-A717-6B4024B9D082}"/>
              </a:ext>
            </a:extLst>
          </p:cNvPr>
          <p:cNvSpPr txBox="1"/>
          <p:nvPr/>
        </p:nvSpPr>
        <p:spPr>
          <a:xfrm>
            <a:off x="643704" y="874236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cxnSp>
        <p:nvCxnSpPr>
          <p:cNvPr id="48" name="Rechte verbindingslijn 18">
            <a:extLst>
              <a:ext uri="{FF2B5EF4-FFF2-40B4-BE49-F238E27FC236}">
                <a16:creationId xmlns:a16="http://schemas.microsoft.com/office/drawing/2014/main" id="{3E6EA4AC-0B13-4E2F-8F85-8D0C02D7FDDF}"/>
              </a:ext>
            </a:extLst>
          </p:cNvPr>
          <p:cNvCxnSpPr/>
          <p:nvPr/>
        </p:nvCxnSpPr>
        <p:spPr bwMode="auto">
          <a:xfrm>
            <a:off x="306020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Rechte verbindingslijn 19">
            <a:extLst>
              <a:ext uri="{FF2B5EF4-FFF2-40B4-BE49-F238E27FC236}">
                <a16:creationId xmlns:a16="http://schemas.microsoft.com/office/drawing/2014/main" id="{D2D68563-727B-4921-B8B8-65098D63EAC4}"/>
              </a:ext>
            </a:extLst>
          </p:cNvPr>
          <p:cNvCxnSpPr/>
          <p:nvPr/>
        </p:nvCxnSpPr>
        <p:spPr bwMode="auto">
          <a:xfrm>
            <a:off x="306020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Rechte verbindingslijn met pijl 34">
            <a:extLst>
              <a:ext uri="{FF2B5EF4-FFF2-40B4-BE49-F238E27FC236}">
                <a16:creationId xmlns:a16="http://schemas.microsoft.com/office/drawing/2014/main" id="{011139BA-784C-4F50-AFC3-9E4B3EED80E9}"/>
              </a:ext>
            </a:extLst>
          </p:cNvPr>
          <p:cNvCxnSpPr>
            <a:cxnSpLocks/>
          </p:cNvCxnSpPr>
          <p:nvPr/>
        </p:nvCxnSpPr>
        <p:spPr bwMode="auto">
          <a:xfrm>
            <a:off x="3492252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Rechte verbindingslijn met pijl 34">
            <a:extLst>
              <a:ext uri="{FF2B5EF4-FFF2-40B4-BE49-F238E27FC236}">
                <a16:creationId xmlns:a16="http://schemas.microsoft.com/office/drawing/2014/main" id="{28E3E3B3-122C-47A4-83A1-A1D21B4952D8}"/>
              </a:ext>
            </a:extLst>
          </p:cNvPr>
          <p:cNvCxnSpPr>
            <a:cxnSpLocks/>
          </p:cNvCxnSpPr>
          <p:nvPr/>
        </p:nvCxnSpPr>
        <p:spPr bwMode="auto">
          <a:xfrm>
            <a:off x="3708276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Rechte verbindingslijn met pijl 34">
            <a:extLst>
              <a:ext uri="{FF2B5EF4-FFF2-40B4-BE49-F238E27FC236}">
                <a16:creationId xmlns:a16="http://schemas.microsoft.com/office/drawing/2014/main" id="{14C30A8E-DF6F-4E9D-AD48-4635EF0E6C2D}"/>
              </a:ext>
            </a:extLst>
          </p:cNvPr>
          <p:cNvCxnSpPr>
            <a:cxnSpLocks/>
          </p:cNvCxnSpPr>
          <p:nvPr/>
        </p:nvCxnSpPr>
        <p:spPr bwMode="auto">
          <a:xfrm>
            <a:off x="3924300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Rechte verbindingslijn met pijl 34">
            <a:extLst>
              <a:ext uri="{FF2B5EF4-FFF2-40B4-BE49-F238E27FC236}">
                <a16:creationId xmlns:a16="http://schemas.microsoft.com/office/drawing/2014/main" id="{7DC265DA-4CEA-441A-B3C6-24B73F586F17}"/>
              </a:ext>
            </a:extLst>
          </p:cNvPr>
          <p:cNvCxnSpPr>
            <a:cxnSpLocks/>
          </p:cNvCxnSpPr>
          <p:nvPr/>
        </p:nvCxnSpPr>
        <p:spPr bwMode="auto">
          <a:xfrm>
            <a:off x="3492252" y="89575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Rechte verbindingslijn met pijl 34">
            <a:extLst>
              <a:ext uri="{FF2B5EF4-FFF2-40B4-BE49-F238E27FC236}">
                <a16:creationId xmlns:a16="http://schemas.microsoft.com/office/drawing/2014/main" id="{5EB90425-F60D-4F52-9B19-B6DFACFAC0E3}"/>
              </a:ext>
            </a:extLst>
          </p:cNvPr>
          <p:cNvCxnSpPr>
            <a:cxnSpLocks/>
          </p:cNvCxnSpPr>
          <p:nvPr/>
        </p:nvCxnSpPr>
        <p:spPr bwMode="auto">
          <a:xfrm>
            <a:off x="3852292" y="89575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Rechte verbindingslijn 18">
            <a:extLst>
              <a:ext uri="{FF2B5EF4-FFF2-40B4-BE49-F238E27FC236}">
                <a16:creationId xmlns:a16="http://schemas.microsoft.com/office/drawing/2014/main" id="{6B026E6B-4977-4332-BDD6-20CCC8F9B60C}"/>
              </a:ext>
            </a:extLst>
          </p:cNvPr>
          <p:cNvCxnSpPr/>
          <p:nvPr/>
        </p:nvCxnSpPr>
        <p:spPr bwMode="auto">
          <a:xfrm>
            <a:off x="2915816" y="364502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Rechte verbindingslijn met pijl 34">
            <a:extLst>
              <a:ext uri="{FF2B5EF4-FFF2-40B4-BE49-F238E27FC236}">
                <a16:creationId xmlns:a16="http://schemas.microsoft.com/office/drawing/2014/main" id="{65561420-D84B-4439-BD45-B2ED9FF334A8}"/>
              </a:ext>
            </a:extLst>
          </p:cNvPr>
          <p:cNvCxnSpPr>
            <a:cxnSpLocks/>
          </p:cNvCxnSpPr>
          <p:nvPr/>
        </p:nvCxnSpPr>
        <p:spPr bwMode="auto">
          <a:xfrm>
            <a:off x="3347864" y="335699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Rechte verbindingslijn met pijl 34">
            <a:extLst>
              <a:ext uri="{FF2B5EF4-FFF2-40B4-BE49-F238E27FC236}">
                <a16:creationId xmlns:a16="http://schemas.microsoft.com/office/drawing/2014/main" id="{F4C8275D-8007-472A-A59D-699CC09F3765}"/>
              </a:ext>
            </a:extLst>
          </p:cNvPr>
          <p:cNvCxnSpPr>
            <a:cxnSpLocks/>
          </p:cNvCxnSpPr>
          <p:nvPr/>
        </p:nvCxnSpPr>
        <p:spPr bwMode="auto">
          <a:xfrm>
            <a:off x="3707904" y="335699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CB2E93B-035A-4CAC-A776-2229C2B6ADED}"/>
              </a:ext>
            </a:extLst>
          </p:cNvPr>
          <p:cNvSpPr txBox="1"/>
          <p:nvPr/>
        </p:nvSpPr>
        <p:spPr>
          <a:xfrm>
            <a:off x="4641598" y="1028343"/>
            <a:ext cx="6399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&gt;3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&gt;3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100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D8AB2997-DDF4-4E57-83BA-8D7EE70B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116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3" name="Rectangle 3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70408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(1989); 48, 2074 (1993)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  <p:pic>
        <p:nvPicPr>
          <p:cNvPr id="8704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63880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9" name="Rectangle 9"/>
          <p:cNvSpPr>
            <a:spLocks noChangeArrowheads="1"/>
          </p:cNvSpPr>
          <p:nvPr/>
        </p:nvSpPr>
        <p:spPr bwMode="auto">
          <a:xfrm>
            <a:off x="3967163" y="5715000"/>
            <a:ext cx="3716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nl-NL" b="0" dirty="0">
                <a:solidFill>
                  <a:srgbClr val="00FF00"/>
                </a:solidFill>
              </a:rPr>
              <a:t>oxygen 1s &gt; p DOS</a:t>
            </a:r>
          </a:p>
        </p:txBody>
      </p:sp>
    </p:spTree>
    <p:extLst>
      <p:ext uri="{BB962C8B-B14F-4D97-AF65-F5344CB8AC3E}">
        <p14:creationId xmlns:p14="http://schemas.microsoft.com/office/powerpoint/2010/main" val="2831146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SEC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867275" cy="4953000"/>
          </a:xfrm>
        </p:spPr>
      </p:pic>
      <p:sp>
        <p:nvSpPr>
          <p:cNvPr id="71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419600" cy="1905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z="2800" b="1" u="sng">
                <a:solidFill>
                  <a:srgbClr val="FF0000"/>
                </a:solidFill>
              </a:rPr>
              <a:t>Final State Rule:</a:t>
            </a:r>
            <a:r>
              <a:rPr lang="en-US" altLang="nl-NL" sz="2800"/>
              <a:t> Spectral shape of XAS looks like final state DOS</a:t>
            </a:r>
          </a:p>
          <a:p>
            <a:endParaRPr lang="en-US" altLang="nl-NL" sz="280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3260725" y="838200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0">
                <a:solidFill>
                  <a:srgbClr val="00CC00"/>
                </a:solidFill>
              </a:rPr>
              <a:t>TiSi</a:t>
            </a:r>
            <a:r>
              <a:rPr kumimoji="0" lang="en-US" altLang="nl-NL" sz="2800" b="0" baseline="-25000">
                <a:solidFill>
                  <a:srgbClr val="00CC00"/>
                </a:solidFill>
              </a:rPr>
              <a:t>2</a:t>
            </a:r>
            <a:endParaRPr kumimoji="0" lang="en-US" altLang="nl-NL" sz="2800" b="0" baseline="-25000"/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381000" y="762000"/>
            <a:ext cx="42672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56" name="Freeform 8"/>
          <p:cNvSpPr>
            <a:spLocks/>
          </p:cNvSpPr>
          <p:nvPr/>
        </p:nvSpPr>
        <p:spPr bwMode="auto">
          <a:xfrm>
            <a:off x="1409700" y="2697163"/>
            <a:ext cx="771525" cy="896937"/>
          </a:xfrm>
          <a:custGeom>
            <a:avLst/>
            <a:gdLst>
              <a:gd name="T0" fmla="*/ 152 w 486"/>
              <a:gd name="T1" fmla="*/ 21 h 565"/>
              <a:gd name="T2" fmla="*/ 112 w 486"/>
              <a:gd name="T3" fmla="*/ 93 h 565"/>
              <a:gd name="T4" fmla="*/ 96 w 486"/>
              <a:gd name="T5" fmla="*/ 141 h 565"/>
              <a:gd name="T6" fmla="*/ 120 w 486"/>
              <a:gd name="T7" fmla="*/ 77 h 565"/>
              <a:gd name="T8" fmla="*/ 104 w 486"/>
              <a:gd name="T9" fmla="*/ 101 h 565"/>
              <a:gd name="T10" fmla="*/ 88 w 486"/>
              <a:gd name="T11" fmla="*/ 149 h 565"/>
              <a:gd name="T12" fmla="*/ 40 w 486"/>
              <a:gd name="T13" fmla="*/ 221 h 565"/>
              <a:gd name="T14" fmla="*/ 24 w 486"/>
              <a:gd name="T15" fmla="*/ 269 h 565"/>
              <a:gd name="T16" fmla="*/ 0 w 486"/>
              <a:gd name="T17" fmla="*/ 357 h 565"/>
              <a:gd name="T18" fmla="*/ 32 w 486"/>
              <a:gd name="T19" fmla="*/ 477 h 565"/>
              <a:gd name="T20" fmla="*/ 72 w 486"/>
              <a:gd name="T21" fmla="*/ 565 h 565"/>
              <a:gd name="T22" fmla="*/ 184 w 486"/>
              <a:gd name="T23" fmla="*/ 557 h 565"/>
              <a:gd name="T24" fmla="*/ 248 w 486"/>
              <a:gd name="T25" fmla="*/ 381 h 565"/>
              <a:gd name="T26" fmla="*/ 216 w 486"/>
              <a:gd name="T27" fmla="*/ 333 h 565"/>
              <a:gd name="T28" fmla="*/ 264 w 486"/>
              <a:gd name="T29" fmla="*/ 317 h 565"/>
              <a:gd name="T30" fmla="*/ 400 w 486"/>
              <a:gd name="T31" fmla="*/ 269 h 565"/>
              <a:gd name="T32" fmla="*/ 472 w 486"/>
              <a:gd name="T33" fmla="*/ 221 h 565"/>
              <a:gd name="T34" fmla="*/ 480 w 486"/>
              <a:gd name="T35" fmla="*/ 197 h 565"/>
              <a:gd name="T36" fmla="*/ 472 w 486"/>
              <a:gd name="T37" fmla="*/ 77 h 565"/>
              <a:gd name="T38" fmla="*/ 432 w 486"/>
              <a:gd name="T39" fmla="*/ 69 h 565"/>
              <a:gd name="T40" fmla="*/ 264 w 486"/>
              <a:gd name="T41" fmla="*/ 61 h 565"/>
              <a:gd name="T42" fmla="*/ 200 w 486"/>
              <a:gd name="T43" fmla="*/ 5 h 565"/>
              <a:gd name="T44" fmla="*/ 152 w 486"/>
              <a:gd name="T45" fmla="*/ 2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6" h="565">
                <a:moveTo>
                  <a:pt x="152" y="21"/>
                </a:moveTo>
                <a:cubicBezTo>
                  <a:pt x="137" y="43"/>
                  <a:pt x="123" y="69"/>
                  <a:pt x="112" y="93"/>
                </a:cubicBezTo>
                <a:cubicBezTo>
                  <a:pt x="105" y="108"/>
                  <a:pt x="96" y="141"/>
                  <a:pt x="96" y="141"/>
                </a:cubicBezTo>
                <a:cubicBezTo>
                  <a:pt x="104" y="120"/>
                  <a:pt x="116" y="99"/>
                  <a:pt x="120" y="77"/>
                </a:cubicBezTo>
                <a:cubicBezTo>
                  <a:pt x="122" y="68"/>
                  <a:pt x="108" y="92"/>
                  <a:pt x="104" y="101"/>
                </a:cubicBezTo>
                <a:cubicBezTo>
                  <a:pt x="97" y="116"/>
                  <a:pt x="93" y="133"/>
                  <a:pt x="88" y="149"/>
                </a:cubicBezTo>
                <a:cubicBezTo>
                  <a:pt x="88" y="149"/>
                  <a:pt x="48" y="209"/>
                  <a:pt x="40" y="221"/>
                </a:cubicBezTo>
                <a:cubicBezTo>
                  <a:pt x="31" y="235"/>
                  <a:pt x="29" y="253"/>
                  <a:pt x="24" y="269"/>
                </a:cubicBezTo>
                <a:cubicBezTo>
                  <a:pt x="14" y="298"/>
                  <a:pt x="0" y="357"/>
                  <a:pt x="0" y="357"/>
                </a:cubicBezTo>
                <a:cubicBezTo>
                  <a:pt x="9" y="437"/>
                  <a:pt x="12" y="418"/>
                  <a:pt x="32" y="477"/>
                </a:cubicBezTo>
                <a:cubicBezTo>
                  <a:pt x="38" y="521"/>
                  <a:pt x="30" y="551"/>
                  <a:pt x="72" y="565"/>
                </a:cubicBezTo>
                <a:cubicBezTo>
                  <a:pt x="109" y="562"/>
                  <a:pt x="147" y="564"/>
                  <a:pt x="184" y="557"/>
                </a:cubicBezTo>
                <a:cubicBezTo>
                  <a:pt x="228" y="549"/>
                  <a:pt x="238" y="411"/>
                  <a:pt x="248" y="381"/>
                </a:cubicBezTo>
                <a:cubicBezTo>
                  <a:pt x="232" y="365"/>
                  <a:pt x="206" y="343"/>
                  <a:pt x="216" y="333"/>
                </a:cubicBezTo>
                <a:cubicBezTo>
                  <a:pt x="228" y="321"/>
                  <a:pt x="248" y="322"/>
                  <a:pt x="264" y="317"/>
                </a:cubicBezTo>
                <a:cubicBezTo>
                  <a:pt x="310" y="302"/>
                  <a:pt x="359" y="296"/>
                  <a:pt x="400" y="269"/>
                </a:cubicBezTo>
                <a:cubicBezTo>
                  <a:pt x="413" y="229"/>
                  <a:pt x="432" y="229"/>
                  <a:pt x="472" y="221"/>
                </a:cubicBezTo>
                <a:cubicBezTo>
                  <a:pt x="475" y="213"/>
                  <a:pt x="480" y="205"/>
                  <a:pt x="480" y="197"/>
                </a:cubicBezTo>
                <a:cubicBezTo>
                  <a:pt x="480" y="157"/>
                  <a:pt x="486" y="115"/>
                  <a:pt x="472" y="77"/>
                </a:cubicBezTo>
                <a:cubicBezTo>
                  <a:pt x="467" y="64"/>
                  <a:pt x="446" y="70"/>
                  <a:pt x="432" y="69"/>
                </a:cubicBezTo>
                <a:cubicBezTo>
                  <a:pt x="376" y="65"/>
                  <a:pt x="320" y="64"/>
                  <a:pt x="264" y="61"/>
                </a:cubicBezTo>
                <a:cubicBezTo>
                  <a:pt x="232" y="50"/>
                  <a:pt x="224" y="29"/>
                  <a:pt x="200" y="5"/>
                </a:cubicBezTo>
                <a:cubicBezTo>
                  <a:pt x="140" y="14"/>
                  <a:pt x="131" y="0"/>
                  <a:pt x="15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718857" name="AutoShape 9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plus">
            <a:avLst>
              <a:gd name="adj" fmla="val 25000"/>
            </a:avLst>
          </a:prstGeom>
          <a:solidFill>
            <a:srgbClr val="0033CC"/>
          </a:solidFill>
          <a:ln w="50800" cap="sq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41, 11899 (1991)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361301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SEC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867275" cy="4953000"/>
          </a:xfrm>
        </p:spPr>
      </p:pic>
      <p:sp>
        <p:nvSpPr>
          <p:cNvPr id="71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419600" cy="1905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z="2800" b="1" u="sng" dirty="0">
                <a:solidFill>
                  <a:srgbClr val="FF0000"/>
                </a:solidFill>
              </a:rPr>
              <a:t>XAS codes:</a:t>
            </a:r>
            <a:r>
              <a:rPr lang="en-US" altLang="nl-NL" sz="2800" dirty="0"/>
              <a:t> </a:t>
            </a:r>
          </a:p>
          <a:p>
            <a:endParaRPr lang="en-US" altLang="nl-NL" sz="2800" dirty="0"/>
          </a:p>
          <a:p>
            <a:r>
              <a:rPr lang="en-US" altLang="nl-NL" u="sng" dirty="0"/>
              <a:t>Multiple scattering: </a:t>
            </a:r>
            <a:r>
              <a:rPr lang="en-US" altLang="nl-NL" dirty="0"/>
              <a:t>FEFF, FDMNES, etc.</a:t>
            </a:r>
          </a:p>
          <a:p>
            <a:endParaRPr lang="en-US" altLang="nl-NL" dirty="0"/>
          </a:p>
          <a:p>
            <a:r>
              <a:rPr lang="en-US" altLang="nl-NL" u="sng" dirty="0"/>
              <a:t>Band structure:</a:t>
            </a:r>
            <a:br>
              <a:rPr lang="en-US" altLang="nl-NL" u="sng" dirty="0"/>
            </a:br>
            <a:r>
              <a:rPr lang="en-US" altLang="nl-NL" dirty="0"/>
              <a:t>WIEN2K, </a:t>
            </a:r>
            <a:r>
              <a:rPr lang="en-US" altLang="nl-NL" dirty="0" err="1"/>
              <a:t>Quantumespresso</a:t>
            </a:r>
            <a:r>
              <a:rPr lang="en-US" altLang="nl-NL" dirty="0"/>
              <a:t>, etc.</a:t>
            </a:r>
          </a:p>
          <a:p>
            <a:endParaRPr lang="en-US" altLang="nl-NL" dirty="0"/>
          </a:p>
          <a:p>
            <a:r>
              <a:rPr lang="en-US" altLang="nl-NL" u="sng" dirty="0"/>
              <a:t>Real-space DFT:</a:t>
            </a:r>
            <a:br>
              <a:rPr lang="en-US" altLang="nl-NL" u="sng" dirty="0"/>
            </a:br>
            <a:r>
              <a:rPr lang="en-US" altLang="nl-NL" dirty="0"/>
              <a:t>ADF, </a:t>
            </a:r>
            <a:br>
              <a:rPr lang="en-US" altLang="nl-NL" dirty="0"/>
            </a:br>
            <a:r>
              <a:rPr lang="en-US" altLang="nl-NL" dirty="0"/>
              <a:t>ORCA, etc.</a:t>
            </a:r>
          </a:p>
          <a:p>
            <a:pPr marL="457200" lvl="1" indent="0">
              <a:buNone/>
            </a:pPr>
            <a:endParaRPr lang="en-US" altLang="nl-NL" sz="2400" dirty="0"/>
          </a:p>
          <a:p>
            <a:endParaRPr lang="en-US" altLang="nl-NL" sz="2800" dirty="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3260725" y="838200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0">
                <a:solidFill>
                  <a:srgbClr val="00CC00"/>
                </a:solidFill>
              </a:rPr>
              <a:t>TiSi</a:t>
            </a:r>
            <a:r>
              <a:rPr kumimoji="0" lang="en-US" altLang="nl-NL" sz="2800" b="0" baseline="-25000">
                <a:solidFill>
                  <a:srgbClr val="00CC00"/>
                </a:solidFill>
              </a:rPr>
              <a:t>2</a:t>
            </a:r>
            <a:endParaRPr kumimoji="0" lang="en-US" altLang="nl-NL" sz="2800" b="0" baseline="-25000"/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381000" y="762000"/>
            <a:ext cx="42672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56" name="Freeform 8"/>
          <p:cNvSpPr>
            <a:spLocks/>
          </p:cNvSpPr>
          <p:nvPr/>
        </p:nvSpPr>
        <p:spPr bwMode="auto">
          <a:xfrm>
            <a:off x="1409700" y="2697163"/>
            <a:ext cx="771525" cy="896937"/>
          </a:xfrm>
          <a:custGeom>
            <a:avLst/>
            <a:gdLst>
              <a:gd name="T0" fmla="*/ 152 w 486"/>
              <a:gd name="T1" fmla="*/ 21 h 565"/>
              <a:gd name="T2" fmla="*/ 112 w 486"/>
              <a:gd name="T3" fmla="*/ 93 h 565"/>
              <a:gd name="T4" fmla="*/ 96 w 486"/>
              <a:gd name="T5" fmla="*/ 141 h 565"/>
              <a:gd name="T6" fmla="*/ 120 w 486"/>
              <a:gd name="T7" fmla="*/ 77 h 565"/>
              <a:gd name="T8" fmla="*/ 104 w 486"/>
              <a:gd name="T9" fmla="*/ 101 h 565"/>
              <a:gd name="T10" fmla="*/ 88 w 486"/>
              <a:gd name="T11" fmla="*/ 149 h 565"/>
              <a:gd name="T12" fmla="*/ 40 w 486"/>
              <a:gd name="T13" fmla="*/ 221 h 565"/>
              <a:gd name="T14" fmla="*/ 24 w 486"/>
              <a:gd name="T15" fmla="*/ 269 h 565"/>
              <a:gd name="T16" fmla="*/ 0 w 486"/>
              <a:gd name="T17" fmla="*/ 357 h 565"/>
              <a:gd name="T18" fmla="*/ 32 w 486"/>
              <a:gd name="T19" fmla="*/ 477 h 565"/>
              <a:gd name="T20" fmla="*/ 72 w 486"/>
              <a:gd name="T21" fmla="*/ 565 h 565"/>
              <a:gd name="T22" fmla="*/ 184 w 486"/>
              <a:gd name="T23" fmla="*/ 557 h 565"/>
              <a:gd name="T24" fmla="*/ 248 w 486"/>
              <a:gd name="T25" fmla="*/ 381 h 565"/>
              <a:gd name="T26" fmla="*/ 216 w 486"/>
              <a:gd name="T27" fmla="*/ 333 h 565"/>
              <a:gd name="T28" fmla="*/ 264 w 486"/>
              <a:gd name="T29" fmla="*/ 317 h 565"/>
              <a:gd name="T30" fmla="*/ 400 w 486"/>
              <a:gd name="T31" fmla="*/ 269 h 565"/>
              <a:gd name="T32" fmla="*/ 472 w 486"/>
              <a:gd name="T33" fmla="*/ 221 h 565"/>
              <a:gd name="T34" fmla="*/ 480 w 486"/>
              <a:gd name="T35" fmla="*/ 197 h 565"/>
              <a:gd name="T36" fmla="*/ 472 w 486"/>
              <a:gd name="T37" fmla="*/ 77 h 565"/>
              <a:gd name="T38" fmla="*/ 432 w 486"/>
              <a:gd name="T39" fmla="*/ 69 h 565"/>
              <a:gd name="T40" fmla="*/ 264 w 486"/>
              <a:gd name="T41" fmla="*/ 61 h 565"/>
              <a:gd name="T42" fmla="*/ 200 w 486"/>
              <a:gd name="T43" fmla="*/ 5 h 565"/>
              <a:gd name="T44" fmla="*/ 152 w 486"/>
              <a:gd name="T45" fmla="*/ 2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6" h="565">
                <a:moveTo>
                  <a:pt x="152" y="21"/>
                </a:moveTo>
                <a:cubicBezTo>
                  <a:pt x="137" y="43"/>
                  <a:pt x="123" y="69"/>
                  <a:pt x="112" y="93"/>
                </a:cubicBezTo>
                <a:cubicBezTo>
                  <a:pt x="105" y="108"/>
                  <a:pt x="96" y="141"/>
                  <a:pt x="96" y="141"/>
                </a:cubicBezTo>
                <a:cubicBezTo>
                  <a:pt x="104" y="120"/>
                  <a:pt x="116" y="99"/>
                  <a:pt x="120" y="77"/>
                </a:cubicBezTo>
                <a:cubicBezTo>
                  <a:pt x="122" y="68"/>
                  <a:pt x="108" y="92"/>
                  <a:pt x="104" y="101"/>
                </a:cubicBezTo>
                <a:cubicBezTo>
                  <a:pt x="97" y="116"/>
                  <a:pt x="93" y="133"/>
                  <a:pt x="88" y="149"/>
                </a:cubicBezTo>
                <a:cubicBezTo>
                  <a:pt x="88" y="149"/>
                  <a:pt x="48" y="209"/>
                  <a:pt x="40" y="221"/>
                </a:cubicBezTo>
                <a:cubicBezTo>
                  <a:pt x="31" y="235"/>
                  <a:pt x="29" y="253"/>
                  <a:pt x="24" y="269"/>
                </a:cubicBezTo>
                <a:cubicBezTo>
                  <a:pt x="14" y="298"/>
                  <a:pt x="0" y="357"/>
                  <a:pt x="0" y="357"/>
                </a:cubicBezTo>
                <a:cubicBezTo>
                  <a:pt x="9" y="437"/>
                  <a:pt x="12" y="418"/>
                  <a:pt x="32" y="477"/>
                </a:cubicBezTo>
                <a:cubicBezTo>
                  <a:pt x="38" y="521"/>
                  <a:pt x="30" y="551"/>
                  <a:pt x="72" y="565"/>
                </a:cubicBezTo>
                <a:cubicBezTo>
                  <a:pt x="109" y="562"/>
                  <a:pt x="147" y="564"/>
                  <a:pt x="184" y="557"/>
                </a:cubicBezTo>
                <a:cubicBezTo>
                  <a:pt x="228" y="549"/>
                  <a:pt x="238" y="411"/>
                  <a:pt x="248" y="381"/>
                </a:cubicBezTo>
                <a:cubicBezTo>
                  <a:pt x="232" y="365"/>
                  <a:pt x="206" y="343"/>
                  <a:pt x="216" y="333"/>
                </a:cubicBezTo>
                <a:cubicBezTo>
                  <a:pt x="228" y="321"/>
                  <a:pt x="248" y="322"/>
                  <a:pt x="264" y="317"/>
                </a:cubicBezTo>
                <a:cubicBezTo>
                  <a:pt x="310" y="302"/>
                  <a:pt x="359" y="296"/>
                  <a:pt x="400" y="269"/>
                </a:cubicBezTo>
                <a:cubicBezTo>
                  <a:pt x="413" y="229"/>
                  <a:pt x="432" y="229"/>
                  <a:pt x="472" y="221"/>
                </a:cubicBezTo>
                <a:cubicBezTo>
                  <a:pt x="475" y="213"/>
                  <a:pt x="480" y="205"/>
                  <a:pt x="480" y="197"/>
                </a:cubicBezTo>
                <a:cubicBezTo>
                  <a:pt x="480" y="157"/>
                  <a:pt x="486" y="115"/>
                  <a:pt x="472" y="77"/>
                </a:cubicBezTo>
                <a:cubicBezTo>
                  <a:pt x="467" y="64"/>
                  <a:pt x="446" y="70"/>
                  <a:pt x="432" y="69"/>
                </a:cubicBezTo>
                <a:cubicBezTo>
                  <a:pt x="376" y="65"/>
                  <a:pt x="320" y="64"/>
                  <a:pt x="264" y="61"/>
                </a:cubicBezTo>
                <a:cubicBezTo>
                  <a:pt x="232" y="50"/>
                  <a:pt x="224" y="29"/>
                  <a:pt x="200" y="5"/>
                </a:cubicBezTo>
                <a:cubicBezTo>
                  <a:pt x="140" y="14"/>
                  <a:pt x="131" y="0"/>
                  <a:pt x="15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718857" name="AutoShape 9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plus">
            <a:avLst>
              <a:gd name="adj" fmla="val 25000"/>
            </a:avLst>
          </a:prstGeom>
          <a:solidFill>
            <a:srgbClr val="0033CC"/>
          </a:solidFill>
          <a:ln w="50800" cap="sq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41, 11899 (1991)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407199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3EA4DC-937B-4FF1-8845-5C4AF708E97C}"/>
              </a:ext>
            </a:extLst>
          </p:cNvPr>
          <p:cNvGraphicFramePr/>
          <p:nvPr/>
        </p:nvGraphicFramePr>
        <p:xfrm>
          <a:off x="-2052736" y="692696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D000E975-E07E-4746-BE55-CD6A5970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(O 1s)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D754F-6EAD-4D90-AE18-91FF6E3BAE78}"/>
              </a:ext>
            </a:extLst>
          </p:cNvPr>
          <p:cNvSpPr txBox="1"/>
          <p:nvPr/>
        </p:nvSpPr>
        <p:spPr>
          <a:xfrm>
            <a:off x="3995936" y="1268760"/>
            <a:ext cx="482453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 structure calculation,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example Density Functional Theory (DFT)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(in the presence of the core hole)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Calculation of the oxygen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p-projected local empty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with experiment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FC8D5-3D82-4DF5-A1BB-D3468E20153A}"/>
              </a:ext>
            </a:extLst>
          </p:cNvPr>
          <p:cNvSpPr txBox="1"/>
          <p:nvPr/>
        </p:nvSpPr>
        <p:spPr>
          <a:xfrm>
            <a:off x="3707904" y="6330806"/>
            <a:ext cx="5040560" cy="33855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CODES: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FEFF, Wien2K, VASP, QE, etc.</a:t>
            </a:r>
          </a:p>
        </p:txBody>
      </p:sp>
    </p:spTree>
    <p:extLst>
      <p:ext uri="{BB962C8B-B14F-4D97-AF65-F5344CB8AC3E}">
        <p14:creationId xmlns:p14="http://schemas.microsoft.com/office/powerpoint/2010/main" val="3870512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Ti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(Ti 2p)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052736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3995936" y="522794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the </a:t>
            </a:r>
            <a:r>
              <a:rPr lang="en-US" b="1" i="1" dirty="0">
                <a:solidFill>
                  <a:srgbClr val="0000FF"/>
                </a:solidFill>
              </a:rPr>
              <a:t>d (and s-)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projected Ti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Why is experiment different?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DA7AD-14C6-473C-ADA4-7CC9387386DC}"/>
              </a:ext>
            </a:extLst>
          </p:cNvPr>
          <p:cNvSpPr/>
          <p:nvPr/>
        </p:nvSpPr>
        <p:spPr bwMode="auto">
          <a:xfrm>
            <a:off x="4283968" y="2132856"/>
            <a:ext cx="2304256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CCBAA-3BC9-4351-B632-A5E5CA86F5EA}"/>
              </a:ext>
            </a:extLst>
          </p:cNvPr>
          <p:cNvSpPr txBox="1"/>
          <p:nvPr/>
        </p:nvSpPr>
        <p:spPr>
          <a:xfrm>
            <a:off x="1206624" y="980728"/>
            <a:ext cx="96051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2p &gt; 3d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11059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Ti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(Ti 2p)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052736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3995936" y="522794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the </a:t>
            </a:r>
            <a:r>
              <a:rPr lang="en-US" b="1" i="1" dirty="0">
                <a:solidFill>
                  <a:srgbClr val="0000FF"/>
                </a:solidFill>
              </a:rPr>
              <a:t>d (and s-)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projected Ti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2p spin-orbit coupling (~6 eV)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DA7AD-14C6-473C-ADA4-7CC9387386DC}"/>
              </a:ext>
            </a:extLst>
          </p:cNvPr>
          <p:cNvSpPr/>
          <p:nvPr/>
        </p:nvSpPr>
        <p:spPr bwMode="auto">
          <a:xfrm>
            <a:off x="5436096" y="2132856"/>
            <a:ext cx="1152128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1D11A-C0B1-4AE0-B072-9A486675A2E4}"/>
              </a:ext>
            </a:extLst>
          </p:cNvPr>
          <p:cNvSpPr txBox="1"/>
          <p:nvPr/>
        </p:nvSpPr>
        <p:spPr>
          <a:xfrm>
            <a:off x="1206624" y="980728"/>
            <a:ext cx="96051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2p &gt; 3d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82350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endParaRPr lang="en-US" sz="3200" dirty="0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609600" y="39624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038600" y="39624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2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moves towards the atom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61665E8-0468-4E60-93A6-FE446FF1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62383-CCBB-450E-9184-91DEE8D6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9" y="4936445"/>
            <a:ext cx="8260702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07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Ti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(Ti 2p)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124744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4398168" y="5201015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Expect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d-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projected 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33399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spin-orbit splitting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Overlap of core 2p and valence 3d states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&gt;&gt; many electron excitations dominate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5B4795-26A0-4196-B7FA-FCFFE1178D49}"/>
              </a:ext>
            </a:extLst>
          </p:cNvPr>
          <p:cNvCxnSpPr>
            <a:endCxn id="35" idx="3"/>
          </p:cNvCxnSpPr>
          <p:nvPr/>
        </p:nvCxnSpPr>
        <p:spPr bwMode="auto">
          <a:xfrm>
            <a:off x="1544959" y="3429000"/>
            <a:ext cx="0" cy="52835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triangle" w="sm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2BD50D-E24A-422E-836F-20E7F99AB674}"/>
              </a:ext>
            </a:extLst>
          </p:cNvPr>
          <p:cNvSpPr txBox="1"/>
          <p:nvPr/>
        </p:nvSpPr>
        <p:spPr>
          <a:xfrm>
            <a:off x="1206624" y="980728"/>
            <a:ext cx="272382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2p3d 2-electron integrals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53533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dirty="0">
                <a:solidFill>
                  <a:srgbClr val="295CFF"/>
                </a:solidFill>
              </a:rPr>
              <a:t>Fermi Golden Rule:</a:t>
            </a:r>
          </a:p>
          <a:p>
            <a:pPr algn="l"/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</a:t>
            </a:r>
            <a:r>
              <a:rPr lang="en-US" sz="3200" baseline="-25000" dirty="0" err="1">
                <a:solidFill>
                  <a:srgbClr val="295CFF"/>
                </a:solidFill>
                <a:sym typeface="Symbol" pitchFamily="18" charset="2"/>
              </a:rPr>
              <a:t>f</a:t>
            </a:r>
            <a:r>
              <a:rPr lang="en-US" sz="3200" dirty="0" err="1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 err="1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</a:t>
            </a:r>
            <a:r>
              <a:rPr lang="en-US" sz="3200" baseline="-25000" dirty="0">
                <a:solidFill>
                  <a:srgbClr val="295CFF"/>
                </a:solidFill>
                <a:sym typeface="Symbol" pitchFamily="18" charset="2"/>
              </a:rPr>
              <a:t>i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 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2p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5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 3d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3d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0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  <a:endParaRPr lang="en-GB" sz="3200" baseline="-25000" dirty="0">
              <a:sym typeface="Symbol" pitchFamily="18" charset="2"/>
            </a:endParaRPr>
          </a:p>
          <a:p>
            <a:pPr algn="l"/>
            <a:endParaRPr lang="en-GB" sz="3200" baseline="-25000" dirty="0">
              <a:sym typeface="Symbol" pitchFamily="18" charset="2"/>
            </a:endParaRP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-36512" y="517170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295CFF"/>
                </a:solidFill>
              </a:rPr>
              <a:t>Single electron (excitation) approximation breaks down :</a:t>
            </a:r>
          </a:p>
          <a:p>
            <a:pPr algn="l"/>
            <a:r>
              <a:rPr lang="en-US" sz="3200" strike="dblStrike" dirty="0"/>
              <a:t>I</a:t>
            </a:r>
            <a:r>
              <a:rPr lang="en-US" sz="3200" strike="dblStrike" baseline="-25000" dirty="0"/>
              <a:t>XAS</a:t>
            </a:r>
            <a:r>
              <a:rPr lang="en-US" sz="3200" strike="dblStrike" dirty="0"/>
              <a:t> = |</a:t>
            </a:r>
            <a:r>
              <a:rPr lang="en-US" sz="3200" strike="dblStrike" dirty="0">
                <a:solidFill>
                  <a:srgbClr val="295CFF"/>
                </a:solidFill>
              </a:rPr>
              <a:t>&lt;3d </a:t>
            </a:r>
            <a:r>
              <a:rPr lang="en-US" sz="3200" strike="dblStrike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strike="dblStrike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strike="dblStrike" dirty="0">
                <a:solidFill>
                  <a:srgbClr val="295CFF"/>
                </a:solidFill>
                <a:sym typeface="Symbol" pitchFamily="18" charset="2"/>
              </a:rPr>
              <a:t>| 2p&gt;</a:t>
            </a:r>
            <a:r>
              <a:rPr lang="en-US" sz="3200" strike="dblStrike" dirty="0">
                <a:sym typeface="Symbol" pitchFamily="18" charset="2"/>
              </a:rPr>
              <a:t>|</a:t>
            </a:r>
            <a:r>
              <a:rPr lang="en-US" sz="3200" strike="dblStrike" baseline="30000" dirty="0">
                <a:sym typeface="Symbol" pitchFamily="18" charset="2"/>
              </a:rPr>
              <a:t>2  </a:t>
            </a:r>
            <a:r>
              <a:rPr lang="en-US" sz="3200" strike="dblStrike" dirty="0">
                <a:sym typeface="Symbol" pitchFamily="18" charset="2"/>
              </a:rPr>
              <a:t></a:t>
            </a:r>
            <a:endParaRPr lang="en-GB" sz="3200" strike="dblStrike" baseline="-25000" dirty="0">
              <a:sym typeface="Symbol" pitchFamily="18" charset="2"/>
            </a:endParaRP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X-ray absorption</a:t>
            </a:r>
            <a:endParaRPr lang="en-US" sz="3600" i="1"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718F7-8534-4BE1-9915-25496BC4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 (Ti 2p)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0012E-6476-4577-801C-774739D4D3BA}"/>
              </a:ext>
            </a:extLst>
          </p:cNvPr>
          <p:cNvSpPr txBox="1"/>
          <p:nvPr/>
        </p:nvSpPr>
        <p:spPr>
          <a:xfrm>
            <a:off x="1331640" y="3506657"/>
            <a:ext cx="756084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Can NOT approximate 2p-3d interaction as extra potential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Large core hole spin-orbit coupling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7907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dirty="0">
                <a:solidFill>
                  <a:srgbClr val="295CFF"/>
                </a:solidFill>
              </a:rPr>
              <a:t>Fermi Golden Rule:</a:t>
            </a:r>
          </a:p>
          <a:p>
            <a:pPr algn="l"/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</a:t>
            </a:r>
            <a:r>
              <a:rPr lang="en-US" sz="3200" baseline="-25000" dirty="0" err="1">
                <a:solidFill>
                  <a:srgbClr val="295CFF"/>
                </a:solidFill>
                <a:sym typeface="Symbol" pitchFamily="18" charset="2"/>
              </a:rPr>
              <a:t>f</a:t>
            </a:r>
            <a:r>
              <a:rPr lang="en-US" sz="3200" dirty="0" err="1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 err="1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</a:t>
            </a:r>
            <a:r>
              <a:rPr lang="en-US" sz="3200" baseline="-25000" dirty="0">
                <a:solidFill>
                  <a:srgbClr val="295CFF"/>
                </a:solidFill>
                <a:sym typeface="Symbol" pitchFamily="18" charset="2"/>
              </a:rPr>
              <a:t>i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 1s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2p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5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2p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4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  <a:endParaRPr lang="en-GB" sz="3200" baseline="-25000" dirty="0">
              <a:sym typeface="Symbol" pitchFamily="18" charset="2"/>
            </a:endParaRPr>
          </a:p>
          <a:p>
            <a:pPr algn="l"/>
            <a:endParaRPr lang="en-GB" sz="3200" baseline="-25000" dirty="0">
              <a:sym typeface="Symbol" pitchFamily="18" charset="2"/>
            </a:endParaRP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0" y="5562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295CFF"/>
                </a:solidFill>
              </a:rPr>
              <a:t>Single electron (excitation) approximation :</a:t>
            </a:r>
          </a:p>
          <a:p>
            <a:pPr algn="l"/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&lt;2p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1s&gt;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</a:t>
            </a:r>
            <a:endParaRPr lang="en-GB" sz="3200" baseline="-25000" dirty="0">
              <a:sym typeface="Symbol" pitchFamily="18" charset="2"/>
            </a:endParaRP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X-ray absorption</a:t>
            </a:r>
            <a:endParaRPr lang="en-US" sz="3600" i="1"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718F7-8534-4BE1-9915-25496BC4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 (O 1s)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0012E-6476-4577-801C-774739D4D3BA}"/>
              </a:ext>
            </a:extLst>
          </p:cNvPr>
          <p:cNvSpPr txBox="1"/>
          <p:nvPr/>
        </p:nvSpPr>
        <p:spPr>
          <a:xfrm>
            <a:off x="1331640" y="3506657"/>
            <a:ext cx="6696744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Can neglect local 2p-2p interaction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Can approximate 1s-2p interaction as extra potential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No core hole spin-orbit coupling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77693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0"/>
          <a:ext cx="5713413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8580952" imgH="9723810" progId="MSPhotoEd.3">
                  <p:embed/>
                </p:oleObj>
              </mc:Choice>
              <mc:Fallback>
                <p:oleObj name="Photo Editor Photo" r:id="rId3" imgW="8580952" imgH="9723810" progId="MSPhotoEd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3413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061" y="1676400"/>
            <a:ext cx="3888427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0000"/>
                </a:solidFill>
              </a:rPr>
              <a:t>Single Particle: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1s edges</a:t>
            </a:r>
          </a:p>
          <a:p>
            <a:pPr>
              <a:buFontTx/>
              <a:buNone/>
            </a:pPr>
            <a:r>
              <a:rPr lang="en-US" sz="2000" dirty="0"/>
              <a:t>(DFT codes, TD-DFT)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u="sng" dirty="0">
                <a:solidFill>
                  <a:srgbClr val="00CC00"/>
                </a:solidFill>
              </a:rPr>
              <a:t>Total energy: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CC00"/>
                </a:solidFill>
              </a:rPr>
              <a:t>2p, 3s, 3p edges</a:t>
            </a:r>
          </a:p>
          <a:p>
            <a:pPr>
              <a:buFontTx/>
              <a:buNone/>
            </a:pPr>
            <a:r>
              <a:rPr lang="en-US" sz="2400" dirty="0"/>
              <a:t>(</a:t>
            </a:r>
            <a:r>
              <a:rPr lang="en-US" dirty="0"/>
              <a:t>Multiplet codes</a:t>
            </a:r>
            <a:r>
              <a:rPr lang="en-US" sz="2400" dirty="0"/>
              <a:t>)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447800" y="1143000"/>
            <a:ext cx="0" cy="4800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505200" y="6248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191000" y="2057400"/>
            <a:ext cx="0" cy="3962400"/>
          </a:xfrm>
          <a:prstGeom prst="line">
            <a:avLst/>
          </a:prstGeom>
          <a:noFill/>
          <a:ln w="76200" cap="sq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18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i="0">
                <a:solidFill>
                  <a:srgbClr val="85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XAS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C13DCCC-777C-44DE-AF5E-26DF56D0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XAS: two models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26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112644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grpSp>
        <p:nvGrpSpPr>
          <p:cNvPr id="112646" name="Group 6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2675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676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7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8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9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>
                <a:solidFill>
                  <a:srgbClr val="00FF00"/>
                </a:solidFill>
              </a:endParaRPr>
            </a:p>
          </p:txBody>
        </p:sp>
        <p:sp>
          <p:nvSpPr>
            <p:cNvPr id="112680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1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2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3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4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5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6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2647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48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49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0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1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2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5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6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7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8" name="Line 3"/>
          <p:cNvSpPr>
            <a:spLocks noChangeShapeType="1"/>
          </p:cNvSpPr>
          <p:nvPr/>
        </p:nvSpPr>
        <p:spPr bwMode="auto">
          <a:xfrm>
            <a:off x="4267200" y="22860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59" name="AutoShape 4"/>
          <p:cNvSpPr>
            <a:spLocks noChangeArrowheads="1"/>
          </p:cNvSpPr>
          <p:nvPr/>
        </p:nvSpPr>
        <p:spPr bwMode="auto">
          <a:xfrm>
            <a:off x="4267200" y="1981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0" name="AutoShape 10"/>
          <p:cNvSpPr>
            <a:spLocks noChangeArrowheads="1"/>
          </p:cNvSpPr>
          <p:nvPr/>
        </p:nvSpPr>
        <p:spPr bwMode="auto">
          <a:xfrm>
            <a:off x="4267200" y="38862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1" name="AutoShape 11"/>
          <p:cNvSpPr>
            <a:spLocks noChangeArrowheads="1"/>
          </p:cNvSpPr>
          <p:nvPr/>
        </p:nvSpPr>
        <p:spPr bwMode="auto">
          <a:xfrm>
            <a:off x="4267200" y="30480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2662" name="AutoShape 12" descr="Wide downward diagonal"/>
          <p:cNvSpPr>
            <a:spLocks noChangeArrowheads="1"/>
          </p:cNvSpPr>
          <p:nvPr/>
        </p:nvSpPr>
        <p:spPr bwMode="auto">
          <a:xfrm>
            <a:off x="4267200" y="26670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3" name="AutoShape 13"/>
          <p:cNvSpPr>
            <a:spLocks noChangeArrowheads="1"/>
          </p:cNvSpPr>
          <p:nvPr/>
        </p:nvSpPr>
        <p:spPr bwMode="auto">
          <a:xfrm>
            <a:off x="4267200" y="26685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4" name="AutoShape 14"/>
          <p:cNvSpPr>
            <a:spLocks noChangeArrowheads="1"/>
          </p:cNvSpPr>
          <p:nvPr/>
        </p:nvSpPr>
        <p:spPr bwMode="auto">
          <a:xfrm>
            <a:off x="4267200" y="30480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5" name="AutoShape 16"/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6" name="AutoShape 17" descr="Wide downward diagonal"/>
          <p:cNvSpPr>
            <a:spLocks noChangeArrowheads="1"/>
          </p:cNvSpPr>
          <p:nvPr/>
        </p:nvSpPr>
        <p:spPr bwMode="auto">
          <a:xfrm>
            <a:off x="4267200" y="19812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7" name="AutoShape 21"/>
          <p:cNvSpPr>
            <a:spLocks noChangeArrowheads="1"/>
          </p:cNvSpPr>
          <p:nvPr/>
        </p:nvSpPr>
        <p:spPr bwMode="auto">
          <a:xfrm>
            <a:off x="4297363" y="45164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8" name="Line 26"/>
          <p:cNvSpPr>
            <a:spLocks noChangeShapeType="1"/>
          </p:cNvSpPr>
          <p:nvPr/>
        </p:nvSpPr>
        <p:spPr bwMode="auto">
          <a:xfrm>
            <a:off x="5181600" y="2895600"/>
            <a:ext cx="0" cy="15240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2669" name="Oval 7"/>
          <p:cNvSpPr>
            <a:spLocks noChangeArrowheads="1"/>
          </p:cNvSpPr>
          <p:nvPr/>
        </p:nvSpPr>
        <p:spPr bwMode="auto">
          <a:xfrm>
            <a:off x="50292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0" name="Oval 7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1" name="Line 26"/>
          <p:cNvSpPr>
            <a:spLocks noChangeShapeType="1"/>
          </p:cNvSpPr>
          <p:nvPr/>
        </p:nvSpPr>
        <p:spPr bwMode="auto">
          <a:xfrm flipV="1">
            <a:off x="5410200" y="838200"/>
            <a:ext cx="0" cy="1752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2672" name="Oval 7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3" name="Oval 7"/>
          <p:cNvSpPr>
            <a:spLocks noChangeArrowheads="1"/>
          </p:cNvSpPr>
          <p:nvPr/>
        </p:nvSpPr>
        <p:spPr bwMode="auto">
          <a:xfrm>
            <a:off x="5257800" y="6096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4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 dirty="0"/>
              <a:t> </a:t>
            </a:r>
            <a:r>
              <a:rPr lang="en-US" sz="3600" b="1" dirty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&amp; Auger</a:t>
            </a:r>
            <a:endParaRPr lang="en-US" sz="3600" i="1" dirty="0"/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1F409EA4-3E74-4C6D-8DC7-2D9C8095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39172"/>
            <a:ext cx="85824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Decay of 3d/valence electron to 3p core state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Energy used to excite a 3d/valence electron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Auger electron spectroscopy</a:t>
            </a:r>
          </a:p>
          <a:p>
            <a:pPr marL="457200" indent="-457200">
              <a:spcBef>
                <a:spcPct val="0"/>
              </a:spcBef>
            </a:pP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420633A7-E81D-46CA-A2D9-47EF0315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278626603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165890" name="Picture 2" descr="Afbeeldingsresultaat voor auger fluoresc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59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24E53E7-8B42-4797-835D-BAE9F7C8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1BDDE18-5B7A-408A-BA2B-04CCD8FF1C92}"/>
              </a:ext>
            </a:extLst>
          </p:cNvPr>
          <p:cNvSpPr txBox="1"/>
          <p:nvPr/>
        </p:nvSpPr>
        <p:spPr>
          <a:xfrm>
            <a:off x="1907704" y="3312461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1s </a:t>
            </a:r>
            <a:r>
              <a:rPr lang="nl-NL" sz="2400" dirty="0" err="1">
                <a:solidFill>
                  <a:srgbClr val="FF0000"/>
                </a:solidFill>
              </a:rPr>
              <a:t>core</a:t>
            </a:r>
            <a:r>
              <a:rPr lang="nl-NL" sz="2400" dirty="0">
                <a:solidFill>
                  <a:srgbClr val="FF0000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371840198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0494FC7-190A-4AE0-BF85-D1944344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327572974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decay channels as detector </a:t>
            </a:r>
            <a:endParaRPr lang="en-US" sz="3600" i="1"/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46F2A45-DE98-4628-BEC9-BC9954F72372}"/>
              </a:ext>
            </a:extLst>
          </p:cNvPr>
          <p:cNvSpPr/>
          <p:nvPr/>
        </p:nvSpPr>
        <p:spPr bwMode="auto">
          <a:xfrm>
            <a:off x="0" y="3717032"/>
            <a:ext cx="9144000" cy="32403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3EA966-8630-4837-B628-A939D01BF5A9}"/>
              </a:ext>
            </a:extLst>
          </p:cNvPr>
          <p:cNvSpPr/>
          <p:nvPr/>
        </p:nvSpPr>
        <p:spPr>
          <a:xfrm>
            <a:off x="251520" y="4365104"/>
            <a:ext cx="6724918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Uniform thickness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Uniform concentration of absorbing element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Thin enough for photons </a:t>
            </a:r>
          </a:p>
        </p:txBody>
      </p:sp>
    </p:spTree>
    <p:extLst>
      <p:ext uri="{BB962C8B-B14F-4D97-AF65-F5344CB8AC3E}">
        <p14:creationId xmlns:p14="http://schemas.microsoft.com/office/powerpoint/2010/main" val="189679147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-72008" y="852931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penetration lengths &amp;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escape depths 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JVREVxa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142"/>
            <a:ext cx="4499992" cy="31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3" y="5466729"/>
            <a:ext cx="6900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100-1000 nm</a:t>
            </a:r>
          </a:p>
          <a:p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(CXRO, but 20 nm for L edges) </a:t>
            </a:r>
            <a:endParaRPr lang="nl-NL" sz="2000" i="1" dirty="0"/>
          </a:p>
        </p:txBody>
      </p:sp>
      <p:pic>
        <p:nvPicPr>
          <p:cNvPr id="142338" name="Picture 2" descr="http://www.yambo-code.org/tutorials/Surface_spectroscopy/universal_curve_xe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2371"/>
            <a:ext cx="4394076" cy="27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4261" y="5472612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1-5 nm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5370078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decay channels as detector </a:t>
            </a:r>
            <a:endParaRPr lang="en-US" sz="3600" i="1"/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EF8D236-8551-49B0-A658-325AD736402E}"/>
              </a:ext>
            </a:extLst>
          </p:cNvPr>
          <p:cNvSpPr/>
          <p:nvPr/>
        </p:nvSpPr>
        <p:spPr bwMode="auto">
          <a:xfrm>
            <a:off x="0" y="931863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3A3F68C-35E2-441A-92E2-780D7108C672}"/>
              </a:ext>
            </a:extLst>
          </p:cNvPr>
          <p:cNvSpPr/>
          <p:nvPr/>
        </p:nvSpPr>
        <p:spPr bwMode="auto">
          <a:xfrm>
            <a:off x="3131840" y="3645024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15EB2B7-1E1B-48D7-926D-C8345DDFD5AA}"/>
              </a:ext>
            </a:extLst>
          </p:cNvPr>
          <p:cNvSpPr/>
          <p:nvPr/>
        </p:nvSpPr>
        <p:spPr>
          <a:xfrm>
            <a:off x="3135153" y="1353721"/>
            <a:ext cx="60088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penetrate 1000 nm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nl-NL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escape from 5 nm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nl-NL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of core holes created in first 5 nm is proportional to 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TEY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~ 1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λ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nl-NL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7172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is scattered by an electron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6AA8E1B-E2CC-4C38-9492-C91464D1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C8148-8CCA-475D-93B3-B594A1E28E4F}"/>
              </a:ext>
            </a:extLst>
          </p:cNvPr>
          <p:cNvSpPr txBox="1"/>
          <p:nvPr/>
        </p:nvSpPr>
        <p:spPr>
          <a:xfrm>
            <a:off x="6373906" y="5085184"/>
            <a:ext cx="463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scattering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diffraction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AutoShape 2" descr="X-Ray diffraction (XRD) :: Anton Paar Wiki">
            <a:extLst>
              <a:ext uri="{FF2B5EF4-FFF2-40B4-BE49-F238E27FC236}">
                <a16:creationId xmlns:a16="http://schemas.microsoft.com/office/drawing/2014/main" id="{66AE8F7F-CFE4-4AA7-B5FE-F07CD5F6D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2201BC-106A-4439-8876-9C11C4C7AE4A}"/>
              </a:ext>
            </a:extLst>
          </p:cNvPr>
          <p:cNvSpPr txBox="1"/>
          <p:nvPr/>
        </p:nvSpPr>
        <p:spPr>
          <a:xfrm>
            <a:off x="838200" y="6258580"/>
            <a:ext cx="556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scattering is independent of the x-ray energy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1435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323528" y="18864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Transmission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(pinhole, saturation &gt; </a:t>
            </a:r>
            <a:r>
              <a:rPr lang="en-US" sz="2800" b="1" dirty="0">
                <a:solidFill>
                  <a:srgbClr val="0000FF"/>
                </a:solidFill>
              </a:rPr>
              <a:t>thin samples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Electron Yield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</a:t>
            </a:r>
            <a:r>
              <a:rPr lang="en-US" sz="2800" b="1" dirty="0">
                <a:solidFill>
                  <a:srgbClr val="0000FF"/>
                </a:solidFill>
              </a:rPr>
              <a:t>surface</a:t>
            </a:r>
            <a:r>
              <a:rPr lang="en-US" sz="2800" dirty="0">
                <a:solidFill>
                  <a:srgbClr val="0000FF"/>
                </a:solidFill>
              </a:rPr>
              <a:t> sensitive)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Fluorescence Yield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(saturation &amp; self-absorption: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                            &gt; </a:t>
            </a:r>
            <a:r>
              <a:rPr lang="en-US" sz="2800" b="1" dirty="0">
                <a:solidFill>
                  <a:srgbClr val="0000FF"/>
                </a:solidFill>
              </a:rPr>
              <a:t>dilute samples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           </a:t>
            </a:r>
            <a:r>
              <a:rPr lang="en-US" sz="2800" i="1" dirty="0">
                <a:solidFill>
                  <a:srgbClr val="0000FF"/>
                </a:solidFill>
              </a:rPr>
              <a:t>[L edges are intrinsically distorted]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i="1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116778233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304800" y="1444625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endParaRPr lang="en-US" sz="3200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FF"/>
                </a:solidFill>
              </a:rPr>
              <a:t>Interpretation of spectral shapes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2131742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0"/>
          <a:ext cx="5713413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8580952" imgH="9723810" progId="MSPhotoEd.3">
                  <p:embed/>
                </p:oleObj>
              </mc:Choice>
              <mc:Fallback>
                <p:oleObj name="Photo Editor Photo" r:id="rId3" imgW="8580952" imgH="9723810" progId="MSPhotoEd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3413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061" y="1676400"/>
            <a:ext cx="3888427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0000"/>
                </a:solidFill>
              </a:rPr>
              <a:t>Single Particle: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1s edges</a:t>
            </a:r>
          </a:p>
          <a:p>
            <a:pPr>
              <a:buFontTx/>
              <a:buNone/>
            </a:pPr>
            <a:r>
              <a:rPr lang="en-US" sz="2000" dirty="0"/>
              <a:t>(DFT codes, TD-DFT)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u="sng" dirty="0">
                <a:solidFill>
                  <a:srgbClr val="00CC00"/>
                </a:solidFill>
              </a:rPr>
              <a:t>Total energy: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CC00"/>
                </a:solidFill>
              </a:rPr>
              <a:t>2p, 3s, 3p edges</a:t>
            </a:r>
          </a:p>
          <a:p>
            <a:pPr>
              <a:buFontTx/>
              <a:buNone/>
            </a:pPr>
            <a:r>
              <a:rPr lang="en-US" sz="2400" dirty="0"/>
              <a:t>(</a:t>
            </a:r>
            <a:r>
              <a:rPr lang="en-US" dirty="0"/>
              <a:t>Multiplet codes</a:t>
            </a:r>
            <a:r>
              <a:rPr lang="en-US" sz="2400" dirty="0"/>
              <a:t>)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447800" y="1143000"/>
            <a:ext cx="0" cy="4800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505200" y="6248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191000" y="2057400"/>
            <a:ext cx="0" cy="3962400"/>
          </a:xfrm>
          <a:prstGeom prst="line">
            <a:avLst/>
          </a:prstGeom>
          <a:noFill/>
          <a:ln w="76200" cap="sq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18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i="0">
                <a:solidFill>
                  <a:srgbClr val="85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XAS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C13DCCC-777C-44DE-AF5E-26DF56D0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XAS: two models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195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371600" y="1600200"/>
            <a:ext cx="184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endParaRPr lang="en-US" altLang="en-US" sz="2800" i="1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3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8554FE"/>
                </a:solidFill>
              </a:rPr>
              <a:t>Charge Transfer Multiplet program</a:t>
            </a: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F45CB"/>
                </a:solidFill>
              </a:rPr>
              <a:t>Used for the analysis of </a:t>
            </a:r>
            <a:r>
              <a:rPr lang="en-US" altLang="en-US" sz="2800" i="1" dirty="0">
                <a:solidFill>
                  <a:srgbClr val="0F45CB"/>
                </a:solidFill>
              </a:rPr>
              <a:t>XAS, EELS,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0F45CB"/>
                </a:solidFill>
              </a:rPr>
              <a:t>Photoemission, Auger, XES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r>
              <a:rPr lang="en-US" altLang="en-US" sz="2800" i="1" u="sng" dirty="0">
                <a:solidFill>
                  <a:srgbClr val="0F45CB"/>
                </a:solidFill>
              </a:rPr>
              <a:t>involving d and f-shells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ATOMIC PHYSICS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  <a:sym typeface="Symbol" panose="05050102010706020507" pitchFamily="18" charset="2"/>
              </a:rPr>
              <a:t> </a:t>
            </a:r>
            <a:endParaRPr lang="en-US" altLang="en-US" dirty="0">
              <a:solidFill>
                <a:srgbClr val="F60802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GROUP THEORY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  <a:sym typeface="Symbol" panose="05050102010706020507" pitchFamily="18" charset="2"/>
              </a:rPr>
              <a:t></a:t>
            </a:r>
            <a:endParaRPr lang="en-US" altLang="en-US" dirty="0">
              <a:solidFill>
                <a:srgbClr val="F60802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MODEL HAMILTONIANS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11676-C688-49F9-AF38-8E8DA110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MULTIPLETS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3BA573-CD6D-494D-B1DB-FBDD9ADA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82543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23047"/>
      </p:ext>
    </p:extLst>
  </p:cSld>
  <p:clrMapOvr>
    <a:masterClrMapping/>
  </p:clrMapOvr>
  <p:transition>
    <p:zoom/>
    <p:sndAc>
      <p:stSnd>
        <p:snd r:embed="rId3" name="TYP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0" y="1676400"/>
          <a:ext cx="9144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600" imgH="381000" progId="Equation.3">
                  <p:embed/>
                </p:oleObj>
              </mc:Choice>
              <mc:Fallback>
                <p:oleObj name="Equation" r:id="rId3" imgW="2641600" imgH="3810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pic>
        <p:nvPicPr>
          <p:cNvPr id="58374" name="Picture 6" descr="ato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0241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505200" y="609600"/>
            <a:ext cx="163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sym typeface="Symbol" panose="05050102010706020507" pitchFamily="18" charset="2"/>
              </a:rPr>
              <a:t>=E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48200" y="2971800"/>
            <a:ext cx="44958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Kinetic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Nuclear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Electron-electron interaction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Spin-orbit coupling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58A1146-7A88-4442-A8F3-FFD1B625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3910614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0" y="1676400"/>
          <a:ext cx="9144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600" imgH="381000" progId="Equation.3">
                  <p:embed/>
                </p:oleObj>
              </mc:Choice>
              <mc:Fallback>
                <p:oleObj name="Equation" r:id="rId3" imgW="2641600" imgH="381000" progId="Equation.3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95400" y="1905000"/>
            <a:ext cx="2720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</a:rPr>
              <a:t>X        X</a:t>
            </a:r>
            <a:r>
              <a:rPr lang="en-US" altLang="en-US" sz="2800"/>
              <a:t> </a:t>
            </a:r>
          </a:p>
        </p:txBody>
      </p:sp>
      <p:pic>
        <p:nvPicPr>
          <p:cNvPr id="62471" name="Picture 7" descr="ato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0241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505200" y="609600"/>
            <a:ext cx="163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sym typeface="Symbol" panose="05050102010706020507" pitchFamily="18" charset="2"/>
              </a:rPr>
              <a:t>=E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648200" y="2971800"/>
            <a:ext cx="44958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DDDDDD"/>
                </a:solidFill>
              </a:rPr>
              <a:t> Kinetic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DDDDDD"/>
                </a:solidFill>
              </a:rPr>
              <a:t> Nuclear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Electron-electron interaction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Spin-orbit coupling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2447874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spin orbit coupling">
            <a:extLst>
              <a:ext uri="{FF2B5EF4-FFF2-40B4-BE49-F238E27FC236}">
                <a16:creationId xmlns:a16="http://schemas.microsoft.com/office/drawing/2014/main" id="{CAE89B60-0914-4AB2-B534-3D7EF5B2B1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69B92DCC-9311-49A8-B506-1F61E79F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8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pin-orbit coupling</a:t>
            </a:r>
          </a:p>
        </p:txBody>
      </p:sp>
    </p:spTree>
    <p:extLst>
      <p:ext uri="{BB962C8B-B14F-4D97-AF65-F5344CB8AC3E}">
        <p14:creationId xmlns:p14="http://schemas.microsoft.com/office/powerpoint/2010/main" val="1527043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A43D5F61-B7C9-4FEF-ADB7-FB6BAF98B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Term Symbols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4BBE030-C96C-46AF-9641-3417492B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476356-252C-4438-A529-60136D1B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8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pin-orbit coupling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501121A-78DC-40F1-A6FA-84F266BE8221}"/>
              </a:ext>
            </a:extLst>
          </p:cNvPr>
          <p:cNvSpPr/>
          <p:nvPr/>
        </p:nvSpPr>
        <p:spPr>
          <a:xfrm>
            <a:off x="35496" y="149756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 2p orbital      		0.00004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Na 3p orbital 		0.002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Room temperature 	0.025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 3d orbital 		0.05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4f orbital		0.2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Shallow core hole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 2p orbital 		10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Deep core hole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Pt 2p orbital		2000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676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0" y="2209800"/>
            <a:ext cx="913765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2S+1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r>
              <a:rPr kumimoji="0" lang="en-US" altLang="en-US" sz="6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</a:t>
            </a:r>
            <a:endParaRPr kumimoji="0" lang="en-US" sz="6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 Symbol</a:t>
            </a:r>
            <a:endParaRPr kumimoji="1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8A8F999-757A-4F6E-B1B2-C7399DE53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 symbols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079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>
            <a:extLst>
              <a:ext uri="{FF2B5EF4-FFF2-40B4-BE49-F238E27FC236}">
                <a16:creationId xmlns:a16="http://schemas.microsoft.com/office/drawing/2014/main" id="{4DD1DB07-7F57-431F-B892-53E6CDF5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37650" cy="48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Term symbols of a 2p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configuration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   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,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3/2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S=1/2, L=1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3d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   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,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5/2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S=1/2, L=2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5DD1D2E-44D0-4B8B-8AC6-5B6F8DCC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 Symbols </a:t>
            </a:r>
            <a:endParaRPr kumimoji="1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7E8E916-401F-4428-AAFE-F9FD3098B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 symbols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14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is scattered by an electron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6AA8E1B-E2CC-4C38-9492-C91464D1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C8148-8CCA-475D-93B3-B594A1E28E4F}"/>
              </a:ext>
            </a:extLst>
          </p:cNvPr>
          <p:cNvSpPr txBox="1"/>
          <p:nvPr/>
        </p:nvSpPr>
        <p:spPr>
          <a:xfrm>
            <a:off x="6373906" y="5085184"/>
            <a:ext cx="463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scattering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diffraction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AutoShape 2" descr="X-Ray diffraction (XRD) :: Anton Paar Wiki">
            <a:extLst>
              <a:ext uri="{FF2B5EF4-FFF2-40B4-BE49-F238E27FC236}">
                <a16:creationId xmlns:a16="http://schemas.microsoft.com/office/drawing/2014/main" id="{66AE8F7F-CFE4-4AA7-B5FE-F07CD5F6D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0350A-F02F-4927-B852-ABCC6B0A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" y="4821986"/>
            <a:ext cx="4553526" cy="20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419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>
            <a:extLst>
              <a:ext uri="{FF2B5EF4-FFF2-40B4-BE49-F238E27FC236}">
                <a16:creationId xmlns:a16="http://schemas.microsoft.com/office/drawing/2014/main" id="{4DD1DB07-7F57-431F-B892-53E6CDF5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37650" cy="105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Term symbols of a 2p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configuration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   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,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3/2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S=1/2, L=1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3d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   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,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5/2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S=1/2, L=2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3d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             </a:t>
            </a:r>
            <a:endParaRPr lang="en-US" sz="2400" baseline="-25000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S</a:t>
            </a:r>
            <a:r>
              <a:rPr lang="en-US" sz="2400" baseline="-250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=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+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= 1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S</a:t>
            </a:r>
            <a:r>
              <a:rPr lang="en-US" sz="2400" baseline="-250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min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= |S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| =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0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L</a:t>
            </a:r>
            <a:r>
              <a:rPr lang="en-US" sz="2400" baseline="-250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=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+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= 3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L</a:t>
            </a:r>
            <a:r>
              <a:rPr lang="en-US" sz="2400" baseline="-250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min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= |S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| = 1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S and L: steps of 1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S = {0,1}; L = {1,2,3}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	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5DD1D2E-44D0-4B8B-8AC6-5B6F8DCC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 Symbols </a:t>
            </a:r>
            <a:endParaRPr kumimoji="1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7E8E916-401F-4428-AAFE-F9FD3098B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 symbols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02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>
            <a:extLst>
              <a:ext uri="{FF2B5EF4-FFF2-40B4-BE49-F238E27FC236}">
                <a16:creationId xmlns:a16="http://schemas.microsoft.com/office/drawing/2014/main" id="{4DD1DB07-7F57-431F-B892-53E6CDF5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37650" cy="100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Term symbols of a 2p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configuration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3d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             </a:t>
            </a:r>
            <a:endParaRPr lang="en-US" sz="2400" baseline="-25000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S = {0,1}; L = {1,2,3}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D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F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lang="en-US" sz="2400" baseline="300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F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	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5DD1D2E-44D0-4B8B-8AC6-5B6F8DCC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 Symbols </a:t>
            </a:r>
            <a:endParaRPr kumimoji="1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7E8E916-401F-4428-AAFE-F9FD3098B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 symbols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0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>
            <a:extLst>
              <a:ext uri="{FF2B5EF4-FFF2-40B4-BE49-F238E27FC236}">
                <a16:creationId xmlns:a16="http://schemas.microsoft.com/office/drawing/2014/main" id="{4DD1DB07-7F57-431F-B892-53E6CDF5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37650" cy="100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Term symbols of a 2p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configuration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3d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             </a:t>
            </a:r>
            <a:endParaRPr lang="en-US" sz="2400" baseline="-25000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S = {0,1}; L = {1,2,3}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012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lang="en-US" sz="2400" baseline="300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123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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234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	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5DD1D2E-44D0-4B8B-8AC6-5B6F8DCC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 Symbols </a:t>
            </a:r>
            <a:endParaRPr kumimoji="1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7E8E916-401F-4428-AAFE-F9FD3098B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 symbols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90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2p XAS of TiO</a:t>
            </a:r>
            <a:r>
              <a:rPr kumimoji="0" lang="en-US" sz="3600" b="1" i="1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3600" b="0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914400"/>
            <a:ext cx="9137650" cy="521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2p XAS of Ti</a:t>
            </a:r>
            <a:r>
              <a:rPr kumimoji="1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4+</a:t>
            </a: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ions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Ground state of Ti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4+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is 3d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Dipole transition 3d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2p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3d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Ground state symmetry: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1" lang="en-GB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0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Final state symmetry: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 gives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F, </a:t>
            </a:r>
            <a:r>
              <a:rPr kumimoji="1" lang="en-GB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1" lang="en-GB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F</a:t>
            </a:r>
            <a:endParaRPr kumimoji="1" lang="en-US" alt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C0CB546-0ADA-4493-B5F4-366C707D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multiplets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2p XAS of Ti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2564519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54352-839D-4EDC-A29E-C77A4AF8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84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iLa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944880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sz="3600" b="1" i="1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0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 XAS calculation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CF4C528-BDD3-4198-91BF-7672DD1D0527}"/>
              </a:ext>
            </a:extLst>
          </p:cNvPr>
          <p:cNvSpPr/>
          <p:nvPr/>
        </p:nvSpPr>
        <p:spPr bwMode="auto">
          <a:xfrm>
            <a:off x="5004048" y="3212976"/>
            <a:ext cx="3384376" cy="230425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Spin-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orbit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4.0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5.0 eV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4C83831-D560-45C5-8A7B-CA37CFEF030A}"/>
              </a:ext>
            </a:extLst>
          </p:cNvPr>
          <p:cNvSpPr/>
          <p:nvPr/>
        </p:nvSpPr>
        <p:spPr bwMode="auto">
          <a:xfrm>
            <a:off x="3572272" y="3068960"/>
            <a:ext cx="999728" cy="18722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9489A88-1F36-4D16-A812-1BB07D5E9EAD}"/>
              </a:ext>
            </a:extLst>
          </p:cNvPr>
          <p:cNvSpPr/>
          <p:nvPr/>
        </p:nvSpPr>
        <p:spPr bwMode="auto">
          <a:xfrm>
            <a:off x="1475656" y="3645024"/>
            <a:ext cx="3384376" cy="18722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Spin-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orbit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0.4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9 eV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5A828E8-A68A-469A-93A4-18F9A1554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multiplets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2p XAS of Ti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1521063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Term Symbols and XAS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-762000" y="1143000"/>
            <a:ext cx="9906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</a:t>
            </a:r>
            <a:r>
              <a:rPr kumimoji="1" lang="en-US" alt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ion in TiO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Ground state:		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 state: 		2p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Dipole transition:		p-symmetry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-configuration: 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		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		</a:t>
            </a:r>
            <a:b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-configuration: 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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 = 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1,3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PDF	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A4841F4-EDFC-4410-97F8-AA78A6D1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multiplets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2p XAS of Ti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1142164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Term Symbols and XAS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-762000" y="1143000"/>
            <a:ext cx="9906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</a:t>
            </a:r>
            <a:r>
              <a:rPr kumimoji="1" lang="en-US" alt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ion in TiO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Ground state:		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 state: 		2p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Dipole transition:		p-symmetry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-configuration: 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		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		</a:t>
            </a:r>
            <a:b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-configuration: 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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 = 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1,3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PDF	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</a:t>
            </a: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transition: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		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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possible final states: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			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967C80D-01A0-4729-AD5A-A986ACDE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multiplets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2p XAS of Ti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886202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Term Symbols and XAS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-762000" y="1143000"/>
            <a:ext cx="9906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</a:t>
            </a:r>
            <a:r>
              <a:rPr kumimoji="1" lang="en-US" alt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ion in TiO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Ground state:		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 state: 		2p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Dipole transition:		p-symmetry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-configuration: 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		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		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j=0</a:t>
            </a:r>
            <a:b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-configuration: 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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 = 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1,3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PDF	    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j’=0,1,2,3,4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p-transition:		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			     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j=+1,0,-1</a:t>
            </a: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ground state symmetry: 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possible final states: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1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EAAB2DE-489C-4B2A-B275-2CF1F591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multiplets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2p XAS of Ti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4119678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erelateerde afbeelding">
            <a:extLst>
              <a:ext uri="{FF2B5EF4-FFF2-40B4-BE49-F238E27FC236}">
                <a16:creationId xmlns:a16="http://schemas.microsoft.com/office/drawing/2014/main" id="{49CE45A2-D303-4245-889B-3DF027D0E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79512" y="638740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74720636-E130-487F-97C4-10A3F39B4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 b="55556"/>
          <a:stretch/>
        </p:blipFill>
        <p:spPr bwMode="auto">
          <a:xfrm>
            <a:off x="2915816" y="379693"/>
            <a:ext cx="30243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85801D79-36B8-461B-8C71-90862DB1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24561" r="33435" b="35673"/>
          <a:stretch/>
        </p:blipFill>
        <p:spPr bwMode="auto">
          <a:xfrm>
            <a:off x="1259632" y="3115997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EA785B1F-EFF9-4A1C-8285-6577C916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r="58772"/>
          <a:stretch/>
        </p:blipFill>
        <p:spPr bwMode="auto">
          <a:xfrm>
            <a:off x="5652120" y="582106"/>
            <a:ext cx="3384376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0B6FA92-228F-4DC9-9D90-AB17EA6B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60D526A-07D6-4142-BD26-7FF427C66EA9}"/>
              </a:ext>
            </a:extLst>
          </p:cNvPr>
          <p:cNvSpPr/>
          <p:nvPr/>
        </p:nvSpPr>
        <p:spPr>
          <a:xfrm>
            <a:off x="395536" y="5819355"/>
            <a:ext cx="7362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orbitals (each spin-up or spin-down) &gt;&gt; total 10 states</a:t>
            </a:r>
          </a:p>
          <a:p>
            <a:r>
              <a:rPr lang="en-US" dirty="0">
                <a:solidFill>
                  <a:srgbClr val="0000FF"/>
                </a:solidFill>
              </a:rPr>
              <a:t>No electron-electron interaction: all states have the same energy</a:t>
            </a:r>
          </a:p>
          <a:p>
            <a:r>
              <a:rPr lang="en-US" dirty="0">
                <a:solidFill>
                  <a:srgbClr val="0000FF"/>
                </a:solidFill>
              </a:rPr>
              <a:t>Quantum numbers: L=2 and S=½, notation as term symbol: </a:t>
            </a:r>
            <a:r>
              <a:rPr lang="en-US" baseline="30000" dirty="0">
                <a:solidFill>
                  <a:srgbClr val="0000FF"/>
                </a:solidFill>
              </a:rPr>
              <a:t>2S+1</a:t>
            </a:r>
            <a:r>
              <a:rPr lang="en-US" dirty="0">
                <a:solidFill>
                  <a:srgbClr val="0000FF"/>
                </a:solidFill>
              </a:rPr>
              <a:t>L= 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D </a:t>
            </a:r>
          </a:p>
          <a:p>
            <a:endParaRPr lang="en-US" dirty="0"/>
          </a:p>
        </p:txBody>
      </p:sp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C39368A-6953-40D7-9540-291775D00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56140" b="4094"/>
          <a:stretch/>
        </p:blipFill>
        <p:spPr bwMode="auto">
          <a:xfrm>
            <a:off x="4644008" y="3115997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6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1</a:t>
            </a:r>
            <a:r>
              <a:rPr lang="en-US" sz="3200" dirty="0"/>
              <a:t> 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962400" y="39624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4038600" y="39624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6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meets an electron and is annihilated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B54B0E06-D113-4848-9E49-BD202675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4222912200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erelateerde afbeelding">
            <a:extLst>
              <a:ext uri="{FF2B5EF4-FFF2-40B4-BE49-F238E27FC236}">
                <a16:creationId xmlns:a16="http://schemas.microsoft.com/office/drawing/2014/main" id="{49CE45A2-D303-4245-889B-3DF027D0E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79512" y="638740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74720636-E130-487F-97C4-10A3F39B4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 b="55556"/>
          <a:stretch/>
        </p:blipFill>
        <p:spPr bwMode="auto">
          <a:xfrm>
            <a:off x="2915816" y="379693"/>
            <a:ext cx="30243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85801D79-36B8-461B-8C71-90862DB1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24561" r="33435" b="35673"/>
          <a:stretch/>
        </p:blipFill>
        <p:spPr bwMode="auto">
          <a:xfrm>
            <a:off x="1259632" y="3115997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EA785B1F-EFF9-4A1C-8285-6577C916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r="58772"/>
          <a:stretch/>
        </p:blipFill>
        <p:spPr bwMode="auto">
          <a:xfrm>
            <a:off x="5652120" y="582106"/>
            <a:ext cx="3384376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0B6FA92-228F-4DC9-9D90-AB17EA6B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60D526A-07D6-4142-BD26-7FF427C66EA9}"/>
              </a:ext>
            </a:extLst>
          </p:cNvPr>
          <p:cNvSpPr/>
          <p:nvPr/>
        </p:nvSpPr>
        <p:spPr>
          <a:xfrm>
            <a:off x="400837" y="5573121"/>
            <a:ext cx="8954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Spin-orbit coupling couples L and S quantum numbers to a total quantum number J</a:t>
            </a:r>
          </a:p>
          <a:p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max</a:t>
            </a:r>
            <a:r>
              <a:rPr lang="en-US" dirty="0">
                <a:solidFill>
                  <a:srgbClr val="0000FF"/>
                </a:solidFill>
              </a:rPr>
              <a:t>= L+S = 5/2,    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min</a:t>
            </a:r>
            <a:r>
              <a:rPr lang="en-US" dirty="0">
                <a:solidFill>
                  <a:srgbClr val="0000FF"/>
                </a:solidFill>
              </a:rPr>
              <a:t>= |L-S|= 3/2, Integer steps of J.    </a:t>
            </a:r>
          </a:p>
          <a:p>
            <a:r>
              <a:rPr lang="en-US" dirty="0">
                <a:solidFill>
                  <a:srgbClr val="0000FF"/>
                </a:solidFill>
              </a:rPr>
              <a:t>Two term symbols: L=2, S=½, and J = 5/2 &gt;&gt; notation as term symbol: </a:t>
            </a:r>
            <a:r>
              <a:rPr lang="en-US" baseline="30000" dirty="0">
                <a:solidFill>
                  <a:srgbClr val="0000FF"/>
                </a:solidFill>
              </a:rPr>
              <a:t>2S+1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5/2</a:t>
            </a:r>
            <a:r>
              <a:rPr lang="en-US" dirty="0">
                <a:solidFill>
                  <a:srgbClr val="0000FF"/>
                </a:solidFill>
              </a:rPr>
              <a:t>  </a:t>
            </a:r>
          </a:p>
          <a:p>
            <a:r>
              <a:rPr lang="en-US" dirty="0"/>
              <a:t>                               </a:t>
            </a:r>
            <a:r>
              <a:rPr lang="en-US" dirty="0">
                <a:solidFill>
                  <a:srgbClr val="0000FF"/>
                </a:solidFill>
              </a:rPr>
              <a:t>L=2, S=½, and J = 3/2 &gt;&gt; notation as term symbol: </a:t>
            </a:r>
            <a:r>
              <a:rPr lang="en-US" baseline="30000" dirty="0">
                <a:solidFill>
                  <a:srgbClr val="0000FF"/>
                </a:solidFill>
              </a:rPr>
              <a:t>2S+1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3/2</a:t>
            </a:r>
            <a:endParaRPr lang="en-US" dirty="0"/>
          </a:p>
        </p:txBody>
      </p:sp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C39368A-6953-40D7-9540-291775D00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56140" b="4094"/>
          <a:stretch/>
        </p:blipFill>
        <p:spPr bwMode="auto">
          <a:xfrm>
            <a:off x="4644008" y="3115997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261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611560" y="1587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4F529675-91D9-4D36-B740-3CDF029B559F}"/>
              </a:ext>
            </a:extLst>
          </p:cNvPr>
          <p:cNvSpPr/>
          <p:nvPr/>
        </p:nvSpPr>
        <p:spPr>
          <a:xfrm>
            <a:off x="2771800" y="1531290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electron-electron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interaction</a:t>
            </a:r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AE07304-3C37-47D7-ADB8-68E306CDF502}"/>
              </a:ext>
            </a:extLst>
          </p:cNvPr>
          <p:cNvSpPr/>
          <p:nvPr/>
        </p:nvSpPr>
        <p:spPr>
          <a:xfrm>
            <a:off x="5244752" y="1535707"/>
            <a:ext cx="1197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spin-orbit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coupling</a:t>
            </a:r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27BD88D-E853-4E46-8BB7-889B6DA1F368}"/>
              </a:ext>
            </a:extLst>
          </p:cNvPr>
          <p:cNvSpPr/>
          <p:nvPr/>
        </p:nvSpPr>
        <p:spPr>
          <a:xfrm>
            <a:off x="5244752" y="208848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(~50 </a:t>
            </a:r>
            <a:r>
              <a:rPr lang="en-US" dirty="0" err="1">
                <a:solidFill>
                  <a:srgbClr val="0000FF"/>
                </a:solidFill>
              </a:rPr>
              <a:t>meV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806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erelateerde afbeelding">
            <a:extLst>
              <a:ext uri="{FF2B5EF4-FFF2-40B4-BE49-F238E27FC236}">
                <a16:creationId xmlns:a16="http://schemas.microsoft.com/office/drawing/2014/main" id="{49CE45A2-D303-4245-889B-3DF027D0E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79512" y="638740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74720636-E130-487F-97C4-10A3F39B4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 b="55556"/>
          <a:stretch/>
        </p:blipFill>
        <p:spPr bwMode="auto">
          <a:xfrm>
            <a:off x="1691680" y="599424"/>
            <a:ext cx="1619355" cy="14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85801D79-36B8-461B-8C71-90862DB1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24561" r="33435" b="35673"/>
          <a:stretch/>
        </p:blipFill>
        <p:spPr bwMode="auto">
          <a:xfrm>
            <a:off x="1691681" y="2064555"/>
            <a:ext cx="1800200" cy="16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EA785B1F-EFF9-4A1C-8285-6577C916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r="58772"/>
          <a:stretch/>
        </p:blipFill>
        <p:spPr bwMode="auto">
          <a:xfrm>
            <a:off x="1691680" y="5067886"/>
            <a:ext cx="2016224" cy="16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0B6FA92-228F-4DC9-9D90-AB17EA6B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60D526A-07D6-4142-BD26-7FF427C66EA9}"/>
              </a:ext>
            </a:extLst>
          </p:cNvPr>
          <p:cNvSpPr/>
          <p:nvPr/>
        </p:nvSpPr>
        <p:spPr>
          <a:xfrm>
            <a:off x="3602362" y="1556792"/>
            <a:ext cx="5652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5 spin-up orbitals give 4 + 3 + 2 + 1 = 10 paired 3d</a:t>
            </a:r>
            <a:r>
              <a:rPr lang="en-US" sz="1600" baseline="30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 states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5 spin-down orbitals give 10 paired down-down 3d</a:t>
            </a:r>
            <a:r>
              <a:rPr lang="en-US" sz="1600" baseline="30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 states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There are 5x5 = 25 up-down states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In total 10+10+25 = 45 states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Can also be calculated as 10 x 9 / 2 = 45 states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Electron-electron interaction is different for different orbital combinations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There will be a number of different states with different energies.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Analysis shows that the states are </a:t>
            </a:r>
            <a:r>
              <a:rPr lang="en-US" sz="1600" baseline="30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S, </a:t>
            </a:r>
            <a:r>
              <a:rPr lang="en-US" sz="1600" baseline="30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P, </a:t>
            </a:r>
            <a:r>
              <a:rPr lang="en-US" sz="1600" baseline="30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D, </a:t>
            </a:r>
            <a:r>
              <a:rPr lang="en-US" sz="1600" baseline="30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F and </a:t>
            </a:r>
            <a:r>
              <a:rPr lang="en-US" sz="1600" baseline="30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G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C39368A-6953-40D7-9540-291775D00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56140" b="4094"/>
          <a:stretch/>
        </p:blipFill>
        <p:spPr bwMode="auto">
          <a:xfrm>
            <a:off x="1800200" y="3678642"/>
            <a:ext cx="1656184" cy="13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098C6BC9-2BD3-4F5B-994C-B13BEC9FD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61764" y="2182154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66A6D580-5E2C-4C48-A943-A002F00AA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44016" y="3706661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relateerde afbeelding">
            <a:extLst>
              <a:ext uri="{FF2B5EF4-FFF2-40B4-BE49-F238E27FC236}">
                <a16:creationId xmlns:a16="http://schemas.microsoft.com/office/drawing/2014/main" id="{535DD95A-F230-4D0F-B569-3FB4ECB6D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31978" y="5183924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638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1548680" y="1229037"/>
          <a:ext cx="7272808" cy="514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3E3C3684-335D-4D0C-B85C-5A1EE7C0E190}"/>
              </a:ext>
            </a:extLst>
          </p:cNvPr>
          <p:cNvSpPr/>
          <p:nvPr/>
        </p:nvSpPr>
        <p:spPr>
          <a:xfrm>
            <a:off x="-21064" y="596808"/>
            <a:ext cx="1967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electron-electron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Interaction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(~2 eV)</a:t>
            </a:r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38A5BC1-CFE5-430D-B842-AF0BE3E218EC}"/>
              </a:ext>
            </a:extLst>
          </p:cNvPr>
          <p:cNvSpPr/>
          <p:nvPr/>
        </p:nvSpPr>
        <p:spPr>
          <a:xfrm>
            <a:off x="3937852" y="582106"/>
            <a:ext cx="1268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spin-orbit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coupling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(~50 </a:t>
            </a:r>
            <a:r>
              <a:rPr lang="en-US" dirty="0" err="1">
                <a:solidFill>
                  <a:srgbClr val="0000FF"/>
                </a:solidFill>
              </a:rPr>
              <a:t>meV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71AF470-CCB5-4DEA-B874-292BE707AB61}"/>
              </a:ext>
            </a:extLst>
          </p:cNvPr>
          <p:cNvSpPr/>
          <p:nvPr/>
        </p:nvSpPr>
        <p:spPr>
          <a:xfrm>
            <a:off x="4586089" y="1990614"/>
            <a:ext cx="4572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en-US" b="1" dirty="0">
                <a:solidFill>
                  <a:srgbClr val="0000FF"/>
                </a:solidFill>
              </a:rPr>
              <a:t>Ground state: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Given by </a:t>
            </a:r>
            <a:r>
              <a:rPr lang="en-US" altLang="en-US" b="1" dirty="0" err="1">
                <a:solidFill>
                  <a:srgbClr val="0000FF"/>
                </a:solidFill>
              </a:rPr>
              <a:t>Hunds</a:t>
            </a:r>
            <a:r>
              <a:rPr lang="en-US" altLang="en-US" b="1" dirty="0">
                <a:solidFill>
                  <a:srgbClr val="0000FF"/>
                </a:solidFill>
              </a:rPr>
              <a:t> rules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S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L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min J    (if less than half full)  </a:t>
            </a:r>
          </a:p>
        </p:txBody>
      </p:sp>
    </p:spTree>
    <p:extLst>
      <p:ext uri="{BB962C8B-B14F-4D97-AF65-F5344CB8AC3E}">
        <p14:creationId xmlns:p14="http://schemas.microsoft.com/office/powerpoint/2010/main" val="2056178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1548680" y="1229037"/>
          <a:ext cx="7272808" cy="514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3E3C3684-335D-4D0C-B85C-5A1EE7C0E190}"/>
              </a:ext>
            </a:extLst>
          </p:cNvPr>
          <p:cNvSpPr/>
          <p:nvPr/>
        </p:nvSpPr>
        <p:spPr>
          <a:xfrm>
            <a:off x="-21064" y="596808"/>
            <a:ext cx="1967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electron-electron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Interaction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(~2 eV)</a:t>
            </a:r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38A5BC1-CFE5-430D-B842-AF0BE3E218EC}"/>
              </a:ext>
            </a:extLst>
          </p:cNvPr>
          <p:cNvSpPr/>
          <p:nvPr/>
        </p:nvSpPr>
        <p:spPr>
          <a:xfrm>
            <a:off x="3937852" y="582106"/>
            <a:ext cx="1268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spin-orbit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coupling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(~50 </a:t>
            </a:r>
            <a:r>
              <a:rPr lang="en-US" dirty="0" err="1">
                <a:solidFill>
                  <a:srgbClr val="0000FF"/>
                </a:solidFill>
              </a:rPr>
              <a:t>meV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71AF470-CCB5-4DEA-B874-292BE707AB61}"/>
              </a:ext>
            </a:extLst>
          </p:cNvPr>
          <p:cNvSpPr/>
          <p:nvPr/>
        </p:nvSpPr>
        <p:spPr>
          <a:xfrm>
            <a:off x="4586089" y="1990614"/>
            <a:ext cx="4572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en-US" b="1" dirty="0">
                <a:solidFill>
                  <a:srgbClr val="0000FF"/>
                </a:solidFill>
              </a:rPr>
              <a:t>Ground state: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Given by </a:t>
            </a:r>
            <a:r>
              <a:rPr lang="en-US" altLang="en-US" b="1" dirty="0" err="1">
                <a:solidFill>
                  <a:srgbClr val="0000FF"/>
                </a:solidFill>
              </a:rPr>
              <a:t>Hunds</a:t>
            </a:r>
            <a:r>
              <a:rPr lang="en-US" altLang="en-US" b="1" dirty="0">
                <a:solidFill>
                  <a:srgbClr val="0000FF"/>
                </a:solidFill>
              </a:rPr>
              <a:t> rules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S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L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max J</a:t>
            </a:r>
            <a:r>
              <a:rPr lang="en-US" altLang="en-US" dirty="0">
                <a:solidFill>
                  <a:srgbClr val="0000FF"/>
                </a:solidFill>
              </a:rPr>
              <a:t>    (if more than half full)  </a:t>
            </a:r>
          </a:p>
        </p:txBody>
      </p:sp>
    </p:spTree>
    <p:extLst>
      <p:ext uri="{BB962C8B-B14F-4D97-AF65-F5344CB8AC3E}">
        <p14:creationId xmlns:p14="http://schemas.microsoft.com/office/powerpoint/2010/main" val="23763523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absorption 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-1188640" y="1628800"/>
          <a:ext cx="5976664" cy="43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Dipole selection rule: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ΔJ=-1, 0 or +1 </a:t>
            </a:r>
          </a:p>
        </p:txBody>
      </p:sp>
    </p:spTree>
    <p:extLst>
      <p:ext uri="{BB962C8B-B14F-4D97-AF65-F5344CB8AC3E}">
        <p14:creationId xmlns:p14="http://schemas.microsoft.com/office/powerpoint/2010/main" val="3162418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absorption 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-1188640" y="1628800"/>
          <a:ext cx="5976664" cy="43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Dipole selection rule: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ΔJ=-1, 0 or +1 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3AFABF2-6920-4617-9125-B480FD193B15}"/>
              </a:ext>
            </a:extLst>
          </p:cNvPr>
          <p:cNvCxnSpPr/>
          <p:nvPr/>
        </p:nvCxnSpPr>
        <p:spPr bwMode="auto">
          <a:xfrm flipV="1">
            <a:off x="3419872" y="2004330"/>
            <a:ext cx="4824536" cy="266429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1D979C1-E8ED-4BDA-BDB6-67D76D017785}"/>
              </a:ext>
            </a:extLst>
          </p:cNvPr>
          <p:cNvCxnSpPr/>
          <p:nvPr/>
        </p:nvCxnSpPr>
        <p:spPr bwMode="auto">
          <a:xfrm flipV="1">
            <a:off x="3419872" y="3820316"/>
            <a:ext cx="4752528" cy="92180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022C43C-A8DA-4EDE-9670-C5D198163463}"/>
              </a:ext>
            </a:extLst>
          </p:cNvPr>
          <p:cNvCxnSpPr/>
          <p:nvPr/>
        </p:nvCxnSpPr>
        <p:spPr bwMode="auto">
          <a:xfrm>
            <a:off x="3419872" y="4837554"/>
            <a:ext cx="4752528" cy="39164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B55CA09-C00B-4E71-B17A-439B1BCB71B7}"/>
              </a:ext>
            </a:extLst>
          </p:cNvPr>
          <p:cNvCxnSpPr/>
          <p:nvPr/>
        </p:nvCxnSpPr>
        <p:spPr bwMode="auto">
          <a:xfrm>
            <a:off x="3439222" y="4952295"/>
            <a:ext cx="4733178" cy="708953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9899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933575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multiplets</a:t>
            </a:r>
            <a:endParaRPr lang="en-US" sz="3600" i="1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33575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09600" y="381000"/>
          <a:ext cx="81534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848344" imgH="7313676" progId="Origin50.Graph">
                  <p:embed/>
                </p:oleObj>
              </mc:Choice>
              <mc:Fallback>
                <p:oleObj r:id="rId3" imgW="8848344" imgH="7313676" progId="Origin50.Graph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751" b="7500"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81534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98BB29-9AFA-49B9-8B64-FA58BF1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of NiO with 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3162164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3321050"/>
            <a:ext cx="1787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GB" altLang="en-US" dirty="0">
                <a:solidFill>
                  <a:srgbClr val="0000FF"/>
                </a:solidFill>
              </a:rPr>
              <a:t>t</a:t>
            </a:r>
            <a:r>
              <a:rPr kumimoji="0" lang="en-GB" altLang="en-US" baseline="-20000" dirty="0">
                <a:solidFill>
                  <a:srgbClr val="0000FF"/>
                </a:solidFill>
              </a:rPr>
              <a:t>2g</a:t>
            </a:r>
            <a:r>
              <a:rPr kumimoji="0" lang="en-GB" altLang="en-US" dirty="0">
                <a:solidFill>
                  <a:srgbClr val="0000FF"/>
                </a:solidFill>
              </a:rPr>
              <a:t> states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513"/>
            <a:ext cx="91440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150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Crystal Field Effects</a:t>
            </a:r>
            <a:endParaRPr lang="en-US" altLang="en-US" sz="36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2400" y="501650"/>
            <a:ext cx="175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GB" altLang="en-US">
                <a:solidFill>
                  <a:srgbClr val="0000FF"/>
                </a:solidFill>
              </a:rPr>
              <a:t>e</a:t>
            </a:r>
            <a:r>
              <a:rPr kumimoji="0" lang="en-GB" altLang="en-US" baseline="-20000">
                <a:solidFill>
                  <a:srgbClr val="0000FF"/>
                </a:solidFill>
              </a:rPr>
              <a:t>g</a:t>
            </a:r>
            <a:r>
              <a:rPr kumimoji="0" lang="en-GB" altLang="en-US">
                <a:solidFill>
                  <a:srgbClr val="0000FF"/>
                </a:solidFill>
              </a:rPr>
              <a:t> states</a:t>
            </a:r>
            <a:endParaRPr kumimoji="0" lang="en-GB" altLang="en-US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20FEE0-9F3E-4B32-B6A2-83B7F1BA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crystal field effect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4038600" y="3962400"/>
            <a:ext cx="76200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9" name="Oval 13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16002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electron gains the energy of the photon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is turned into a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blue electron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07A769B-CAF9-49EA-A99D-4612E5867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10053903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blue electron (feeling lonely) leaves the atom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6AA8E1B-E2CC-4C38-9492-C91464D1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343353682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8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probability of photon annihilation determines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intensity of the transmitted photon beam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48768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04800" y="3733800"/>
            <a:ext cx="44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439163" y="3742422"/>
            <a:ext cx="1382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(XAS)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502849" y="5243294"/>
            <a:ext cx="20521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         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(XPS)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D4999A3-DDA7-47F3-A9B3-840183D9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95702806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2918</Words>
  <Application>Microsoft Macintosh PowerPoint</Application>
  <PresentationFormat>On-screen Show (4:3)</PresentationFormat>
  <Paragraphs>916</Paragraphs>
  <Slides>68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Arial</vt:lpstr>
      <vt:lpstr>Copperplate Gothic Light</vt:lpstr>
      <vt:lpstr>Ivar Regular</vt:lpstr>
      <vt:lpstr>q_serif</vt:lpstr>
      <vt:lpstr>Times</vt:lpstr>
      <vt:lpstr>Times New Roman</vt:lpstr>
      <vt:lpstr>Verdana</vt:lpstr>
      <vt:lpstr>Wingdings</vt:lpstr>
      <vt:lpstr>CRANN template</vt:lpstr>
      <vt:lpstr>1_CRANN template</vt:lpstr>
      <vt:lpstr>Photo Editor Photo</vt:lpstr>
      <vt:lpstr>Equation</vt:lpstr>
      <vt:lpstr>Origin50.Graph</vt:lpstr>
      <vt:lpstr>PowerPoint Presentation</vt:lpstr>
      <vt:lpstr>PowerPoint Presentation</vt:lpstr>
      <vt:lpstr>Interaction of x-rays with matter </vt:lpstr>
      <vt:lpstr>Interaction of x-rays with matter  </vt:lpstr>
      <vt:lpstr>Interaction of x-rays with matter  </vt:lpstr>
      <vt:lpstr>Interaction of x-rays with matter 1 </vt:lpstr>
      <vt:lpstr>Interaction of x-rays with matter  </vt:lpstr>
      <vt:lpstr>Interaction of x-rays with matter  </vt:lpstr>
      <vt:lpstr>Interaction of x-rays with matter  </vt:lpstr>
      <vt:lpstr>Interaction of x-rays with matter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M.W.Haverkort</cp:lastModifiedBy>
  <cp:revision>457</cp:revision>
  <dcterms:created xsi:type="dcterms:W3CDTF">2005-08-19T13:47:05Z</dcterms:created>
  <dcterms:modified xsi:type="dcterms:W3CDTF">2022-10-11T19:22:22Z</dcterms:modified>
</cp:coreProperties>
</file>