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handoutMasterIdLst>
    <p:handoutMasterId r:id="rId72"/>
  </p:handoutMasterIdLst>
  <p:sldIdLst>
    <p:sldId id="1457" r:id="rId2"/>
    <p:sldId id="1525" r:id="rId3"/>
    <p:sldId id="1528" r:id="rId4"/>
    <p:sldId id="1527" r:id="rId5"/>
    <p:sldId id="1526" r:id="rId6"/>
    <p:sldId id="1529" r:id="rId7"/>
    <p:sldId id="1530" r:id="rId8"/>
    <p:sldId id="1531" r:id="rId9"/>
    <p:sldId id="1533" r:id="rId10"/>
    <p:sldId id="1534" r:id="rId11"/>
    <p:sldId id="1532" r:id="rId12"/>
    <p:sldId id="1535" r:id="rId13"/>
    <p:sldId id="1547" r:id="rId14"/>
    <p:sldId id="1548" r:id="rId15"/>
    <p:sldId id="1549" r:id="rId16"/>
    <p:sldId id="1550" r:id="rId17"/>
    <p:sldId id="1439" r:id="rId18"/>
    <p:sldId id="1447" r:id="rId19"/>
    <p:sldId id="1357" r:id="rId20"/>
    <p:sldId id="1544" r:id="rId21"/>
    <p:sldId id="726" r:id="rId22"/>
    <p:sldId id="1552" r:id="rId23"/>
    <p:sldId id="714" r:id="rId24"/>
    <p:sldId id="1553" r:id="rId25"/>
    <p:sldId id="1554" r:id="rId26"/>
    <p:sldId id="1555" r:id="rId27"/>
    <p:sldId id="1556" r:id="rId28"/>
    <p:sldId id="1557" r:id="rId29"/>
    <p:sldId id="1212" r:id="rId30"/>
    <p:sldId id="1214" r:id="rId31"/>
    <p:sldId id="1161" r:id="rId32"/>
    <p:sldId id="1162" r:id="rId33"/>
    <p:sldId id="1293" r:id="rId34"/>
    <p:sldId id="1005" r:id="rId35"/>
    <p:sldId id="1018" r:id="rId36"/>
    <p:sldId id="1007" r:id="rId37"/>
    <p:sldId id="1426" r:id="rId38"/>
    <p:sldId id="1421" r:id="rId39"/>
    <p:sldId id="1427" r:id="rId40"/>
    <p:sldId id="1167" r:id="rId41"/>
    <p:sldId id="1169" r:id="rId42"/>
    <p:sldId id="1425" r:id="rId43"/>
    <p:sldId id="1019" r:id="rId44"/>
    <p:sldId id="1177" r:id="rId45"/>
    <p:sldId id="1179" r:id="rId46"/>
    <p:sldId id="1180" r:id="rId47"/>
    <p:sldId id="1181" r:id="rId48"/>
    <p:sldId id="1185" r:id="rId49"/>
    <p:sldId id="1418" r:id="rId50"/>
    <p:sldId id="1188" r:id="rId51"/>
    <p:sldId id="869" r:id="rId52"/>
    <p:sldId id="973" r:id="rId53"/>
    <p:sldId id="1216" r:id="rId54"/>
    <p:sldId id="1176" r:id="rId55"/>
    <p:sldId id="1217" r:id="rId56"/>
    <p:sldId id="1218" r:id="rId57"/>
    <p:sldId id="1219" r:id="rId58"/>
    <p:sldId id="975" r:id="rId59"/>
    <p:sldId id="1440" r:id="rId60"/>
    <p:sldId id="977" r:id="rId61"/>
    <p:sldId id="976" r:id="rId62"/>
    <p:sldId id="1444" r:id="rId63"/>
    <p:sldId id="981" r:id="rId64"/>
    <p:sldId id="1187" r:id="rId65"/>
    <p:sldId id="1178" r:id="rId66"/>
    <p:sldId id="1441" r:id="rId67"/>
    <p:sldId id="1442" r:id="rId68"/>
    <p:sldId id="1443" r:id="rId69"/>
    <p:sldId id="1182" r:id="rId70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86353" autoAdjust="0"/>
  </p:normalViewPr>
  <p:slideViewPr>
    <p:cSldViewPr>
      <p:cViewPr varScale="1">
        <p:scale>
          <a:sx n="74" d="100"/>
          <a:sy n="74" d="100"/>
        </p:scale>
        <p:origin x="215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9.xml"/><Relationship Id="rId2" Type="http://schemas.openxmlformats.org/officeDocument/2006/relationships/slide" Target="slides/slide48.xml"/><Relationship Id="rId1" Type="http://schemas.openxmlformats.org/officeDocument/2006/relationships/slide" Target="slides/slide47.xml"/><Relationship Id="rId4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C0CE54EE-658D-4382-AA5A-AB7857E6F75A}">
      <dgm:prSet phldrT="[Teks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C35BDBD2-1B75-4869-9B01-5EC66F8E76E0}" type="parTrans" cxnId="{EDB9A50A-AD5F-4847-A9FA-4EA9F609FEF5}">
      <dgm:prSet/>
      <dgm:spPr/>
      <dgm:t>
        <a:bodyPr/>
        <a:lstStyle/>
        <a:p>
          <a:endParaRPr lang="en-US"/>
        </a:p>
      </dgm:t>
    </dgm:pt>
    <dgm:pt modelId="{4FF648DE-584F-402B-8C39-67B3CCE52FF1}" type="sibTrans" cxnId="{EDB9A50A-AD5F-4847-A9FA-4EA9F609FEF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D77F5C8D-44AD-4E92-AF23-B51DDEC39B88}" type="pres">
      <dgm:prSet presAssocID="{C35BDBD2-1B75-4869-9B01-5EC66F8E76E0}" presName="conn2-1" presStyleLbl="parChTrans1D4" presStyleIdx="0" presStyleCnt="1"/>
      <dgm:spPr/>
    </dgm:pt>
    <dgm:pt modelId="{EEEFC053-2E5B-4D20-87A8-6FB7D2D82E10}" type="pres">
      <dgm:prSet presAssocID="{C35BDBD2-1B75-4869-9B01-5EC66F8E76E0}" presName="connTx" presStyleLbl="parChTrans1D4" presStyleIdx="0" presStyleCnt="1"/>
      <dgm:spPr/>
    </dgm:pt>
    <dgm:pt modelId="{12F9B9DA-DACB-4FEA-A310-F59FEA3DCB88}" type="pres">
      <dgm:prSet presAssocID="{C0CE54EE-658D-4382-AA5A-AB7857E6F75A}" presName="root2" presStyleCnt="0"/>
      <dgm:spPr/>
    </dgm:pt>
    <dgm:pt modelId="{466FB5A8-4224-4CF5-B73F-0F4E05AC7832}" type="pres">
      <dgm:prSet presAssocID="{C0CE54EE-658D-4382-AA5A-AB7857E6F75A}" presName="LevelTwoTextNode" presStyleLbl="node4" presStyleIdx="0" presStyleCnt="1">
        <dgm:presLayoutVars>
          <dgm:chPref val="3"/>
        </dgm:presLayoutVars>
      </dgm:prSet>
      <dgm:spPr/>
    </dgm:pt>
    <dgm:pt modelId="{6DD74BF7-876C-4CA3-9A4F-986164AB0669}" type="pres">
      <dgm:prSet presAssocID="{C0CE54EE-658D-4382-AA5A-AB7857E6F75A}" presName="level3hierChild" presStyleCnt="0"/>
      <dgm:spPr/>
    </dgm:pt>
  </dgm:ptLst>
  <dgm:cxnLst>
    <dgm:cxn modelId="{EDB9A50A-AD5F-4847-A9FA-4EA9F609FEF5}" srcId="{CAA65C5B-48C7-473B-8849-B8E0DB4E1547}" destId="{C0CE54EE-658D-4382-AA5A-AB7857E6F75A}" srcOrd="0" destOrd="0" parTransId="{C35BDBD2-1B75-4869-9B01-5EC66F8E76E0}" sibTransId="{4FF648DE-584F-402B-8C39-67B3CCE52FF1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BF2249A8-869D-40DB-BED3-6AAEF82BCDEA}" type="presOf" srcId="{C35BDBD2-1B75-4869-9B01-5EC66F8E76E0}" destId="{D77F5C8D-44AD-4E92-AF23-B51DDEC39B88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1B6045BC-3365-42F4-958B-9B2955694B12}" type="presOf" srcId="{C35BDBD2-1B75-4869-9B01-5EC66F8E76E0}" destId="{EEEFC053-2E5B-4D20-87A8-6FB7D2D82E10}" srcOrd="1" destOrd="0" presId="urn:microsoft.com/office/officeart/2005/8/layout/hierarchy2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F61B9ED4-EC87-480C-8A8D-03C6591BA9B1}" type="presOf" srcId="{C0CE54EE-658D-4382-AA5A-AB7857E6F75A}" destId="{466FB5A8-4224-4CF5-B73F-0F4E05AC783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62826CA4-229E-490A-9C45-BAA5F29E924A}" type="presParOf" srcId="{977C92BF-A0B1-4CE0-8DB5-6C6A825F4771}" destId="{D77F5C8D-44AD-4E92-AF23-B51DDEC39B88}" srcOrd="0" destOrd="0" presId="urn:microsoft.com/office/officeart/2005/8/layout/hierarchy2"/>
    <dgm:cxn modelId="{9DC34E9F-83A6-44AD-B720-5B0F17285F38}" type="presParOf" srcId="{D77F5C8D-44AD-4E92-AF23-B51DDEC39B88}" destId="{EEEFC053-2E5B-4D20-87A8-6FB7D2D82E10}" srcOrd="0" destOrd="0" presId="urn:microsoft.com/office/officeart/2005/8/layout/hierarchy2"/>
    <dgm:cxn modelId="{5EDC5276-EAA7-4A21-8F58-9AB543B6581E}" type="presParOf" srcId="{977C92BF-A0B1-4CE0-8DB5-6C6A825F4771}" destId="{12F9B9DA-DACB-4FEA-A310-F59FEA3DCB88}" srcOrd="1" destOrd="0" presId="urn:microsoft.com/office/officeart/2005/8/layout/hierarchy2"/>
    <dgm:cxn modelId="{636E21FE-F823-40CF-BA33-6B22501C0769}" type="presParOf" srcId="{12F9B9DA-DACB-4FEA-A310-F59FEA3DCB88}" destId="{466FB5A8-4224-4CF5-B73F-0F4E05AC7832}" srcOrd="0" destOrd="0" presId="urn:microsoft.com/office/officeart/2005/8/layout/hierarchy2"/>
    <dgm:cxn modelId="{749BF8EA-8621-44CE-980B-64D988A4F10E}" type="presParOf" srcId="{12F9B9DA-DACB-4FEA-A310-F59FEA3DCB88}" destId="{6DD74BF7-876C-4CA3-9A4F-986164AB06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  <a:p>
          <a:r>
            <a:rPr lang="nl-NL" dirty="0">
              <a:solidFill>
                <a:srgbClr val="0000FF"/>
              </a:solidFill>
            </a:rPr>
            <a:t>(4d, 5d)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  <a:p>
          <a:r>
            <a:rPr lang="nl-NL" dirty="0">
              <a:solidFill>
                <a:srgbClr val="0000FF"/>
              </a:solidFill>
            </a:rPr>
            <a:t>(4d, 5d)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</a:t>
          </a:r>
        </a:p>
        <a:p>
          <a:r>
            <a:rPr lang="nl-NL" dirty="0">
              <a:solidFill>
                <a:srgbClr val="0000FF"/>
              </a:solidFill>
            </a:rPr>
            <a:t>3d </a:t>
          </a:r>
          <a:r>
            <a:rPr lang="nl-NL" dirty="0" err="1">
              <a:solidFill>
                <a:srgbClr val="0000FF"/>
              </a:solidFill>
            </a:rPr>
            <a:t>ions</a:t>
          </a:r>
          <a:r>
            <a:rPr lang="nl-NL" dirty="0">
              <a:solidFill>
                <a:srgbClr val="0000FF"/>
              </a:solidFill>
            </a:rPr>
            <a:t>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00B0F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E</a:t>
          </a:r>
          <a:r>
            <a:rPr lang="nl-NL" baseline="-25000" dirty="0"/>
            <a:t>g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00B0F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T</a:t>
          </a:r>
          <a:r>
            <a:rPr lang="nl-NL" baseline="-25000" dirty="0"/>
            <a:t>2g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A3D464E-289D-4B82-8828-1DA7E4C84B31}" type="pres">
      <dgm:prSet presAssocID="{D05DE39D-B67F-4503-847D-0DC1876BC0DC}" presName="conn2-1" presStyleLbl="parChTrans1D2" presStyleIdx="0" presStyleCnt="1"/>
      <dgm:spPr/>
    </dgm:pt>
    <dgm:pt modelId="{676F2599-EF12-4491-94DC-7009410FBF3E}" type="pres">
      <dgm:prSet presAssocID="{D05DE39D-B67F-4503-847D-0DC1876BC0DC}" presName="connTx" presStyleLbl="parChTrans1D2" presStyleIdx="0" presStyleCnt="1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0" presStyleCnt="1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0" presStyleCnt="2"/>
      <dgm:spPr/>
    </dgm:pt>
    <dgm:pt modelId="{1C5286A2-C790-4B73-8883-F98C2E56373D}" type="pres">
      <dgm:prSet presAssocID="{2D60CAA9-34BA-4E7E-97B9-5CAF2A03ABF7}" presName="connTx" presStyleLbl="parChTrans1D3" presStyleIdx="0" presStyleCnt="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0" presStyleCnt="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" presStyleCnt="2"/>
      <dgm:spPr/>
    </dgm:pt>
    <dgm:pt modelId="{B2701B3B-F1C5-499B-A8E4-9316C0D34AE8}" type="pres">
      <dgm:prSet presAssocID="{89BF19C2-4546-44EA-85B6-0E712F3610D7}" presName="connTx" presStyleLbl="parChTrans1D3" presStyleIdx="1" presStyleCnt="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" presStyleCnt="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A87ACF60-B6A0-433A-84D0-2DAC4D07D7A1}" srcId="{13B4B945-2571-42A4-B29E-580B2F6D03AB}" destId="{FA959EE2-1142-42F1-A99B-BCEF0DA99B79}" srcOrd="1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9B6FC4BC-2924-48EE-AEB4-B4DF042D0B1D}" srcId="{EDAD35CA-5191-4BD4-AF45-C92036793665}" destId="{13B4B945-2571-42A4-B29E-580B2F6D03AB}" srcOrd="0" destOrd="0" parTransId="{D05DE39D-B67F-4503-847D-0DC1876BC0DC}" sibTransId="{3FDCA657-D369-4E46-8BE9-A7E37E92FEFA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D237B9D3-978D-46A7-A708-A0B328F3466E}" srcId="{13B4B945-2571-42A4-B29E-580B2F6D03AB}" destId="{FAD291CE-2418-4918-843A-E16A077230D6}" srcOrd="0" destOrd="0" parTransId="{2D60CAA9-34BA-4E7E-97B9-5CAF2A03ABF7}" sibTransId="{8F88312D-07A8-4E13-9555-502E89753113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29DD20F4-1ACF-4390-9B82-DBB8048C5E52}" type="presParOf" srcId="{4409E818-1853-4A8B-9DA7-FC26013CB47A}" destId="{B9C4D3AE-B7A1-4BB8-BF5C-3BC98C3DCA8C}" srcOrd="0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1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2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3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N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dirty="0"/>
            <a:t>J=0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dirty="0"/>
            <a:t>J=4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dirty="0"/>
            <a:t>J=1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dirty="0"/>
            <a:t>J=2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dirty="0"/>
            <a:t>J=3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EFEF75CE-A5DE-41BC-BB0A-AAF6CF0BD7F6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89ABB6A-559D-4DD5-801F-B27F4C590618}" type="parTrans" cxnId="{16DB8AA0-DFD4-4632-B2A8-8726E9C6E54F}">
      <dgm:prSet/>
      <dgm:spPr/>
      <dgm:t>
        <a:bodyPr/>
        <a:lstStyle/>
        <a:p>
          <a:endParaRPr lang="en-US"/>
        </a:p>
      </dgm:t>
    </dgm:pt>
    <dgm:pt modelId="{D0BD9F19-CBDE-4009-A857-3D928A3714D2}" type="sibTrans" cxnId="{16DB8AA0-DFD4-4632-B2A8-8726E9C6E54F}">
      <dgm:prSet/>
      <dgm:spPr/>
      <dgm:t>
        <a:bodyPr/>
        <a:lstStyle/>
        <a:p>
          <a:endParaRPr lang="en-US"/>
        </a:p>
      </dgm:t>
    </dgm:pt>
    <dgm:pt modelId="{B04E627A-D1D2-44C3-B5E6-933BE988116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DCB6486-F6A2-44A1-BED4-34ACBBE8A536}" type="parTrans" cxnId="{712630C3-8640-4613-9A1E-DE980D19B65D}">
      <dgm:prSet/>
      <dgm:spPr/>
      <dgm:t>
        <a:bodyPr/>
        <a:lstStyle/>
        <a:p>
          <a:endParaRPr lang="en-US"/>
        </a:p>
      </dgm:t>
    </dgm:pt>
    <dgm:pt modelId="{91CE76FE-A414-408F-A01F-BF3512C495DE}" type="sibTrans" cxnId="{712630C3-8640-4613-9A1E-DE980D19B65D}">
      <dgm:prSet/>
      <dgm:spPr/>
      <dgm:t>
        <a:bodyPr/>
        <a:lstStyle/>
        <a:p>
          <a:endParaRPr lang="en-US"/>
        </a:p>
      </dgm:t>
    </dgm:pt>
    <dgm:pt modelId="{74DB9122-D3B2-4091-95A4-46F54EFF7F41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AD8B7DD9-BCB9-438A-9050-BD37FBEF40F1}" type="parTrans" cxnId="{19A79446-F233-40C6-8E6F-1849F6A42E6B}">
      <dgm:prSet/>
      <dgm:spPr/>
      <dgm:t>
        <a:bodyPr/>
        <a:lstStyle/>
        <a:p>
          <a:endParaRPr lang="en-US"/>
        </a:p>
      </dgm:t>
    </dgm:pt>
    <dgm:pt modelId="{030A74CF-0F82-4581-839B-19E95A682380}" type="sibTrans" cxnId="{19A79446-F233-40C6-8E6F-1849F6A42E6B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1"/>
      <dgm:spPr/>
    </dgm:pt>
    <dgm:pt modelId="{D5D1FD17-72C6-43BE-A348-721B4695F8E8}" type="pres">
      <dgm:prSet presAssocID="{AA2449C1-BDD9-44F3-A114-C522198FC25C}" presName="connTx" presStyleLbl="parChTrans1D3" presStyleIdx="0" presStyleCnt="1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1"/>
      <dgm:spPr/>
    </dgm:pt>
    <dgm:pt modelId="{41B77EFB-DD8D-45AA-9C0D-9D726E7D9C04}" type="pres">
      <dgm:prSet presAssocID="{F44CEE6F-2C3C-49E9-989D-6FBAD0183F4D}" presName="connTx" presStyleLbl="parChTrans1D3" presStyleIdx="1" presStyleCnt="11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1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11"/>
      <dgm:spPr/>
    </dgm:pt>
    <dgm:pt modelId="{22FD5A11-219A-4436-AFD8-7B0D810F471E}" type="pres">
      <dgm:prSet presAssocID="{9AE9E0C5-20F1-450F-B588-C4451B72BE9F}" presName="connTx" presStyleLbl="parChTrans1D3" presStyleIdx="2" presStyleCnt="11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11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11"/>
      <dgm:spPr/>
    </dgm:pt>
    <dgm:pt modelId="{18A3075F-1DFD-4758-B1D7-69D9A562ECF3}" type="pres">
      <dgm:prSet presAssocID="{2A4BB7C3-791F-4520-8953-104C18351559}" presName="connTx" presStyleLbl="parChTrans1D3" presStyleIdx="3" presStyleCnt="11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11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4" presStyleCnt="11"/>
      <dgm:spPr/>
    </dgm:pt>
    <dgm:pt modelId="{A05FB9DB-8755-4ADD-899D-EC2C202507CC}" type="pres">
      <dgm:prSet presAssocID="{9441FF3F-C394-43E3-95A0-0014CEE55C19}" presName="connTx" presStyleLbl="parChTrans1D3" presStyleIdx="4" presStyleCnt="11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4" presStyleCnt="11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CCD68132-BB30-49E5-AE71-305878D64824}" type="pres">
      <dgm:prSet presAssocID="{7DCB6486-F6A2-44A1-BED4-34ACBBE8A536}" presName="conn2-1" presStyleLbl="parChTrans1D3" presStyleIdx="5" presStyleCnt="11"/>
      <dgm:spPr/>
    </dgm:pt>
    <dgm:pt modelId="{34E7A9B9-1756-4919-8932-46E0C7E9260C}" type="pres">
      <dgm:prSet presAssocID="{7DCB6486-F6A2-44A1-BED4-34ACBBE8A536}" presName="connTx" presStyleLbl="parChTrans1D3" presStyleIdx="5" presStyleCnt="11"/>
      <dgm:spPr/>
    </dgm:pt>
    <dgm:pt modelId="{1E4904A2-6D0B-466A-94DF-BE69306A1B18}" type="pres">
      <dgm:prSet presAssocID="{B04E627A-D1D2-44C3-B5E6-933BE988116D}" presName="root2" presStyleCnt="0"/>
      <dgm:spPr/>
    </dgm:pt>
    <dgm:pt modelId="{4DCEAB1B-742C-40B1-B124-3C9412A33D14}" type="pres">
      <dgm:prSet presAssocID="{B04E627A-D1D2-44C3-B5E6-933BE988116D}" presName="LevelTwoTextNode" presStyleLbl="node3" presStyleIdx="5" presStyleCnt="11">
        <dgm:presLayoutVars>
          <dgm:chPref val="3"/>
        </dgm:presLayoutVars>
      </dgm:prSet>
      <dgm:spPr/>
    </dgm:pt>
    <dgm:pt modelId="{77EA3810-BF88-4DF5-9C27-2D2BDAFA331D}" type="pres">
      <dgm:prSet presAssocID="{B04E627A-D1D2-44C3-B5E6-933BE988116D}" presName="level3hierChild" presStyleCnt="0"/>
      <dgm:spPr/>
    </dgm:pt>
    <dgm:pt modelId="{099E4CA1-FA75-4F0E-81D0-5B5D33C450E9}" type="pres">
      <dgm:prSet presAssocID="{389ABB6A-559D-4DD5-801F-B27F4C590618}" presName="conn2-1" presStyleLbl="parChTrans1D3" presStyleIdx="6" presStyleCnt="11"/>
      <dgm:spPr/>
    </dgm:pt>
    <dgm:pt modelId="{8178222C-0AD0-41EA-B360-1AC4DD1C5013}" type="pres">
      <dgm:prSet presAssocID="{389ABB6A-559D-4DD5-801F-B27F4C590618}" presName="connTx" presStyleLbl="parChTrans1D3" presStyleIdx="6" presStyleCnt="11"/>
      <dgm:spPr/>
    </dgm:pt>
    <dgm:pt modelId="{FBD4646E-24CD-44A9-8F57-EC8B289148B4}" type="pres">
      <dgm:prSet presAssocID="{EFEF75CE-A5DE-41BC-BB0A-AAF6CF0BD7F6}" presName="root2" presStyleCnt="0"/>
      <dgm:spPr/>
    </dgm:pt>
    <dgm:pt modelId="{CB76249D-3BAE-4130-BBE5-FBF5919C22DA}" type="pres">
      <dgm:prSet presAssocID="{EFEF75CE-A5DE-41BC-BB0A-AAF6CF0BD7F6}" presName="LevelTwoTextNode" presStyleLbl="node3" presStyleIdx="6" presStyleCnt="11">
        <dgm:presLayoutVars>
          <dgm:chPref val="3"/>
        </dgm:presLayoutVars>
      </dgm:prSet>
      <dgm:spPr/>
    </dgm:pt>
    <dgm:pt modelId="{8FCA5B6D-DF0B-4C4A-99BC-09679D083E99}" type="pres">
      <dgm:prSet presAssocID="{EFEF75CE-A5DE-41BC-BB0A-AAF6CF0BD7F6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7" presStyleCnt="11"/>
      <dgm:spPr/>
    </dgm:pt>
    <dgm:pt modelId="{824D8C86-A44F-48DD-80BD-324608267796}" type="pres">
      <dgm:prSet presAssocID="{D2515A8C-57EC-4D2C-B6D4-2448E542231B}" presName="connTx" presStyleLbl="parChTrans1D3" presStyleIdx="7" presStyleCnt="11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7" presStyleCnt="11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214A3748-657D-4D63-8DC1-729E1213BA95}" type="pres">
      <dgm:prSet presAssocID="{AD8B7DD9-BCB9-438A-9050-BD37FBEF40F1}" presName="conn2-1" presStyleLbl="parChTrans1D3" presStyleIdx="8" presStyleCnt="11"/>
      <dgm:spPr/>
    </dgm:pt>
    <dgm:pt modelId="{E07ACB7B-73D9-498E-A4DB-E55145DB0556}" type="pres">
      <dgm:prSet presAssocID="{AD8B7DD9-BCB9-438A-9050-BD37FBEF40F1}" presName="connTx" presStyleLbl="parChTrans1D3" presStyleIdx="8" presStyleCnt="11"/>
      <dgm:spPr/>
    </dgm:pt>
    <dgm:pt modelId="{31FAC394-90AD-4083-8485-ABF1A0A6E5B9}" type="pres">
      <dgm:prSet presAssocID="{74DB9122-D3B2-4091-95A4-46F54EFF7F41}" presName="root2" presStyleCnt="0"/>
      <dgm:spPr/>
    </dgm:pt>
    <dgm:pt modelId="{9BA9CC29-7501-433D-9CCB-0D6B03171A27}" type="pres">
      <dgm:prSet presAssocID="{74DB9122-D3B2-4091-95A4-46F54EFF7F41}" presName="LevelTwoTextNode" presStyleLbl="node3" presStyleIdx="8" presStyleCnt="11" custLinFactNeighborX="-2590" custLinFactNeighborY="-952">
        <dgm:presLayoutVars>
          <dgm:chPref val="3"/>
        </dgm:presLayoutVars>
      </dgm:prSet>
      <dgm:spPr/>
    </dgm:pt>
    <dgm:pt modelId="{56506356-A835-42AE-9F28-8568B7468143}" type="pres">
      <dgm:prSet presAssocID="{74DB9122-D3B2-4091-95A4-46F54EFF7F41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9" presStyleCnt="11"/>
      <dgm:spPr/>
    </dgm:pt>
    <dgm:pt modelId="{1C5286A2-C790-4B73-8883-F98C2E56373D}" type="pres">
      <dgm:prSet presAssocID="{2D60CAA9-34BA-4E7E-97B9-5CAF2A03ABF7}" presName="connTx" presStyleLbl="parChTrans1D3" presStyleIdx="9" presStyleCnt="11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9" presStyleCnt="11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0" presStyleCnt="11"/>
      <dgm:spPr/>
    </dgm:pt>
    <dgm:pt modelId="{B2701B3B-F1C5-499B-A8E4-9316C0D34AE8}" type="pres">
      <dgm:prSet presAssocID="{89BF19C2-4546-44EA-85B6-0E712F3610D7}" presName="connTx" presStyleLbl="parChTrans1D3" presStyleIdx="10" presStyleCnt="11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0" presStyleCnt="11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6EA6163C-C5AC-4CF0-A6A5-6E55682D4F12}" type="presOf" srcId="{AD8B7DD9-BCB9-438A-9050-BD37FBEF40F1}" destId="{214A3748-657D-4D63-8DC1-729E1213BA95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19A79446-F233-40C6-8E6F-1849F6A42E6B}" srcId="{13B4B945-2571-42A4-B29E-580B2F6D03AB}" destId="{74DB9122-D3B2-4091-95A4-46F54EFF7F41}" srcOrd="1" destOrd="0" parTransId="{AD8B7DD9-BCB9-438A-9050-BD37FBEF40F1}" sibTransId="{030A74CF-0F82-4581-839B-19E95A682380}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21BE5848-C213-4A3C-B7B0-AFA5BA79856B}" type="presOf" srcId="{B04E627A-D1D2-44C3-B5E6-933BE988116D}" destId="{4DCEAB1B-742C-40B1-B124-3C9412A33D14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A87ACF60-B6A0-433A-84D0-2DAC4D07D7A1}" srcId="{13B4B945-2571-42A4-B29E-580B2F6D03AB}" destId="{FA959EE2-1142-42F1-A99B-BCEF0DA99B79}" srcOrd="3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29455C73-F3FC-447C-B59E-FD57BF983451}" type="presOf" srcId="{7DCB6486-F6A2-44A1-BED4-34ACBBE8A536}" destId="{34E7A9B9-1756-4919-8932-46E0C7E9260C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16DB8AA0-DFD4-4632-B2A8-8726E9C6E54F}" srcId="{F889B0F4-0C22-4CBE-B312-0848DF50CA5C}" destId="{EFEF75CE-A5DE-41BC-BB0A-AAF6CF0BD7F6}" srcOrd="2" destOrd="0" parTransId="{389ABB6A-559D-4DD5-801F-B27F4C590618}" sibTransId="{D0BD9F19-CBDE-4009-A857-3D928A3714D2}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C6D2F2A5-C0A3-4BB4-83BC-74E0E668E8CC}" type="presOf" srcId="{7DCB6486-F6A2-44A1-BED4-34ACBBE8A536}" destId="{CCD68132-BB30-49E5-AE71-305878D64824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25B8F0AD-7DA0-436C-AB11-7F9FFD9AD5A2}" type="presOf" srcId="{389ABB6A-559D-4DD5-801F-B27F4C590618}" destId="{099E4CA1-FA75-4F0E-81D0-5B5D33C450E9}" srcOrd="0" destOrd="0" presId="urn:microsoft.com/office/officeart/2005/8/layout/hierarchy2"/>
    <dgm:cxn modelId="{8C5C3CAE-11D2-4CD9-A319-9A4C400E3495}" type="presOf" srcId="{389ABB6A-559D-4DD5-801F-B27F4C590618}" destId="{8178222C-0AD0-41EA-B360-1AC4DD1C5013}" srcOrd="1" destOrd="0" presId="urn:microsoft.com/office/officeart/2005/8/layout/hierarchy2"/>
    <dgm:cxn modelId="{9F3410B1-43FE-46CD-A23D-55D927EF7EA9}" type="presOf" srcId="{EFEF75CE-A5DE-41BC-BB0A-AAF6CF0BD7F6}" destId="{CB76249D-3BAE-4130-BBE5-FBF5919C22DA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3E16BFC0-C895-4BE2-A8CF-16A61DFA4872}" type="presOf" srcId="{AD8B7DD9-BCB9-438A-9050-BD37FBEF40F1}" destId="{E07ACB7B-73D9-498E-A4DB-E55145DB0556}" srcOrd="1" destOrd="0" presId="urn:microsoft.com/office/officeart/2005/8/layout/hierarchy2"/>
    <dgm:cxn modelId="{712630C3-8640-4613-9A1E-DE980D19B65D}" srcId="{F889B0F4-0C22-4CBE-B312-0848DF50CA5C}" destId="{B04E627A-D1D2-44C3-B5E6-933BE988116D}" srcOrd="1" destOrd="0" parTransId="{7DCB6486-F6A2-44A1-BED4-34ACBBE8A536}" sibTransId="{91CE76FE-A414-408F-A01F-BF3512C495DE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2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AD6B35F4-0AB3-48F5-B909-FE425A99FA25}" type="presOf" srcId="{74DB9122-D3B2-4091-95A4-46F54EFF7F41}" destId="{9BA9CC29-7501-433D-9CCB-0D6B03171A27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92999A86-FC7D-40D1-BBAE-EE177EEF452D}" type="presParOf" srcId="{64167AA0-7563-4326-91A6-CD2C11D8A06F}" destId="{CCD68132-BB30-49E5-AE71-305878D64824}" srcOrd="2" destOrd="0" presId="urn:microsoft.com/office/officeart/2005/8/layout/hierarchy2"/>
    <dgm:cxn modelId="{10E25039-A793-4F96-80CA-9DBA4373D40F}" type="presParOf" srcId="{CCD68132-BB30-49E5-AE71-305878D64824}" destId="{34E7A9B9-1756-4919-8932-46E0C7E9260C}" srcOrd="0" destOrd="0" presId="urn:microsoft.com/office/officeart/2005/8/layout/hierarchy2"/>
    <dgm:cxn modelId="{89D3E75D-1EA3-4DBB-96BE-4EC946FD13F3}" type="presParOf" srcId="{64167AA0-7563-4326-91A6-CD2C11D8A06F}" destId="{1E4904A2-6D0B-466A-94DF-BE69306A1B18}" srcOrd="3" destOrd="0" presId="urn:microsoft.com/office/officeart/2005/8/layout/hierarchy2"/>
    <dgm:cxn modelId="{153AE052-402C-4F05-BDEA-F835FB956DA9}" type="presParOf" srcId="{1E4904A2-6D0B-466A-94DF-BE69306A1B18}" destId="{4DCEAB1B-742C-40B1-B124-3C9412A33D14}" srcOrd="0" destOrd="0" presId="urn:microsoft.com/office/officeart/2005/8/layout/hierarchy2"/>
    <dgm:cxn modelId="{6232FE54-F500-4CAD-A47F-5C182BE4C1EF}" type="presParOf" srcId="{1E4904A2-6D0B-466A-94DF-BE69306A1B18}" destId="{77EA3810-BF88-4DF5-9C27-2D2BDAFA331D}" srcOrd="1" destOrd="0" presId="urn:microsoft.com/office/officeart/2005/8/layout/hierarchy2"/>
    <dgm:cxn modelId="{361A5F46-DF18-4B73-83B6-B5146CB78712}" type="presParOf" srcId="{64167AA0-7563-4326-91A6-CD2C11D8A06F}" destId="{099E4CA1-FA75-4F0E-81D0-5B5D33C450E9}" srcOrd="4" destOrd="0" presId="urn:microsoft.com/office/officeart/2005/8/layout/hierarchy2"/>
    <dgm:cxn modelId="{8815FAB1-4763-45A4-A377-15A20DD011F1}" type="presParOf" srcId="{099E4CA1-FA75-4F0E-81D0-5B5D33C450E9}" destId="{8178222C-0AD0-41EA-B360-1AC4DD1C5013}" srcOrd="0" destOrd="0" presId="urn:microsoft.com/office/officeart/2005/8/layout/hierarchy2"/>
    <dgm:cxn modelId="{2F7F93B3-C013-4007-A9CE-824EA187C498}" type="presParOf" srcId="{64167AA0-7563-4326-91A6-CD2C11D8A06F}" destId="{FBD4646E-24CD-44A9-8F57-EC8B289148B4}" srcOrd="5" destOrd="0" presId="urn:microsoft.com/office/officeart/2005/8/layout/hierarchy2"/>
    <dgm:cxn modelId="{FA3C7E82-E246-4905-A76D-416F80F07B1A}" type="presParOf" srcId="{FBD4646E-24CD-44A9-8F57-EC8B289148B4}" destId="{CB76249D-3BAE-4130-BBE5-FBF5919C22DA}" srcOrd="0" destOrd="0" presId="urn:microsoft.com/office/officeart/2005/8/layout/hierarchy2"/>
    <dgm:cxn modelId="{414017F3-7900-4774-9516-E175AB0CCE62}" type="presParOf" srcId="{FBD4646E-24CD-44A9-8F57-EC8B289148B4}" destId="{8FCA5B6D-DF0B-4C4A-99BC-09679D083E99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8296F68B-E0B3-45EA-8F1C-B93764F77C9D}" type="presParOf" srcId="{4409E818-1853-4A8B-9DA7-FC26013CB47A}" destId="{214A3748-657D-4D63-8DC1-729E1213BA95}" srcOrd="2" destOrd="0" presId="urn:microsoft.com/office/officeart/2005/8/layout/hierarchy2"/>
    <dgm:cxn modelId="{3CA3BD29-1DCA-48EC-9875-8D1AABFB01EC}" type="presParOf" srcId="{214A3748-657D-4D63-8DC1-729E1213BA95}" destId="{E07ACB7B-73D9-498E-A4DB-E55145DB0556}" srcOrd="0" destOrd="0" presId="urn:microsoft.com/office/officeart/2005/8/layout/hierarchy2"/>
    <dgm:cxn modelId="{1F98B87B-617B-4375-BB7A-C78AA2005E73}" type="presParOf" srcId="{4409E818-1853-4A8B-9DA7-FC26013CB47A}" destId="{31FAC394-90AD-4083-8485-ABF1A0A6E5B9}" srcOrd="3" destOrd="0" presId="urn:microsoft.com/office/officeart/2005/8/layout/hierarchy2"/>
    <dgm:cxn modelId="{C73160B3-2E1E-492C-B5DD-93AAFBE6F551}" type="presParOf" srcId="{31FAC394-90AD-4083-8485-ABF1A0A6E5B9}" destId="{9BA9CC29-7501-433D-9CCB-0D6B03171A27}" srcOrd="0" destOrd="0" presId="urn:microsoft.com/office/officeart/2005/8/layout/hierarchy2"/>
    <dgm:cxn modelId="{1C77E2ED-0980-41C4-B48E-8026CDBF4740}" type="presParOf" srcId="{31FAC394-90AD-4083-8485-ABF1A0A6E5B9}" destId="{56506356-A835-42AE-9F28-8568B7468143}" srcOrd="1" destOrd="0" presId="urn:microsoft.com/office/officeart/2005/8/layout/hierarchy2"/>
    <dgm:cxn modelId="{29DD20F4-1ACF-4390-9B82-DBB8048C5E52}" type="presParOf" srcId="{4409E818-1853-4A8B-9DA7-FC26013CB47A}" destId="{B9C4D3AE-B7A1-4BB8-BF5C-3BC98C3DCA8C}" srcOrd="4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5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6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7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-19650" custLinFactNeighborY="7139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NeighborX="-19650" custLinFactNeighborY="7139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NeighborX="-51583" custLinFactNeighborY="10253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-19650" custLinFactNeighborY="7139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54463" custLinFactNeighborY="10156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83516" custLinFactNeighborY="10586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NeighborX="-19650" custLinFactNeighborY="7139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NeighborX="-51583" custLinFactNeighborY="10253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-19650" custLinFactNeighborY="7139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-19650" custLinFactNeighborY="7139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54463" custLinFactNeighborY="10156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83516" custLinFactNeighborY="10586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NeighborX="-19650" custLinFactNeighborY="7139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NeighborX="-51583" custLinFactNeighborY="10253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-19650" custLinFactNeighborY="7139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-54463" custLinFactNeighborY="10156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83516" custLinFactNeighborY="10586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X="-15450" custLinFactNeighborX="-100000" custLinFactNeighborY="8652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-19650" custLinFactNeighborY="7139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54463" custLinFactNeighborY="10156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83516" custLinFactNeighborY="10586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NeighborX="-19650" custLinFactNeighborY="7139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NeighborX="-51583" custLinFactNeighborY="10253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C0CE54EE-658D-4382-AA5A-AB7857E6F75A}">
      <dgm:prSet phldrT="[Teks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C35BDBD2-1B75-4869-9B01-5EC66F8E76E0}" type="parTrans" cxnId="{EDB9A50A-AD5F-4847-A9FA-4EA9F609FEF5}">
      <dgm:prSet/>
      <dgm:spPr/>
      <dgm:t>
        <a:bodyPr/>
        <a:lstStyle/>
        <a:p>
          <a:endParaRPr lang="en-US"/>
        </a:p>
      </dgm:t>
    </dgm:pt>
    <dgm:pt modelId="{4FF648DE-584F-402B-8C39-67B3CCE52FF1}" type="sibTrans" cxnId="{EDB9A50A-AD5F-4847-A9FA-4EA9F609FEF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D77F5C8D-44AD-4E92-AF23-B51DDEC39B88}" type="pres">
      <dgm:prSet presAssocID="{C35BDBD2-1B75-4869-9B01-5EC66F8E76E0}" presName="conn2-1" presStyleLbl="parChTrans1D4" presStyleIdx="0" presStyleCnt="1"/>
      <dgm:spPr/>
    </dgm:pt>
    <dgm:pt modelId="{EEEFC053-2E5B-4D20-87A8-6FB7D2D82E10}" type="pres">
      <dgm:prSet presAssocID="{C35BDBD2-1B75-4869-9B01-5EC66F8E76E0}" presName="connTx" presStyleLbl="parChTrans1D4" presStyleIdx="0" presStyleCnt="1"/>
      <dgm:spPr/>
    </dgm:pt>
    <dgm:pt modelId="{12F9B9DA-DACB-4FEA-A310-F59FEA3DCB88}" type="pres">
      <dgm:prSet presAssocID="{C0CE54EE-658D-4382-AA5A-AB7857E6F75A}" presName="root2" presStyleCnt="0"/>
      <dgm:spPr/>
    </dgm:pt>
    <dgm:pt modelId="{466FB5A8-4224-4CF5-B73F-0F4E05AC7832}" type="pres">
      <dgm:prSet presAssocID="{C0CE54EE-658D-4382-AA5A-AB7857E6F75A}" presName="LevelTwoTextNode" presStyleLbl="node4" presStyleIdx="0" presStyleCnt="1">
        <dgm:presLayoutVars>
          <dgm:chPref val="3"/>
        </dgm:presLayoutVars>
      </dgm:prSet>
      <dgm:spPr/>
    </dgm:pt>
    <dgm:pt modelId="{6DD74BF7-876C-4CA3-9A4F-986164AB0669}" type="pres">
      <dgm:prSet presAssocID="{C0CE54EE-658D-4382-AA5A-AB7857E6F75A}" presName="level3hierChild" presStyleCnt="0"/>
      <dgm:spPr/>
    </dgm:pt>
  </dgm:ptLst>
  <dgm:cxnLst>
    <dgm:cxn modelId="{EDB9A50A-AD5F-4847-A9FA-4EA9F609FEF5}" srcId="{CAA65C5B-48C7-473B-8849-B8E0DB4E1547}" destId="{C0CE54EE-658D-4382-AA5A-AB7857E6F75A}" srcOrd="0" destOrd="0" parTransId="{C35BDBD2-1B75-4869-9B01-5EC66F8E76E0}" sibTransId="{4FF648DE-584F-402B-8C39-67B3CCE52FF1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BF2249A8-869D-40DB-BED3-6AAEF82BCDEA}" type="presOf" srcId="{C35BDBD2-1B75-4869-9B01-5EC66F8E76E0}" destId="{D77F5C8D-44AD-4E92-AF23-B51DDEC39B88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1B6045BC-3365-42F4-958B-9B2955694B12}" type="presOf" srcId="{C35BDBD2-1B75-4869-9B01-5EC66F8E76E0}" destId="{EEEFC053-2E5B-4D20-87A8-6FB7D2D82E10}" srcOrd="1" destOrd="0" presId="urn:microsoft.com/office/officeart/2005/8/layout/hierarchy2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F61B9ED4-EC87-480C-8A8D-03C6591BA9B1}" type="presOf" srcId="{C0CE54EE-658D-4382-AA5A-AB7857E6F75A}" destId="{466FB5A8-4224-4CF5-B73F-0F4E05AC783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62826CA4-229E-490A-9C45-BAA5F29E924A}" type="presParOf" srcId="{977C92BF-A0B1-4CE0-8DB5-6C6A825F4771}" destId="{D77F5C8D-44AD-4E92-AF23-B51DDEC39B88}" srcOrd="0" destOrd="0" presId="urn:microsoft.com/office/officeart/2005/8/layout/hierarchy2"/>
    <dgm:cxn modelId="{9DC34E9F-83A6-44AD-B720-5B0F17285F38}" type="presParOf" srcId="{D77F5C8D-44AD-4E92-AF23-B51DDEC39B88}" destId="{EEEFC053-2E5B-4D20-87A8-6FB7D2D82E10}" srcOrd="0" destOrd="0" presId="urn:microsoft.com/office/officeart/2005/8/layout/hierarchy2"/>
    <dgm:cxn modelId="{5EDC5276-EAA7-4A21-8F58-9AB543B6581E}" type="presParOf" srcId="{977C92BF-A0B1-4CE0-8DB5-6C6A825F4771}" destId="{12F9B9DA-DACB-4FEA-A310-F59FEA3DCB88}" srcOrd="1" destOrd="0" presId="urn:microsoft.com/office/officeart/2005/8/layout/hierarchy2"/>
    <dgm:cxn modelId="{636E21FE-F823-40CF-BA33-6B22501C0769}" type="presParOf" srcId="{12F9B9DA-DACB-4FEA-A310-F59FEA3DCB88}" destId="{466FB5A8-4224-4CF5-B73F-0F4E05AC7832}" srcOrd="0" destOrd="0" presId="urn:microsoft.com/office/officeart/2005/8/layout/hierarchy2"/>
    <dgm:cxn modelId="{749BF8EA-8621-44CE-980B-64D988A4F10E}" type="presParOf" srcId="{12F9B9DA-DACB-4FEA-A310-F59FEA3DCB88}" destId="{6DD74BF7-876C-4CA3-9A4F-986164AB06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80453" custLinFactNeighborY="7503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33992" custLinFactNeighborY="10441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821" custLinFactNeighborY="13458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9874" custLinFactNeighborY="13888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5552" custLinFactNeighborX="100000" custLinFactNeighborY="17620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80453" custLinFactNeighborY="12862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33992" custLinFactNeighborY="1715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821" custLinFactNeighborY="473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9874" custLinFactNeighborY="5162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5552" custLinFactNeighborX="100000" custLinFactNeighborY="10432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80453" custLinFactNeighborY="2742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2060" custLinFactNeighborY="11092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6993" custLinFactNeighborY="11522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821" custLinFactNeighborY="13917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9874" custLinFactNeighborY="14347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C0CE54EE-658D-4382-AA5A-AB7857E6F75A}">
      <dgm:prSet phldrT="[Teks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C35BDBD2-1B75-4869-9B01-5EC66F8E76E0}" type="parTrans" cxnId="{EDB9A50A-AD5F-4847-A9FA-4EA9F609FEF5}">
      <dgm:prSet/>
      <dgm:spPr/>
      <dgm:t>
        <a:bodyPr/>
        <a:lstStyle/>
        <a:p>
          <a:endParaRPr lang="en-US"/>
        </a:p>
      </dgm:t>
    </dgm:pt>
    <dgm:pt modelId="{4FF648DE-584F-402B-8C39-67B3CCE52FF1}" type="sibTrans" cxnId="{EDB9A50A-AD5F-4847-A9FA-4EA9F609FEF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D77F5C8D-44AD-4E92-AF23-B51DDEC39B88}" type="pres">
      <dgm:prSet presAssocID="{C35BDBD2-1B75-4869-9B01-5EC66F8E76E0}" presName="conn2-1" presStyleLbl="parChTrans1D4" presStyleIdx="0" presStyleCnt="1"/>
      <dgm:spPr/>
    </dgm:pt>
    <dgm:pt modelId="{EEEFC053-2E5B-4D20-87A8-6FB7D2D82E10}" type="pres">
      <dgm:prSet presAssocID="{C35BDBD2-1B75-4869-9B01-5EC66F8E76E0}" presName="connTx" presStyleLbl="parChTrans1D4" presStyleIdx="0" presStyleCnt="1"/>
      <dgm:spPr/>
    </dgm:pt>
    <dgm:pt modelId="{12F9B9DA-DACB-4FEA-A310-F59FEA3DCB88}" type="pres">
      <dgm:prSet presAssocID="{C0CE54EE-658D-4382-AA5A-AB7857E6F75A}" presName="root2" presStyleCnt="0"/>
      <dgm:spPr/>
    </dgm:pt>
    <dgm:pt modelId="{466FB5A8-4224-4CF5-B73F-0F4E05AC7832}" type="pres">
      <dgm:prSet presAssocID="{C0CE54EE-658D-4382-AA5A-AB7857E6F75A}" presName="LevelTwoTextNode" presStyleLbl="node4" presStyleIdx="0" presStyleCnt="1">
        <dgm:presLayoutVars>
          <dgm:chPref val="3"/>
        </dgm:presLayoutVars>
      </dgm:prSet>
      <dgm:spPr/>
    </dgm:pt>
    <dgm:pt modelId="{6DD74BF7-876C-4CA3-9A4F-986164AB0669}" type="pres">
      <dgm:prSet presAssocID="{C0CE54EE-658D-4382-AA5A-AB7857E6F75A}" presName="level3hierChild" presStyleCnt="0"/>
      <dgm:spPr/>
    </dgm:pt>
  </dgm:ptLst>
  <dgm:cxnLst>
    <dgm:cxn modelId="{EDB9A50A-AD5F-4847-A9FA-4EA9F609FEF5}" srcId="{CAA65C5B-48C7-473B-8849-B8E0DB4E1547}" destId="{C0CE54EE-658D-4382-AA5A-AB7857E6F75A}" srcOrd="0" destOrd="0" parTransId="{C35BDBD2-1B75-4869-9B01-5EC66F8E76E0}" sibTransId="{4FF648DE-584F-402B-8C39-67B3CCE52FF1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BF2249A8-869D-40DB-BED3-6AAEF82BCDEA}" type="presOf" srcId="{C35BDBD2-1B75-4869-9B01-5EC66F8E76E0}" destId="{D77F5C8D-44AD-4E92-AF23-B51DDEC39B88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1B6045BC-3365-42F4-958B-9B2955694B12}" type="presOf" srcId="{C35BDBD2-1B75-4869-9B01-5EC66F8E76E0}" destId="{EEEFC053-2E5B-4D20-87A8-6FB7D2D82E10}" srcOrd="1" destOrd="0" presId="urn:microsoft.com/office/officeart/2005/8/layout/hierarchy2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F61B9ED4-EC87-480C-8A8D-03C6591BA9B1}" type="presOf" srcId="{C0CE54EE-658D-4382-AA5A-AB7857E6F75A}" destId="{466FB5A8-4224-4CF5-B73F-0F4E05AC783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62826CA4-229E-490A-9C45-BAA5F29E924A}" type="presParOf" srcId="{977C92BF-A0B1-4CE0-8DB5-6C6A825F4771}" destId="{D77F5C8D-44AD-4E92-AF23-B51DDEC39B88}" srcOrd="0" destOrd="0" presId="urn:microsoft.com/office/officeart/2005/8/layout/hierarchy2"/>
    <dgm:cxn modelId="{9DC34E9F-83A6-44AD-B720-5B0F17285F38}" type="presParOf" srcId="{D77F5C8D-44AD-4E92-AF23-B51DDEC39B88}" destId="{EEEFC053-2E5B-4D20-87A8-6FB7D2D82E10}" srcOrd="0" destOrd="0" presId="urn:microsoft.com/office/officeart/2005/8/layout/hierarchy2"/>
    <dgm:cxn modelId="{5EDC5276-EAA7-4A21-8F58-9AB543B6581E}" type="presParOf" srcId="{977C92BF-A0B1-4CE0-8DB5-6C6A825F4771}" destId="{12F9B9DA-DACB-4FEA-A310-F59FEA3DCB88}" srcOrd="1" destOrd="0" presId="urn:microsoft.com/office/officeart/2005/8/layout/hierarchy2"/>
    <dgm:cxn modelId="{636E21FE-F823-40CF-BA33-6B22501C0769}" type="presParOf" srcId="{12F9B9DA-DACB-4FEA-A310-F59FEA3DCB88}" destId="{466FB5A8-4224-4CF5-B73F-0F4E05AC7832}" srcOrd="0" destOrd="0" presId="urn:microsoft.com/office/officeart/2005/8/layout/hierarchy2"/>
    <dgm:cxn modelId="{749BF8EA-8621-44CE-980B-64D988A4F10E}" type="presParOf" srcId="{12F9B9DA-DACB-4FEA-A310-F59FEA3DCB88}" destId="{6DD74BF7-876C-4CA3-9A4F-986164AB06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80453" custLinFactNeighborY="7503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33992" custLinFactNeighborY="10441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821" custLinFactNeighborY="13458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9874" custLinFactNeighborY="13888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5552" custLinFactNeighborX="100000" custLinFactNeighborY="17620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80453" custLinFactNeighborY="12862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33992" custLinFactNeighborY="1715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821" custLinFactNeighborY="473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9874" custLinFactNeighborY="5162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5552" custLinFactNeighborX="100000" custLinFactNeighborY="10432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80453" custLinFactNeighborY="2742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2060" custLinFactNeighborY="11092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6993" custLinFactNeighborY="11522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821" custLinFactNeighborY="13917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9874" custLinFactNeighborY="14347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54" y="869205"/>
          <a:ext cx="539269" cy="26963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0</a:t>
          </a:r>
          <a:endParaRPr lang="en-US" sz="1600" kern="1200" baseline="30000" dirty="0"/>
        </a:p>
      </dsp:txBody>
      <dsp:txXfrm>
        <a:off x="9951" y="877102"/>
        <a:ext cx="523475" cy="253840"/>
      </dsp:txXfrm>
    </dsp:sp>
    <dsp:sp modelId="{BE4B0C8F-4B48-4E95-AD34-85D6C5A1510A}">
      <dsp:nvSpPr>
        <dsp:cNvPr id="0" name=""/>
        <dsp:cNvSpPr/>
      </dsp:nvSpPr>
      <dsp:spPr>
        <a:xfrm>
          <a:off x="541324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3785" y="998629"/>
        <a:ext cx="10785" cy="10785"/>
      </dsp:txXfrm>
    </dsp:sp>
    <dsp:sp modelId="{A525055E-80E3-4E77-BB12-E6F773C2CD22}">
      <dsp:nvSpPr>
        <dsp:cNvPr id="0" name=""/>
        <dsp:cNvSpPr/>
      </dsp:nvSpPr>
      <dsp:spPr>
        <a:xfrm>
          <a:off x="757032" y="869205"/>
          <a:ext cx="539269" cy="2696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endParaRPr lang="en-US" sz="1600" kern="1200" dirty="0"/>
        </a:p>
      </dsp:txBody>
      <dsp:txXfrm>
        <a:off x="764929" y="877102"/>
        <a:ext cx="523475" cy="253840"/>
      </dsp:txXfrm>
    </dsp:sp>
    <dsp:sp modelId="{B22878A4-E944-4AA5-AC47-7C227623FFD1}">
      <dsp:nvSpPr>
        <dsp:cNvPr id="0" name=""/>
        <dsp:cNvSpPr/>
      </dsp:nvSpPr>
      <dsp:spPr>
        <a:xfrm>
          <a:off x="1296302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8763" y="998629"/>
        <a:ext cx="10785" cy="10785"/>
      </dsp:txXfrm>
    </dsp:sp>
    <dsp:sp modelId="{174E5DBA-421C-43CE-8007-51C8F2B1A439}">
      <dsp:nvSpPr>
        <dsp:cNvPr id="0" name=""/>
        <dsp:cNvSpPr/>
      </dsp:nvSpPr>
      <dsp:spPr>
        <a:xfrm>
          <a:off x="1512009" y="869205"/>
          <a:ext cx="539269" cy="2696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r>
            <a:rPr lang="nl-NL" sz="1600" kern="1200" baseline="-25000" dirty="0"/>
            <a:t>0</a:t>
          </a:r>
          <a:endParaRPr lang="en-US" sz="1600" kern="1200" baseline="-25000" dirty="0"/>
        </a:p>
      </dsp:txBody>
      <dsp:txXfrm>
        <a:off x="1519906" y="877102"/>
        <a:ext cx="523475" cy="253840"/>
      </dsp:txXfrm>
    </dsp:sp>
    <dsp:sp modelId="{D77F5C8D-44AD-4E92-AF23-B51DDEC39B88}">
      <dsp:nvSpPr>
        <dsp:cNvPr id="0" name=""/>
        <dsp:cNvSpPr/>
      </dsp:nvSpPr>
      <dsp:spPr>
        <a:xfrm>
          <a:off x="2051279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3741" y="998629"/>
        <a:ext cx="10785" cy="10785"/>
      </dsp:txXfrm>
    </dsp:sp>
    <dsp:sp modelId="{466FB5A8-4224-4CF5-B73F-0F4E05AC7832}">
      <dsp:nvSpPr>
        <dsp:cNvPr id="0" name=""/>
        <dsp:cNvSpPr/>
      </dsp:nvSpPr>
      <dsp:spPr>
        <a:xfrm>
          <a:off x="2266987" y="869205"/>
          <a:ext cx="539269" cy="26963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</a:t>
          </a:r>
          <a:r>
            <a:rPr lang="nl-NL" sz="1600" kern="1200" baseline="-25000" dirty="0"/>
            <a:t>1</a:t>
          </a:r>
          <a:endParaRPr lang="en-US" sz="1600" kern="1200" baseline="-25000" dirty="0"/>
        </a:p>
      </dsp:txBody>
      <dsp:txXfrm>
        <a:off x="2274884" y="877102"/>
        <a:ext cx="523475" cy="253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(4d, 5d)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(4d, 5d)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3d </a:t>
          </a:r>
          <a:r>
            <a:rPr lang="nl-NL" sz="1600" kern="1200" dirty="0" err="1">
              <a:solidFill>
                <a:srgbClr val="0000FF"/>
              </a:solidFill>
            </a:rPr>
            <a:t>ions</a:t>
          </a:r>
          <a:r>
            <a:rPr lang="nl-NL" sz="1600" kern="1200" dirty="0">
              <a:solidFill>
                <a:srgbClr val="0000FF"/>
              </a:solidFill>
            </a:rPr>
            <a:t>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67" y="819445"/>
          <a:ext cx="738309" cy="36915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3d</a:t>
          </a:r>
          <a:r>
            <a:rPr lang="nl-NL" sz="2200" kern="1200" baseline="30000" dirty="0"/>
            <a:t>0</a:t>
          </a:r>
          <a:endParaRPr lang="en-US" sz="2200" kern="1200" baseline="30000" dirty="0"/>
        </a:p>
      </dsp:txBody>
      <dsp:txXfrm>
        <a:off x="12179" y="830257"/>
        <a:ext cx="716685" cy="347530"/>
      </dsp:txXfrm>
    </dsp:sp>
    <dsp:sp modelId="{BE4B0C8F-4B48-4E95-AD34-85D6C5A1510A}">
      <dsp:nvSpPr>
        <dsp:cNvPr id="0" name=""/>
        <dsp:cNvSpPr/>
      </dsp:nvSpPr>
      <dsp:spPr>
        <a:xfrm>
          <a:off x="739677" y="987477"/>
          <a:ext cx="295323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295323" y="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9956" y="996639"/>
        <a:ext cx="14766" cy="14766"/>
      </dsp:txXfrm>
    </dsp:sp>
    <dsp:sp modelId="{A525055E-80E3-4E77-BB12-E6F773C2CD22}">
      <dsp:nvSpPr>
        <dsp:cNvPr id="0" name=""/>
        <dsp:cNvSpPr/>
      </dsp:nvSpPr>
      <dsp:spPr>
        <a:xfrm>
          <a:off x="1035001" y="819445"/>
          <a:ext cx="738309" cy="36915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30000" dirty="0"/>
            <a:t>1</a:t>
          </a:r>
          <a:r>
            <a:rPr lang="nl-NL" sz="2200" kern="1200" dirty="0"/>
            <a:t>S</a:t>
          </a:r>
          <a:endParaRPr lang="en-US" sz="2200" kern="1200" dirty="0"/>
        </a:p>
      </dsp:txBody>
      <dsp:txXfrm>
        <a:off x="1045813" y="830257"/>
        <a:ext cx="716685" cy="347530"/>
      </dsp:txXfrm>
    </dsp:sp>
    <dsp:sp modelId="{B22878A4-E944-4AA5-AC47-7C227623FFD1}">
      <dsp:nvSpPr>
        <dsp:cNvPr id="0" name=""/>
        <dsp:cNvSpPr/>
      </dsp:nvSpPr>
      <dsp:spPr>
        <a:xfrm>
          <a:off x="1773310" y="987477"/>
          <a:ext cx="295323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295323" y="1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3589" y="996639"/>
        <a:ext cx="14766" cy="14766"/>
      </dsp:txXfrm>
    </dsp:sp>
    <dsp:sp modelId="{174E5DBA-421C-43CE-8007-51C8F2B1A439}">
      <dsp:nvSpPr>
        <dsp:cNvPr id="0" name=""/>
        <dsp:cNvSpPr/>
      </dsp:nvSpPr>
      <dsp:spPr>
        <a:xfrm>
          <a:off x="2068634" y="819445"/>
          <a:ext cx="738309" cy="3691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30000" dirty="0"/>
            <a:t>1</a:t>
          </a:r>
          <a:r>
            <a:rPr lang="nl-NL" sz="2200" kern="1200" dirty="0"/>
            <a:t>S</a:t>
          </a:r>
          <a:r>
            <a:rPr lang="nl-NL" sz="2200" kern="1200" baseline="-25000" dirty="0"/>
            <a:t>0</a:t>
          </a:r>
          <a:endParaRPr lang="en-US" sz="2200" kern="1200" baseline="-25000" dirty="0"/>
        </a:p>
      </dsp:txBody>
      <dsp:txXfrm>
        <a:off x="2079446" y="830257"/>
        <a:ext cx="716685" cy="347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0" y="1144791"/>
          <a:ext cx="1043215" cy="521607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3d</a:t>
          </a:r>
          <a:r>
            <a:rPr lang="nl-NL" sz="3200" kern="1200" baseline="30000" dirty="0"/>
            <a:t>1</a:t>
          </a:r>
          <a:endParaRPr lang="en-US" sz="3200" kern="1200" baseline="30000" dirty="0"/>
        </a:p>
      </dsp:txBody>
      <dsp:txXfrm>
        <a:off x="15967" y="1160068"/>
        <a:ext cx="1012661" cy="491053"/>
      </dsp:txXfrm>
    </dsp:sp>
    <dsp:sp modelId="{BA3D464E-289D-4B82-8828-1DA7E4C84B31}">
      <dsp:nvSpPr>
        <dsp:cNvPr id="0" name=""/>
        <dsp:cNvSpPr/>
      </dsp:nvSpPr>
      <dsp:spPr>
        <a:xfrm>
          <a:off x="1043906" y="1388896"/>
          <a:ext cx="417286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17286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42117" y="1395163"/>
        <a:ext cx="20864" cy="20864"/>
      </dsp:txXfrm>
    </dsp:sp>
    <dsp:sp modelId="{A2B6591A-5E5D-4EBF-91EB-0733474097EC}">
      <dsp:nvSpPr>
        <dsp:cNvPr id="0" name=""/>
        <dsp:cNvSpPr/>
      </dsp:nvSpPr>
      <dsp:spPr>
        <a:xfrm>
          <a:off x="1461192" y="1144791"/>
          <a:ext cx="1043215" cy="52160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D</a:t>
          </a:r>
          <a:endParaRPr lang="en-US" sz="3200" kern="1200" dirty="0"/>
        </a:p>
      </dsp:txBody>
      <dsp:txXfrm>
        <a:off x="1476469" y="1160068"/>
        <a:ext cx="1012661" cy="491053"/>
      </dsp:txXfrm>
    </dsp:sp>
    <dsp:sp modelId="{B9C4D3AE-B7A1-4BB8-BF5C-3BC98C3DCA8C}">
      <dsp:nvSpPr>
        <dsp:cNvPr id="0" name=""/>
        <dsp:cNvSpPr/>
      </dsp:nvSpPr>
      <dsp:spPr>
        <a:xfrm rot="19320108">
          <a:off x="2451919" y="1236451"/>
          <a:ext cx="495243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95243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7160" y="1240769"/>
        <a:ext cx="24762" cy="24762"/>
      </dsp:txXfrm>
    </dsp:sp>
    <dsp:sp modelId="{B6BF4F40-C297-4578-AD57-C182A6260406}">
      <dsp:nvSpPr>
        <dsp:cNvPr id="0" name=""/>
        <dsp:cNvSpPr/>
      </dsp:nvSpPr>
      <dsp:spPr>
        <a:xfrm>
          <a:off x="2894674" y="839901"/>
          <a:ext cx="1043215" cy="52160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T</a:t>
          </a:r>
          <a:r>
            <a:rPr lang="nl-NL" sz="3200" kern="1200" baseline="-25000" dirty="0"/>
            <a:t>2g</a:t>
          </a:r>
          <a:endParaRPr lang="en-US" sz="3200" kern="1200" baseline="-25000" dirty="0"/>
        </a:p>
      </dsp:txBody>
      <dsp:txXfrm>
        <a:off x="2909951" y="855178"/>
        <a:ext cx="1012661" cy="491053"/>
      </dsp:txXfrm>
    </dsp:sp>
    <dsp:sp modelId="{E5BC9441-1802-42F5-AB29-2028D0034922}">
      <dsp:nvSpPr>
        <dsp:cNvPr id="0" name=""/>
        <dsp:cNvSpPr/>
      </dsp:nvSpPr>
      <dsp:spPr>
        <a:xfrm rot="2224891">
          <a:off x="2454945" y="1536375"/>
          <a:ext cx="489192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89192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7311" y="1540845"/>
        <a:ext cx="24459" cy="24459"/>
      </dsp:txXfrm>
    </dsp:sp>
    <dsp:sp modelId="{70763F6B-E0FB-4E85-B5D7-D8BA6B85E2FB}">
      <dsp:nvSpPr>
        <dsp:cNvPr id="0" name=""/>
        <dsp:cNvSpPr/>
      </dsp:nvSpPr>
      <dsp:spPr>
        <a:xfrm>
          <a:off x="2894674" y="1439750"/>
          <a:ext cx="1043215" cy="52160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E</a:t>
          </a:r>
          <a:r>
            <a:rPr lang="nl-NL" sz="3200" kern="1200" baseline="-25000" dirty="0"/>
            <a:t>g</a:t>
          </a:r>
          <a:endParaRPr lang="en-US" sz="3200" kern="1200" baseline="-25000" dirty="0"/>
        </a:p>
      </dsp:txBody>
      <dsp:txXfrm>
        <a:off x="2909951" y="1455027"/>
        <a:ext cx="1012661" cy="491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73452" y="2011656"/>
          <a:ext cx="822605" cy="4113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3d</a:t>
          </a:r>
          <a:r>
            <a:rPr lang="nl-NL" sz="2500" kern="1200" baseline="30000" dirty="0"/>
            <a:t>N</a:t>
          </a:r>
          <a:endParaRPr lang="en-US" sz="2500" kern="1200" baseline="30000" dirty="0"/>
        </a:p>
      </dsp:txBody>
      <dsp:txXfrm>
        <a:off x="2085499" y="2023703"/>
        <a:ext cx="798511" cy="387208"/>
      </dsp:txXfrm>
    </dsp:sp>
    <dsp:sp modelId="{BE4B0C8F-4B48-4E95-AD34-85D6C5A1510A}">
      <dsp:nvSpPr>
        <dsp:cNvPr id="0" name=""/>
        <dsp:cNvSpPr/>
      </dsp:nvSpPr>
      <dsp:spPr>
        <a:xfrm rot="16757754">
          <a:off x="2042082" y="1204989"/>
          <a:ext cx="203699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036994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009654" y="1161261"/>
        <a:ext cx="101849" cy="101849"/>
      </dsp:txXfrm>
    </dsp:sp>
    <dsp:sp modelId="{A525055E-80E3-4E77-BB12-E6F773C2CD22}">
      <dsp:nvSpPr>
        <dsp:cNvPr id="0" name=""/>
        <dsp:cNvSpPr/>
      </dsp:nvSpPr>
      <dsp:spPr>
        <a:xfrm>
          <a:off x="3225101" y="1412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J=0</a:t>
          </a:r>
          <a:endParaRPr lang="en-US" sz="2500" kern="1200" dirty="0"/>
        </a:p>
      </dsp:txBody>
      <dsp:txXfrm>
        <a:off x="3237148" y="13459"/>
        <a:ext cx="798511" cy="387208"/>
      </dsp:txXfrm>
    </dsp:sp>
    <dsp:sp modelId="{B22878A4-E944-4AA5-AC47-7C227623FFD1}">
      <dsp:nvSpPr>
        <dsp:cNvPr id="0" name=""/>
        <dsp:cNvSpPr/>
      </dsp:nvSpPr>
      <dsp:spPr>
        <a:xfrm>
          <a:off x="4047706" y="199868"/>
          <a:ext cx="3290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290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4002" y="198838"/>
        <a:ext cx="16452" cy="16452"/>
      </dsp:txXfrm>
    </dsp:sp>
    <dsp:sp modelId="{174E5DBA-421C-43CE-8007-51C8F2B1A439}">
      <dsp:nvSpPr>
        <dsp:cNvPr id="0" name=""/>
        <dsp:cNvSpPr/>
      </dsp:nvSpPr>
      <dsp:spPr>
        <a:xfrm>
          <a:off x="4376749" y="1412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88796" y="13459"/>
        <a:ext cx="798511" cy="387208"/>
      </dsp:txXfrm>
    </dsp:sp>
    <dsp:sp modelId="{6E920E4F-CDA2-4486-B606-4EB43E565F68}">
      <dsp:nvSpPr>
        <dsp:cNvPr id="0" name=""/>
        <dsp:cNvSpPr/>
      </dsp:nvSpPr>
      <dsp:spPr>
        <a:xfrm rot="16924900">
          <a:off x="2274546" y="1441489"/>
          <a:ext cx="1572065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572065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1278" y="1409383"/>
        <a:ext cx="78603" cy="78603"/>
      </dsp:txXfrm>
    </dsp:sp>
    <dsp:sp modelId="{10A9CC70-7E08-47D7-9DF8-3F77C1EB5032}">
      <dsp:nvSpPr>
        <dsp:cNvPr id="0" name=""/>
        <dsp:cNvSpPr/>
      </dsp:nvSpPr>
      <dsp:spPr>
        <a:xfrm>
          <a:off x="3225101" y="474411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J=1</a:t>
          </a:r>
          <a:endParaRPr lang="en-US" sz="2500" kern="1200" dirty="0"/>
        </a:p>
      </dsp:txBody>
      <dsp:txXfrm>
        <a:off x="3237148" y="486458"/>
        <a:ext cx="798511" cy="387208"/>
      </dsp:txXfrm>
    </dsp:sp>
    <dsp:sp modelId="{B38BFFE3-546E-4995-B6FF-14FEBA1D14A7}">
      <dsp:nvSpPr>
        <dsp:cNvPr id="0" name=""/>
        <dsp:cNvSpPr/>
      </dsp:nvSpPr>
      <dsp:spPr>
        <a:xfrm>
          <a:off x="4047706" y="672866"/>
          <a:ext cx="3290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290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4002" y="671836"/>
        <a:ext cx="16452" cy="16452"/>
      </dsp:txXfrm>
    </dsp:sp>
    <dsp:sp modelId="{52D0533B-D696-4819-86F4-11CE1590F981}">
      <dsp:nvSpPr>
        <dsp:cNvPr id="0" name=""/>
        <dsp:cNvSpPr/>
      </dsp:nvSpPr>
      <dsp:spPr>
        <a:xfrm>
          <a:off x="4376749" y="474411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88796" y="486458"/>
        <a:ext cx="798511" cy="387208"/>
      </dsp:txXfrm>
    </dsp:sp>
    <dsp:sp modelId="{9A633CD4-F8EB-47D3-8A19-0346A283C95E}">
      <dsp:nvSpPr>
        <dsp:cNvPr id="0" name=""/>
        <dsp:cNvSpPr/>
      </dsp:nvSpPr>
      <dsp:spPr>
        <a:xfrm rot="17500715">
          <a:off x="2615205" y="1796238"/>
          <a:ext cx="890749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890749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311" y="1781165"/>
        <a:ext cx="44537" cy="44537"/>
      </dsp:txXfrm>
    </dsp:sp>
    <dsp:sp modelId="{D9A95E16-EFFB-4C5D-9186-A33EBEF1B645}">
      <dsp:nvSpPr>
        <dsp:cNvPr id="0" name=""/>
        <dsp:cNvSpPr/>
      </dsp:nvSpPr>
      <dsp:spPr>
        <a:xfrm>
          <a:off x="3225101" y="1183908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J=2</a:t>
          </a:r>
          <a:endParaRPr lang="en-US" sz="2500" kern="1200" dirty="0"/>
        </a:p>
      </dsp:txBody>
      <dsp:txXfrm>
        <a:off x="3237148" y="1195955"/>
        <a:ext cx="798511" cy="387208"/>
      </dsp:txXfrm>
    </dsp:sp>
    <dsp:sp modelId="{1C75592D-0442-4FB6-8C0A-AB674BA0A542}">
      <dsp:nvSpPr>
        <dsp:cNvPr id="0" name=""/>
        <dsp:cNvSpPr/>
      </dsp:nvSpPr>
      <dsp:spPr>
        <a:xfrm rot="19457599">
          <a:off x="4009619" y="1264114"/>
          <a:ext cx="405216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405216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2097" y="1261180"/>
        <a:ext cx="20260" cy="20260"/>
      </dsp:txXfrm>
    </dsp:sp>
    <dsp:sp modelId="{F4FB4A4A-70D0-4CC2-B013-752F1F77DC96}">
      <dsp:nvSpPr>
        <dsp:cNvPr id="0" name=""/>
        <dsp:cNvSpPr/>
      </dsp:nvSpPr>
      <dsp:spPr>
        <a:xfrm>
          <a:off x="4376749" y="947409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88796" y="959456"/>
        <a:ext cx="798511" cy="387208"/>
      </dsp:txXfrm>
    </dsp:sp>
    <dsp:sp modelId="{E5854EE2-7F23-41A1-8D19-B44CF92141D9}">
      <dsp:nvSpPr>
        <dsp:cNvPr id="0" name=""/>
        <dsp:cNvSpPr/>
      </dsp:nvSpPr>
      <dsp:spPr>
        <a:xfrm rot="2142401">
          <a:off x="4009619" y="1500613"/>
          <a:ext cx="405216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405216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2097" y="1497679"/>
        <a:ext cx="20260" cy="20260"/>
      </dsp:txXfrm>
    </dsp:sp>
    <dsp:sp modelId="{92B162B8-D83F-46F0-AC04-A697EE50FBD0}">
      <dsp:nvSpPr>
        <dsp:cNvPr id="0" name=""/>
        <dsp:cNvSpPr/>
      </dsp:nvSpPr>
      <dsp:spPr>
        <a:xfrm>
          <a:off x="4376749" y="1420408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E</a:t>
          </a:r>
          <a:endParaRPr lang="en-US" sz="2500" kern="1200" baseline="-25000" dirty="0"/>
        </a:p>
      </dsp:txBody>
      <dsp:txXfrm>
        <a:off x="4388796" y="1432455"/>
        <a:ext cx="798511" cy="387208"/>
      </dsp:txXfrm>
    </dsp:sp>
    <dsp:sp modelId="{97D99FD1-8842-4C9A-851C-20A1A9EACCCA}">
      <dsp:nvSpPr>
        <dsp:cNvPr id="0" name=""/>
        <dsp:cNvSpPr/>
      </dsp:nvSpPr>
      <dsp:spPr>
        <a:xfrm rot="2829178">
          <a:off x="2818652" y="2387486"/>
          <a:ext cx="48385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483854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483" y="2382585"/>
        <a:ext cx="24192" cy="24192"/>
      </dsp:txXfrm>
    </dsp:sp>
    <dsp:sp modelId="{C75D79B8-67BF-4904-8914-E0A23181BFAE}">
      <dsp:nvSpPr>
        <dsp:cNvPr id="0" name=""/>
        <dsp:cNvSpPr/>
      </dsp:nvSpPr>
      <dsp:spPr>
        <a:xfrm>
          <a:off x="3225101" y="2366405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J=3</a:t>
          </a:r>
          <a:endParaRPr lang="en-US" sz="2500" kern="1200" dirty="0"/>
        </a:p>
      </dsp:txBody>
      <dsp:txXfrm>
        <a:off x="3237148" y="2378452"/>
        <a:ext cx="798511" cy="387208"/>
      </dsp:txXfrm>
    </dsp:sp>
    <dsp:sp modelId="{222D2530-B665-40DB-9BB3-02900C494895}">
      <dsp:nvSpPr>
        <dsp:cNvPr id="0" name=""/>
        <dsp:cNvSpPr/>
      </dsp:nvSpPr>
      <dsp:spPr>
        <a:xfrm rot="18289469">
          <a:off x="3924132" y="2328361"/>
          <a:ext cx="57619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576191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823" y="2321152"/>
        <a:ext cx="28809" cy="28809"/>
      </dsp:txXfrm>
    </dsp:sp>
    <dsp:sp modelId="{D1000099-80EF-41CE-8A76-0B63EE9981B4}">
      <dsp:nvSpPr>
        <dsp:cNvPr id="0" name=""/>
        <dsp:cNvSpPr/>
      </dsp:nvSpPr>
      <dsp:spPr>
        <a:xfrm>
          <a:off x="4376749" y="1893406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88796" y="1905453"/>
        <a:ext cx="798511" cy="387208"/>
      </dsp:txXfrm>
    </dsp:sp>
    <dsp:sp modelId="{CCD68132-BB30-49E5-AE71-305878D64824}">
      <dsp:nvSpPr>
        <dsp:cNvPr id="0" name=""/>
        <dsp:cNvSpPr/>
      </dsp:nvSpPr>
      <dsp:spPr>
        <a:xfrm>
          <a:off x="4047706" y="2564860"/>
          <a:ext cx="3290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290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4002" y="2563830"/>
        <a:ext cx="16452" cy="16452"/>
      </dsp:txXfrm>
    </dsp:sp>
    <dsp:sp modelId="{4DCEAB1B-742C-40B1-B124-3C9412A33D14}">
      <dsp:nvSpPr>
        <dsp:cNvPr id="0" name=""/>
        <dsp:cNvSpPr/>
      </dsp:nvSpPr>
      <dsp:spPr>
        <a:xfrm>
          <a:off x="4376749" y="2366405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88796" y="2378452"/>
        <a:ext cx="798511" cy="387208"/>
      </dsp:txXfrm>
    </dsp:sp>
    <dsp:sp modelId="{099E4CA1-FA75-4F0E-81D0-5B5D33C450E9}">
      <dsp:nvSpPr>
        <dsp:cNvPr id="0" name=""/>
        <dsp:cNvSpPr/>
      </dsp:nvSpPr>
      <dsp:spPr>
        <a:xfrm rot="3310531">
          <a:off x="3924132" y="2801359"/>
          <a:ext cx="57619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576191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823" y="2794150"/>
        <a:ext cx="28809" cy="28809"/>
      </dsp:txXfrm>
    </dsp:sp>
    <dsp:sp modelId="{CB76249D-3BAE-4130-BBE5-FBF5919C22DA}">
      <dsp:nvSpPr>
        <dsp:cNvPr id="0" name=""/>
        <dsp:cNvSpPr/>
      </dsp:nvSpPr>
      <dsp:spPr>
        <a:xfrm>
          <a:off x="4376749" y="2839403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88796" y="2851450"/>
        <a:ext cx="798511" cy="387208"/>
      </dsp:txXfrm>
    </dsp:sp>
    <dsp:sp modelId="{BA3D464E-289D-4B82-8828-1DA7E4C84B31}">
      <dsp:nvSpPr>
        <dsp:cNvPr id="0" name=""/>
        <dsp:cNvSpPr/>
      </dsp:nvSpPr>
      <dsp:spPr>
        <a:xfrm rot="4842246">
          <a:off x="2042082" y="3215233"/>
          <a:ext cx="203699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036994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009654" y="3171504"/>
        <a:ext cx="101849" cy="101849"/>
      </dsp:txXfrm>
    </dsp:sp>
    <dsp:sp modelId="{A2B6591A-5E5D-4EBF-91EB-0733474097EC}">
      <dsp:nvSpPr>
        <dsp:cNvPr id="0" name=""/>
        <dsp:cNvSpPr/>
      </dsp:nvSpPr>
      <dsp:spPr>
        <a:xfrm>
          <a:off x="3225101" y="4021899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J=4</a:t>
          </a:r>
          <a:endParaRPr lang="en-US" sz="2500" kern="1200" dirty="0"/>
        </a:p>
      </dsp:txBody>
      <dsp:txXfrm>
        <a:off x="3237148" y="4033946"/>
        <a:ext cx="798511" cy="387208"/>
      </dsp:txXfrm>
    </dsp:sp>
    <dsp:sp modelId="{64C84B2F-2927-4C00-9823-42019BAD511B}">
      <dsp:nvSpPr>
        <dsp:cNvPr id="0" name=""/>
        <dsp:cNvSpPr/>
      </dsp:nvSpPr>
      <dsp:spPr>
        <a:xfrm rot="17600002">
          <a:off x="3813097" y="3863648"/>
          <a:ext cx="776955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776955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2151" y="3851420"/>
        <a:ext cx="38847" cy="38847"/>
      </dsp:txXfrm>
    </dsp:sp>
    <dsp:sp modelId="{8D49E0EA-8314-4428-AA3A-4CCB1ED6ED3C}">
      <dsp:nvSpPr>
        <dsp:cNvPr id="0" name=""/>
        <dsp:cNvSpPr/>
      </dsp:nvSpPr>
      <dsp:spPr>
        <a:xfrm>
          <a:off x="4355443" y="3308486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67490" y="3320533"/>
        <a:ext cx="798511" cy="387208"/>
      </dsp:txXfrm>
    </dsp:sp>
    <dsp:sp modelId="{214A3748-657D-4D63-8DC1-729E1213BA95}">
      <dsp:nvSpPr>
        <dsp:cNvPr id="0" name=""/>
        <dsp:cNvSpPr/>
      </dsp:nvSpPr>
      <dsp:spPr>
        <a:xfrm rot="19320108">
          <a:off x="4006318" y="4100147"/>
          <a:ext cx="39051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90514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1812" y="4097580"/>
        <a:ext cx="19525" cy="19525"/>
      </dsp:txXfrm>
    </dsp:sp>
    <dsp:sp modelId="{9BA9CC29-7501-433D-9CCB-0D6B03171A27}">
      <dsp:nvSpPr>
        <dsp:cNvPr id="0" name=""/>
        <dsp:cNvSpPr/>
      </dsp:nvSpPr>
      <dsp:spPr>
        <a:xfrm>
          <a:off x="4355443" y="3781484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67490" y="3793531"/>
        <a:ext cx="798511" cy="387208"/>
      </dsp:txXfrm>
    </dsp:sp>
    <dsp:sp modelId="{B9C4D3AE-B7A1-4BB8-BF5C-3BC98C3DCA8C}">
      <dsp:nvSpPr>
        <dsp:cNvPr id="0" name=""/>
        <dsp:cNvSpPr/>
      </dsp:nvSpPr>
      <dsp:spPr>
        <a:xfrm rot="2224891">
          <a:off x="4008704" y="4336646"/>
          <a:ext cx="3857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857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1931" y="4334199"/>
        <a:ext cx="19287" cy="19287"/>
      </dsp:txXfrm>
    </dsp:sp>
    <dsp:sp modelId="{B6BF4F40-C297-4578-AD57-C182A6260406}">
      <dsp:nvSpPr>
        <dsp:cNvPr id="0" name=""/>
        <dsp:cNvSpPr/>
      </dsp:nvSpPr>
      <dsp:spPr>
        <a:xfrm>
          <a:off x="4355443" y="4254483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67490" y="4266530"/>
        <a:ext cx="798511" cy="387208"/>
      </dsp:txXfrm>
    </dsp:sp>
    <dsp:sp modelId="{E5BC9441-1802-42F5-AB29-2028D0034922}">
      <dsp:nvSpPr>
        <dsp:cNvPr id="0" name=""/>
        <dsp:cNvSpPr/>
      </dsp:nvSpPr>
      <dsp:spPr>
        <a:xfrm rot="3986146">
          <a:off x="3816689" y="4573145"/>
          <a:ext cx="76977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769771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2331" y="4561097"/>
        <a:ext cx="38488" cy="38488"/>
      </dsp:txXfrm>
    </dsp:sp>
    <dsp:sp modelId="{70763F6B-E0FB-4E85-B5D7-D8BA6B85E2FB}">
      <dsp:nvSpPr>
        <dsp:cNvPr id="0" name=""/>
        <dsp:cNvSpPr/>
      </dsp:nvSpPr>
      <dsp:spPr>
        <a:xfrm>
          <a:off x="4355443" y="4727481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E</a:t>
          </a:r>
          <a:endParaRPr lang="en-US" sz="2500" kern="1200" baseline="-25000" dirty="0"/>
        </a:p>
      </dsp:txBody>
      <dsp:txXfrm>
        <a:off x="4367490" y="4739528"/>
        <a:ext cx="798511" cy="387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145951">
          <a:off x="3694829" y="223315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221476"/>
        <a:ext cx="16862" cy="16862"/>
      </dsp:txXfrm>
    </dsp:sp>
    <dsp:sp modelId="{28D8A5F9-F8E6-4816-BF11-10DBF157B233}">
      <dsp:nvSpPr>
        <dsp:cNvPr id="0" name=""/>
        <dsp:cNvSpPr/>
      </dsp:nvSpPr>
      <dsp:spPr>
        <a:xfrm>
          <a:off x="4031919" y="30222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0224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145951">
          <a:off x="3694829" y="699052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697213"/>
        <a:ext cx="16862" cy="16862"/>
      </dsp:txXfrm>
    </dsp:sp>
    <dsp:sp modelId="{86FD77AB-1E35-4D6B-9ED2-790500119FF6}">
      <dsp:nvSpPr>
        <dsp:cNvPr id="0" name=""/>
        <dsp:cNvSpPr/>
      </dsp:nvSpPr>
      <dsp:spPr>
        <a:xfrm>
          <a:off x="4031919" y="50595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515961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4372783" y="712650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071" y="717543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4440142" y="51884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528843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45951">
          <a:off x="3694829" y="1174789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1172950"/>
        <a:ext cx="16862" cy="16862"/>
      </dsp:txXfrm>
    </dsp:sp>
    <dsp:sp modelId="{F809AA6D-0CD2-4A9E-BE01-5FD2741077FC}">
      <dsp:nvSpPr>
        <dsp:cNvPr id="0" name=""/>
        <dsp:cNvSpPr/>
      </dsp:nvSpPr>
      <dsp:spPr>
        <a:xfrm>
          <a:off x="4031919" y="98169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99169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372510" y="118818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119366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416314" y="99417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1004179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4757785" y="119531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119964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4848366" y="99595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100595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228223">
          <a:off x="3706636" y="1646882"/>
          <a:ext cx="3256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256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1316" y="1645332"/>
        <a:ext cx="16282" cy="16282"/>
      </dsp:txXfrm>
    </dsp:sp>
    <dsp:sp modelId="{69B9C8B2-D244-49DA-87E6-7512E24533B3}">
      <dsp:nvSpPr>
        <dsp:cNvPr id="0" name=""/>
        <dsp:cNvSpPr/>
      </dsp:nvSpPr>
      <dsp:spPr>
        <a:xfrm>
          <a:off x="4031919" y="145743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1467435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4372783" y="166412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071" y="1669016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4440142" y="14703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1480317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45951">
          <a:off x="3694829" y="2126263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2124424"/>
        <a:ext cx="16862" cy="16862"/>
      </dsp:txXfrm>
    </dsp:sp>
    <dsp:sp modelId="{75C3ECB2-D843-400D-942E-D1EE7EDAAE1F}">
      <dsp:nvSpPr>
        <dsp:cNvPr id="0" name=""/>
        <dsp:cNvSpPr/>
      </dsp:nvSpPr>
      <dsp:spPr>
        <a:xfrm>
          <a:off x="4031919" y="193316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1943171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145951">
          <a:off x="3694829" y="3077737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3075898"/>
        <a:ext cx="16862" cy="16862"/>
      </dsp:txXfrm>
    </dsp:sp>
    <dsp:sp modelId="{A7BC0936-1B88-4FA1-A457-B06B9E58522A}">
      <dsp:nvSpPr>
        <dsp:cNvPr id="0" name=""/>
        <dsp:cNvSpPr/>
      </dsp:nvSpPr>
      <dsp:spPr>
        <a:xfrm>
          <a:off x="4031919" y="288464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2894645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372510" y="3091134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3096608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416314" y="28971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2907126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4757785" y="3098264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3102591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4848366" y="28989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2908905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145951">
          <a:off x="3694829" y="3553474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3551634"/>
        <a:ext cx="16862" cy="16862"/>
      </dsp:txXfrm>
    </dsp:sp>
    <dsp:sp modelId="{913AAEF0-3D05-4BEE-B8A3-6B0402B2B440}">
      <dsp:nvSpPr>
        <dsp:cNvPr id="0" name=""/>
        <dsp:cNvSpPr/>
      </dsp:nvSpPr>
      <dsp:spPr>
        <a:xfrm>
          <a:off x="4031919" y="336038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3370382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4372783" y="356707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071" y="3571964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4440142" y="3373262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3383264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145951">
          <a:off x="3694829" y="4029211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4027371"/>
        <a:ext cx="16862" cy="16862"/>
      </dsp:txXfrm>
    </dsp:sp>
    <dsp:sp modelId="{3256BFE9-2416-4D94-827A-864C484A1894}">
      <dsp:nvSpPr>
        <dsp:cNvPr id="0" name=""/>
        <dsp:cNvSpPr/>
      </dsp:nvSpPr>
      <dsp:spPr>
        <a:xfrm>
          <a:off x="4031919" y="383611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384611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972939">
          <a:off x="4372510" y="4518345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4523819"/>
        <a:ext cx="2234" cy="2234"/>
      </dsp:txXfrm>
    </dsp:sp>
    <dsp:sp modelId="{84B8FAB6-4591-4EDA-9884-4AFC9C368A02}">
      <dsp:nvSpPr>
        <dsp:cNvPr id="0" name=""/>
        <dsp:cNvSpPr/>
      </dsp:nvSpPr>
      <dsp:spPr>
        <a:xfrm>
          <a:off x="4416314" y="432433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4334337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4757785" y="4525475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4529802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4848366" y="432611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4336116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189607" y="4522364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1533" y="4527275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256581" y="431811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266583" y="4328115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174935">
          <a:off x="3673320" y="4978715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976336"/>
        <a:ext cx="17941" cy="17941"/>
      </dsp:txXfrm>
    </dsp:sp>
    <dsp:sp modelId="{4B5C0914-7339-47CF-8C89-40F57AFC20E9}">
      <dsp:nvSpPr>
        <dsp:cNvPr id="0" name=""/>
        <dsp:cNvSpPr/>
      </dsp:nvSpPr>
      <dsp:spPr>
        <a:xfrm>
          <a:off x="4031919" y="47875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4797593"/>
        <a:ext cx="321475" cy="393680"/>
      </dsp:txXfrm>
    </dsp:sp>
    <dsp:sp modelId="{B3E7FF59-FE3A-4AEB-87F0-848C59E0FDFC}">
      <dsp:nvSpPr>
        <dsp:cNvPr id="0" name=""/>
        <dsp:cNvSpPr/>
      </dsp:nvSpPr>
      <dsp:spPr>
        <a:xfrm rot="972939">
          <a:off x="4372510" y="4994082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4999556"/>
        <a:ext cx="2234" cy="2234"/>
      </dsp:txXfrm>
    </dsp:sp>
    <dsp:sp modelId="{D99BB133-3444-41DE-8640-AB8B71587ED5}">
      <dsp:nvSpPr>
        <dsp:cNvPr id="0" name=""/>
        <dsp:cNvSpPr/>
      </dsp:nvSpPr>
      <dsp:spPr>
        <a:xfrm>
          <a:off x="4416314" y="4800072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4810074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4757785" y="5001211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5005538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4848366" y="480185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4811852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3583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36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76" y="5432367"/>
        <a:ext cx="17918" cy="17918"/>
      </dsp:txXfrm>
    </dsp:sp>
    <dsp:sp modelId="{F048A148-7001-4500-9DDF-C2D7AD1D55F8}">
      <dsp:nvSpPr>
        <dsp:cNvPr id="0" name=""/>
        <dsp:cNvSpPr/>
      </dsp:nvSpPr>
      <dsp:spPr>
        <a:xfrm>
          <a:off x="4031919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4373399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102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4440142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5244486"/>
        <a:ext cx="321475" cy="393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54" y="869205"/>
          <a:ext cx="539269" cy="26963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0</a:t>
          </a:r>
          <a:endParaRPr lang="en-US" sz="1600" kern="1200" baseline="30000" dirty="0"/>
        </a:p>
      </dsp:txBody>
      <dsp:txXfrm>
        <a:off x="9951" y="877102"/>
        <a:ext cx="523475" cy="253840"/>
      </dsp:txXfrm>
    </dsp:sp>
    <dsp:sp modelId="{BE4B0C8F-4B48-4E95-AD34-85D6C5A1510A}">
      <dsp:nvSpPr>
        <dsp:cNvPr id="0" name=""/>
        <dsp:cNvSpPr/>
      </dsp:nvSpPr>
      <dsp:spPr>
        <a:xfrm>
          <a:off x="541324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3785" y="998629"/>
        <a:ext cx="10785" cy="10785"/>
      </dsp:txXfrm>
    </dsp:sp>
    <dsp:sp modelId="{A525055E-80E3-4E77-BB12-E6F773C2CD22}">
      <dsp:nvSpPr>
        <dsp:cNvPr id="0" name=""/>
        <dsp:cNvSpPr/>
      </dsp:nvSpPr>
      <dsp:spPr>
        <a:xfrm>
          <a:off x="757032" y="869205"/>
          <a:ext cx="539269" cy="2696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endParaRPr lang="en-US" sz="1600" kern="1200" dirty="0"/>
        </a:p>
      </dsp:txBody>
      <dsp:txXfrm>
        <a:off x="764929" y="877102"/>
        <a:ext cx="523475" cy="253840"/>
      </dsp:txXfrm>
    </dsp:sp>
    <dsp:sp modelId="{B22878A4-E944-4AA5-AC47-7C227623FFD1}">
      <dsp:nvSpPr>
        <dsp:cNvPr id="0" name=""/>
        <dsp:cNvSpPr/>
      </dsp:nvSpPr>
      <dsp:spPr>
        <a:xfrm>
          <a:off x="1296302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8763" y="998629"/>
        <a:ext cx="10785" cy="10785"/>
      </dsp:txXfrm>
    </dsp:sp>
    <dsp:sp modelId="{174E5DBA-421C-43CE-8007-51C8F2B1A439}">
      <dsp:nvSpPr>
        <dsp:cNvPr id="0" name=""/>
        <dsp:cNvSpPr/>
      </dsp:nvSpPr>
      <dsp:spPr>
        <a:xfrm>
          <a:off x="1512009" y="869205"/>
          <a:ext cx="539269" cy="2696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r>
            <a:rPr lang="nl-NL" sz="1600" kern="1200" baseline="-25000" dirty="0"/>
            <a:t>0</a:t>
          </a:r>
          <a:endParaRPr lang="en-US" sz="1600" kern="1200" baseline="-25000" dirty="0"/>
        </a:p>
      </dsp:txBody>
      <dsp:txXfrm>
        <a:off x="1519906" y="877102"/>
        <a:ext cx="523475" cy="253840"/>
      </dsp:txXfrm>
    </dsp:sp>
    <dsp:sp modelId="{D77F5C8D-44AD-4E92-AF23-B51DDEC39B88}">
      <dsp:nvSpPr>
        <dsp:cNvPr id="0" name=""/>
        <dsp:cNvSpPr/>
      </dsp:nvSpPr>
      <dsp:spPr>
        <a:xfrm>
          <a:off x="2051279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3741" y="998629"/>
        <a:ext cx="10785" cy="10785"/>
      </dsp:txXfrm>
    </dsp:sp>
    <dsp:sp modelId="{466FB5A8-4224-4CF5-B73F-0F4E05AC7832}">
      <dsp:nvSpPr>
        <dsp:cNvPr id="0" name=""/>
        <dsp:cNvSpPr/>
      </dsp:nvSpPr>
      <dsp:spPr>
        <a:xfrm>
          <a:off x="2266987" y="869205"/>
          <a:ext cx="539269" cy="26963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</a:t>
          </a:r>
          <a:r>
            <a:rPr lang="nl-NL" sz="1600" kern="1200" baseline="-25000" dirty="0"/>
            <a:t>1</a:t>
          </a:r>
          <a:endParaRPr lang="en-US" sz="1600" kern="1200" baseline="-25000" dirty="0"/>
        </a:p>
      </dsp:txBody>
      <dsp:txXfrm>
        <a:off x="2274884" y="877102"/>
        <a:ext cx="523475" cy="253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46671">
          <a:off x="3694927" y="224068"/>
          <a:ext cx="1165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29" y="201529"/>
        <a:ext cx="58263" cy="58263"/>
      </dsp:txXfrm>
    </dsp:sp>
    <dsp:sp modelId="{28D8A5F9-F8E6-4816-BF11-10DBF157B233}">
      <dsp:nvSpPr>
        <dsp:cNvPr id="0" name=""/>
        <dsp:cNvSpPr/>
      </dsp:nvSpPr>
      <dsp:spPr>
        <a:xfrm>
          <a:off x="4860139" y="31728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41730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35582">
          <a:off x="3694938" y="700285"/>
          <a:ext cx="162111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11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8" y="666349"/>
        <a:ext cx="81055" cy="81055"/>
      </dsp:txXfrm>
    </dsp:sp>
    <dsp:sp modelId="{86FD77AB-1E35-4D6B-9ED2-790500119FF6}">
      <dsp:nvSpPr>
        <dsp:cNvPr id="0" name=""/>
        <dsp:cNvSpPr/>
      </dsp:nvSpPr>
      <dsp:spPr>
        <a:xfrm>
          <a:off x="5316011" y="5084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18426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5656875" y="715116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720008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5724235" y="5213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31308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23117">
          <a:off x="3694731" y="1181619"/>
          <a:ext cx="781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1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27" y="1168680"/>
        <a:ext cx="39062" cy="39062"/>
      </dsp:txXfrm>
    </dsp:sp>
    <dsp:sp modelId="{F809AA6D-0CD2-4A9E-BE01-5FD2741077FC}">
      <dsp:nvSpPr>
        <dsp:cNvPr id="0" name=""/>
        <dsp:cNvSpPr/>
      </dsp:nvSpPr>
      <dsp:spPr>
        <a:xfrm>
          <a:off x="4475736" y="99535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100535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816327" y="120184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120732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860131" y="100783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1017838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5201602" y="120897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121330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5292183" y="10096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101961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138717">
          <a:off x="3706339" y="1668561"/>
          <a:ext cx="16103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103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1245" y="1634894"/>
        <a:ext cx="80516" cy="80516"/>
      </dsp:txXfrm>
    </dsp:sp>
    <dsp:sp modelId="{69B9C8B2-D244-49DA-87E6-7512E24533B3}">
      <dsp:nvSpPr>
        <dsp:cNvPr id="0" name=""/>
        <dsp:cNvSpPr/>
      </dsp:nvSpPr>
      <dsp:spPr>
        <a:xfrm>
          <a:off x="5316011" y="15007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1510793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5656875" y="170748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1712375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5724235" y="151367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1523675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12044">
          <a:off x="3694672" y="2138101"/>
          <a:ext cx="11657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77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16" y="2115548"/>
        <a:ext cx="58288" cy="58288"/>
      </dsp:txXfrm>
    </dsp:sp>
    <dsp:sp modelId="{75C3ECB2-D843-400D-942E-D1EE7EDAAE1F}">
      <dsp:nvSpPr>
        <dsp:cNvPr id="0" name=""/>
        <dsp:cNvSpPr/>
      </dsp:nvSpPr>
      <dsp:spPr>
        <a:xfrm>
          <a:off x="4860139" y="195684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1966847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21564227">
          <a:off x="3694960" y="3066518"/>
          <a:ext cx="7807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079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39" y="3053590"/>
        <a:ext cx="39039" cy="39039"/>
      </dsp:txXfrm>
    </dsp:sp>
    <dsp:sp modelId="{A7BC0936-1B88-4FA1-A457-B06B9E58522A}">
      <dsp:nvSpPr>
        <dsp:cNvPr id="0" name=""/>
        <dsp:cNvSpPr/>
      </dsp:nvSpPr>
      <dsp:spPr>
        <a:xfrm>
          <a:off x="4475736" y="286220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2872207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816327" y="306869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3074170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860131" y="28746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2884688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5201602" y="307582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3080153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5292183" y="287646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2886467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59239">
          <a:off x="3694861" y="3560285"/>
          <a:ext cx="162127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27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4" y="3526345"/>
        <a:ext cx="81063" cy="81063"/>
      </dsp:txXfrm>
    </dsp:sp>
    <dsp:sp modelId="{913AAEF0-3D05-4BEE-B8A3-6B0402B2B440}">
      <dsp:nvSpPr>
        <dsp:cNvPr id="0" name=""/>
        <dsp:cNvSpPr/>
      </dsp:nvSpPr>
      <dsp:spPr>
        <a:xfrm>
          <a:off x="5316011" y="33740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3384005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5656875" y="358069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3585587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5724235" y="33868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3396887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21588563">
          <a:off x="3694978" y="4020116"/>
          <a:ext cx="11651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1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31" y="3997578"/>
        <a:ext cx="58258" cy="58258"/>
      </dsp:txXfrm>
    </dsp:sp>
    <dsp:sp modelId="{3256BFE9-2416-4D94-827A-864C484A1894}">
      <dsp:nvSpPr>
        <dsp:cNvPr id="0" name=""/>
        <dsp:cNvSpPr/>
      </dsp:nvSpPr>
      <dsp:spPr>
        <a:xfrm>
          <a:off x="4860139" y="381792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382792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110069">
          <a:off x="4373268" y="4520281"/>
          <a:ext cx="510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0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5912" y="4514102"/>
        <a:ext cx="25541" cy="25541"/>
      </dsp:txXfrm>
    </dsp:sp>
    <dsp:sp modelId="{84B8FAB6-4591-4EDA-9884-4AFC9C368A02}">
      <dsp:nvSpPr>
        <dsp:cNvPr id="0" name=""/>
        <dsp:cNvSpPr/>
      </dsp:nvSpPr>
      <dsp:spPr>
        <a:xfrm>
          <a:off x="4883968" y="432820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93970" y="4338209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5225439" y="4529347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8469" y="4533674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5316019" y="43299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21" y="4339988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657260" y="4526236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87" y="4531147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724235" y="43219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4331987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218717">
          <a:off x="3672788" y="4993624"/>
          <a:ext cx="7560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560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1918" y="4981315"/>
        <a:ext cx="37803" cy="37803"/>
      </dsp:txXfrm>
    </dsp:sp>
    <dsp:sp modelId="{4B5C0914-7339-47CF-8C89-40F57AFC20E9}">
      <dsp:nvSpPr>
        <dsp:cNvPr id="0" name=""/>
        <dsp:cNvSpPr/>
      </dsp:nvSpPr>
      <dsp:spPr>
        <a:xfrm>
          <a:off x="4428088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38090" y="4827411"/>
        <a:ext cx="321475" cy="393680"/>
      </dsp:txXfrm>
    </dsp:sp>
    <dsp:sp modelId="{B3E7FF59-FE3A-4AEB-87F0-848C59E0FDFC}">
      <dsp:nvSpPr>
        <dsp:cNvPr id="0" name=""/>
        <dsp:cNvSpPr/>
      </dsp:nvSpPr>
      <dsp:spPr>
        <a:xfrm rot="21532485">
          <a:off x="4769559" y="5016770"/>
          <a:ext cx="9058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2585" y="5021097"/>
        <a:ext cx="4529" cy="4529"/>
      </dsp:txXfrm>
    </dsp:sp>
    <dsp:sp modelId="{D99BB133-3444-41DE-8640-AB8B71587ED5}">
      <dsp:nvSpPr>
        <dsp:cNvPr id="0" name=""/>
        <dsp:cNvSpPr/>
      </dsp:nvSpPr>
      <dsp:spPr>
        <a:xfrm>
          <a:off x="4860131" y="481563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4825632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5201602" y="5016770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5021097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5292183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4827411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1642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24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3720" y="5400265"/>
        <a:ext cx="82122" cy="82122"/>
      </dsp:txXfrm>
    </dsp:sp>
    <dsp:sp modelId="{F048A148-7001-4500-9DDF-C2D7AD1D55F8}">
      <dsp:nvSpPr>
        <dsp:cNvPr id="0" name=""/>
        <dsp:cNvSpPr/>
      </dsp:nvSpPr>
      <dsp:spPr>
        <a:xfrm>
          <a:off x="5316011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5657491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94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5724235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244486"/>
        <a:ext cx="321475" cy="393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54" y="869205"/>
          <a:ext cx="539269" cy="26963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0</a:t>
          </a:r>
          <a:endParaRPr lang="en-US" sz="1600" kern="1200" baseline="30000" dirty="0"/>
        </a:p>
      </dsp:txBody>
      <dsp:txXfrm>
        <a:off x="9951" y="877102"/>
        <a:ext cx="523475" cy="253840"/>
      </dsp:txXfrm>
    </dsp:sp>
    <dsp:sp modelId="{BE4B0C8F-4B48-4E95-AD34-85D6C5A1510A}">
      <dsp:nvSpPr>
        <dsp:cNvPr id="0" name=""/>
        <dsp:cNvSpPr/>
      </dsp:nvSpPr>
      <dsp:spPr>
        <a:xfrm>
          <a:off x="541324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3785" y="998629"/>
        <a:ext cx="10785" cy="10785"/>
      </dsp:txXfrm>
    </dsp:sp>
    <dsp:sp modelId="{A525055E-80E3-4E77-BB12-E6F773C2CD22}">
      <dsp:nvSpPr>
        <dsp:cNvPr id="0" name=""/>
        <dsp:cNvSpPr/>
      </dsp:nvSpPr>
      <dsp:spPr>
        <a:xfrm>
          <a:off x="757032" y="869205"/>
          <a:ext cx="539269" cy="2696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endParaRPr lang="en-US" sz="1600" kern="1200" dirty="0"/>
        </a:p>
      </dsp:txBody>
      <dsp:txXfrm>
        <a:off x="764929" y="877102"/>
        <a:ext cx="523475" cy="253840"/>
      </dsp:txXfrm>
    </dsp:sp>
    <dsp:sp modelId="{B22878A4-E944-4AA5-AC47-7C227623FFD1}">
      <dsp:nvSpPr>
        <dsp:cNvPr id="0" name=""/>
        <dsp:cNvSpPr/>
      </dsp:nvSpPr>
      <dsp:spPr>
        <a:xfrm>
          <a:off x="1296302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8763" y="998629"/>
        <a:ext cx="10785" cy="10785"/>
      </dsp:txXfrm>
    </dsp:sp>
    <dsp:sp modelId="{174E5DBA-421C-43CE-8007-51C8F2B1A439}">
      <dsp:nvSpPr>
        <dsp:cNvPr id="0" name=""/>
        <dsp:cNvSpPr/>
      </dsp:nvSpPr>
      <dsp:spPr>
        <a:xfrm>
          <a:off x="1512009" y="869205"/>
          <a:ext cx="539269" cy="2696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r>
            <a:rPr lang="nl-NL" sz="1600" kern="1200" baseline="-25000" dirty="0"/>
            <a:t>0</a:t>
          </a:r>
          <a:endParaRPr lang="en-US" sz="1600" kern="1200" baseline="-25000" dirty="0"/>
        </a:p>
      </dsp:txBody>
      <dsp:txXfrm>
        <a:off x="1519906" y="877102"/>
        <a:ext cx="523475" cy="253840"/>
      </dsp:txXfrm>
    </dsp:sp>
    <dsp:sp modelId="{D77F5C8D-44AD-4E92-AF23-B51DDEC39B88}">
      <dsp:nvSpPr>
        <dsp:cNvPr id="0" name=""/>
        <dsp:cNvSpPr/>
      </dsp:nvSpPr>
      <dsp:spPr>
        <a:xfrm>
          <a:off x="2051279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3741" y="998629"/>
        <a:ext cx="10785" cy="10785"/>
      </dsp:txXfrm>
    </dsp:sp>
    <dsp:sp modelId="{466FB5A8-4224-4CF5-B73F-0F4E05AC7832}">
      <dsp:nvSpPr>
        <dsp:cNvPr id="0" name=""/>
        <dsp:cNvSpPr/>
      </dsp:nvSpPr>
      <dsp:spPr>
        <a:xfrm>
          <a:off x="2266987" y="869205"/>
          <a:ext cx="539269" cy="26963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</a:t>
          </a:r>
          <a:r>
            <a:rPr lang="nl-NL" sz="1600" kern="1200" baseline="-25000" dirty="0"/>
            <a:t>1</a:t>
          </a:r>
          <a:endParaRPr lang="en-US" sz="1600" kern="1200" baseline="-25000" dirty="0"/>
        </a:p>
      </dsp:txBody>
      <dsp:txXfrm>
        <a:off x="2274884" y="877102"/>
        <a:ext cx="523475" cy="253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46671">
          <a:off x="3694927" y="224068"/>
          <a:ext cx="1165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29" y="201529"/>
        <a:ext cx="58263" cy="58263"/>
      </dsp:txXfrm>
    </dsp:sp>
    <dsp:sp modelId="{28D8A5F9-F8E6-4816-BF11-10DBF157B233}">
      <dsp:nvSpPr>
        <dsp:cNvPr id="0" name=""/>
        <dsp:cNvSpPr/>
      </dsp:nvSpPr>
      <dsp:spPr>
        <a:xfrm>
          <a:off x="4860139" y="31728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41730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35582">
          <a:off x="3694938" y="700285"/>
          <a:ext cx="162111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11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8" y="666349"/>
        <a:ext cx="81055" cy="81055"/>
      </dsp:txXfrm>
    </dsp:sp>
    <dsp:sp modelId="{86FD77AB-1E35-4D6B-9ED2-790500119FF6}">
      <dsp:nvSpPr>
        <dsp:cNvPr id="0" name=""/>
        <dsp:cNvSpPr/>
      </dsp:nvSpPr>
      <dsp:spPr>
        <a:xfrm>
          <a:off x="5316011" y="5084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18426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5656875" y="715116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720008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5724235" y="5213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31308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23117">
          <a:off x="3694731" y="1181619"/>
          <a:ext cx="781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1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27" y="1168680"/>
        <a:ext cx="39062" cy="39062"/>
      </dsp:txXfrm>
    </dsp:sp>
    <dsp:sp modelId="{F809AA6D-0CD2-4A9E-BE01-5FD2741077FC}">
      <dsp:nvSpPr>
        <dsp:cNvPr id="0" name=""/>
        <dsp:cNvSpPr/>
      </dsp:nvSpPr>
      <dsp:spPr>
        <a:xfrm>
          <a:off x="4475736" y="99535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100535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816327" y="120184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120732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860131" y="100783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1017838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5201602" y="120897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121330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5292183" y="10096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101961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138717">
          <a:off x="3706339" y="1668561"/>
          <a:ext cx="16103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103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1245" y="1634894"/>
        <a:ext cx="80516" cy="80516"/>
      </dsp:txXfrm>
    </dsp:sp>
    <dsp:sp modelId="{69B9C8B2-D244-49DA-87E6-7512E24533B3}">
      <dsp:nvSpPr>
        <dsp:cNvPr id="0" name=""/>
        <dsp:cNvSpPr/>
      </dsp:nvSpPr>
      <dsp:spPr>
        <a:xfrm>
          <a:off x="5316011" y="15007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1510793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5656875" y="170748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1712375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5724235" y="151367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1523675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12044">
          <a:off x="3694672" y="2138101"/>
          <a:ext cx="11657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77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16" y="2115548"/>
        <a:ext cx="58288" cy="58288"/>
      </dsp:txXfrm>
    </dsp:sp>
    <dsp:sp modelId="{75C3ECB2-D843-400D-942E-D1EE7EDAAE1F}">
      <dsp:nvSpPr>
        <dsp:cNvPr id="0" name=""/>
        <dsp:cNvSpPr/>
      </dsp:nvSpPr>
      <dsp:spPr>
        <a:xfrm>
          <a:off x="4860139" y="195684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1966847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21564227">
          <a:off x="3694960" y="3066518"/>
          <a:ext cx="7807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079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39" y="3053590"/>
        <a:ext cx="39039" cy="39039"/>
      </dsp:txXfrm>
    </dsp:sp>
    <dsp:sp modelId="{A7BC0936-1B88-4FA1-A457-B06B9E58522A}">
      <dsp:nvSpPr>
        <dsp:cNvPr id="0" name=""/>
        <dsp:cNvSpPr/>
      </dsp:nvSpPr>
      <dsp:spPr>
        <a:xfrm>
          <a:off x="4475736" y="286220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2872207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816327" y="306869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3074170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860131" y="28746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2884688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5201602" y="307582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3080153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5292183" y="287646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2886467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59239">
          <a:off x="3694861" y="3560285"/>
          <a:ext cx="162127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27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4" y="3526345"/>
        <a:ext cx="81063" cy="81063"/>
      </dsp:txXfrm>
    </dsp:sp>
    <dsp:sp modelId="{913AAEF0-3D05-4BEE-B8A3-6B0402B2B440}">
      <dsp:nvSpPr>
        <dsp:cNvPr id="0" name=""/>
        <dsp:cNvSpPr/>
      </dsp:nvSpPr>
      <dsp:spPr>
        <a:xfrm>
          <a:off x="5316011" y="33740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3384005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5656875" y="358069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3585587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5724235" y="33868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3396887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21588563">
          <a:off x="3694978" y="4020116"/>
          <a:ext cx="11651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1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31" y="3997578"/>
        <a:ext cx="58258" cy="58258"/>
      </dsp:txXfrm>
    </dsp:sp>
    <dsp:sp modelId="{3256BFE9-2416-4D94-827A-864C484A1894}">
      <dsp:nvSpPr>
        <dsp:cNvPr id="0" name=""/>
        <dsp:cNvSpPr/>
      </dsp:nvSpPr>
      <dsp:spPr>
        <a:xfrm>
          <a:off x="4860139" y="381792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382792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110069">
          <a:off x="4373268" y="4520281"/>
          <a:ext cx="510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0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5912" y="4514102"/>
        <a:ext cx="25541" cy="25541"/>
      </dsp:txXfrm>
    </dsp:sp>
    <dsp:sp modelId="{84B8FAB6-4591-4EDA-9884-4AFC9C368A02}">
      <dsp:nvSpPr>
        <dsp:cNvPr id="0" name=""/>
        <dsp:cNvSpPr/>
      </dsp:nvSpPr>
      <dsp:spPr>
        <a:xfrm>
          <a:off x="4883968" y="432820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93970" y="4338209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5225439" y="4529347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8469" y="4533674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5316019" y="43299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21" y="4339988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657260" y="4526236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87" y="4531147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724235" y="43219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4331987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218717">
          <a:off x="3672788" y="4993624"/>
          <a:ext cx="7560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560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1918" y="4981315"/>
        <a:ext cx="37803" cy="37803"/>
      </dsp:txXfrm>
    </dsp:sp>
    <dsp:sp modelId="{4B5C0914-7339-47CF-8C89-40F57AFC20E9}">
      <dsp:nvSpPr>
        <dsp:cNvPr id="0" name=""/>
        <dsp:cNvSpPr/>
      </dsp:nvSpPr>
      <dsp:spPr>
        <a:xfrm>
          <a:off x="4428088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38090" y="4827411"/>
        <a:ext cx="321475" cy="393680"/>
      </dsp:txXfrm>
    </dsp:sp>
    <dsp:sp modelId="{B3E7FF59-FE3A-4AEB-87F0-848C59E0FDFC}">
      <dsp:nvSpPr>
        <dsp:cNvPr id="0" name=""/>
        <dsp:cNvSpPr/>
      </dsp:nvSpPr>
      <dsp:spPr>
        <a:xfrm rot="21532485">
          <a:off x="4769559" y="5016770"/>
          <a:ext cx="9058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2585" y="5021097"/>
        <a:ext cx="4529" cy="4529"/>
      </dsp:txXfrm>
    </dsp:sp>
    <dsp:sp modelId="{D99BB133-3444-41DE-8640-AB8B71587ED5}">
      <dsp:nvSpPr>
        <dsp:cNvPr id="0" name=""/>
        <dsp:cNvSpPr/>
      </dsp:nvSpPr>
      <dsp:spPr>
        <a:xfrm>
          <a:off x="4860131" y="481563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4825632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5201602" y="5016770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5021097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5292183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4827411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1642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24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3720" y="5400265"/>
        <a:ext cx="82122" cy="82122"/>
      </dsp:txXfrm>
    </dsp:sp>
    <dsp:sp modelId="{F048A148-7001-4500-9DDF-C2D7AD1D55F8}">
      <dsp:nvSpPr>
        <dsp:cNvPr id="0" name=""/>
        <dsp:cNvSpPr/>
      </dsp:nvSpPr>
      <dsp:spPr>
        <a:xfrm>
          <a:off x="5316011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5657491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94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5724235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244486"/>
        <a:ext cx="321475" cy="39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10/11/22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77688-7976-43C2-8DAF-A4C1BE2F6D0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The TT-multiplets program can be used to explain the spectral shapes of all core level spectroscopies. XAFS, photoemission, auger, etc.</a:t>
            </a:r>
          </a:p>
          <a:p>
            <a:endParaRPr lang="en-US" altLang="en-US"/>
          </a:p>
          <a:p>
            <a:r>
              <a:rPr lang="en-US" altLang="en-US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/>
              <a:t>AS A SIDE REMARK I WOULD LIKE TO MENTION that the active site in a catalyst is a perfect example of a correlated system.  (in biocatalysis this is often realised)</a:t>
            </a:r>
          </a:p>
          <a:p>
            <a:r>
              <a:rPr lang="en-US" altLang="en-US"/>
              <a:t>The integrated program gives accurate descriptions of core level spectra, from a set of uniform electronic structure parameters. </a:t>
            </a:r>
          </a:p>
          <a:p>
            <a:r>
              <a:rPr lang="en-US" altLang="en-US"/>
              <a:t>The program is important for all of the new spectroscopies that I will describe.</a:t>
            </a:r>
          </a:p>
          <a:p>
            <a:r>
              <a:rPr lang="en-US" altLang="en-US"/>
              <a:t>The program is distributed from my homepage and it is used at some 50 institutes worldwide.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8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25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871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2E4DB-0BDB-4038-BAF8-602ABF5D5D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901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FA20F4-3AC0-4325-831D-436EFB036B33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1519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EC80B-32BC-41CE-9BCC-01FB8DB8BB71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001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8CF72-80FB-4EA5-A27D-4461470F6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CABF5-C5B2-43B1-B393-BFED5CD2C121}" type="slidenum">
              <a:rPr lang="en-US" altLang="nl-NL"/>
              <a:pPr/>
              <a:t>33</a:t>
            </a:fld>
            <a:endParaRPr lang="en-US" altLang="nl-NL"/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45B3DDF6-1E8B-433F-836C-26F2DFBFD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5AD8E4A9-8261-4988-ADCD-437DC7FBE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4993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34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51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35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3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36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089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69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CAC91-D8AD-47F8-8884-83F26A1F55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37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38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919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BDB-D3FC-4133-A911-664A04D081F9}" type="slidenum">
              <a:rPr kumimoji="0" lang="en-US" altLang="en-US" sz="1200">
                <a:latin typeface="Times New Roman" panose="02020603050405020304" pitchFamily="18" charset="0"/>
              </a:rPr>
              <a:pPr/>
              <a:t>39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66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18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89E45-0FBD-4397-9118-071755C93805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28769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526115-B478-454B-AE4E-63DBF746568E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650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63232D-4FE9-4D32-8A1B-C6AC49793BD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6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385AFA-DD82-4A16-9E55-2F5182A5994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383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D68A64-8186-4D69-9E31-71813344A0D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367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1E282-54C8-4DF6-ABE0-7C359523E98D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47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419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48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77688-7976-43C2-8DAF-A4C1BE2F6D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The TT-multiplets program can be used to explain the spectral shapes of all core level spectroscopies. XAFS, photoemission, auger, etc.</a:t>
            </a:r>
          </a:p>
          <a:p>
            <a:endParaRPr lang="en-US" altLang="en-US"/>
          </a:p>
          <a:p>
            <a:r>
              <a:rPr lang="en-US" altLang="en-US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/>
              <a:t>AS A SIDE REMARK I WOULD LIKE TO MENTION that the active site in a catalyst is a perfect example of a correlated system.  (in biocatalysis this is often realised)</a:t>
            </a:r>
          </a:p>
          <a:p>
            <a:r>
              <a:rPr lang="en-US" altLang="en-US"/>
              <a:t>The integrated program gives accurate descriptions of core level spectra, from a set of uniform electronic structure parameters. </a:t>
            </a:r>
          </a:p>
          <a:p>
            <a:r>
              <a:rPr lang="en-US" altLang="en-US"/>
              <a:t>The program is important for all of the new spectroscopies that I will describe.</a:t>
            </a:r>
          </a:p>
          <a:p>
            <a:r>
              <a:rPr lang="en-US" altLang="en-US"/>
              <a:t>The program is distributed from my homepage and it is used at some 50 institutes worldwide.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721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49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48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50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99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BF4983-F39B-466B-B686-66F352D874A9}" type="slidenum">
              <a:rPr kumimoji="0" lang="en-US" altLang="en-US" sz="1200">
                <a:latin typeface="Times New Roman" panose="02020603050405020304" pitchFamily="18" charset="0"/>
              </a:rPr>
              <a:pPr/>
              <a:t>51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69086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B3C9C-85BA-4D2D-B81D-EE80B255E2C4}" type="slidenum">
              <a:rPr lang="en-US" altLang="nl-NL"/>
              <a:pPr/>
              <a:t>52</a:t>
            </a:fld>
            <a:endParaRPr lang="en-US" altLang="nl-NL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4587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2B15F2-B1E8-4CE2-8DF9-C74CF6E58BF6}" type="slidenum">
              <a:rPr kumimoji="0" lang="en-US" altLang="en-US" sz="1200">
                <a:latin typeface="Times New Roman" panose="02020603050405020304" pitchFamily="18" charset="0"/>
              </a:rPr>
              <a:pPr/>
              <a:t>53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63361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7D8919-20C8-4D92-9A07-953B24A0DD48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54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728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21E1EB-5D19-49A4-B76A-35E6E415E86B}" type="slidenum">
              <a:rPr kumimoji="0" lang="en-US" altLang="en-US" sz="1200">
                <a:latin typeface="Times New Roman" panose="02020603050405020304" pitchFamily="18" charset="0"/>
              </a:rPr>
              <a:pPr/>
              <a:t>55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772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5CF60-ABD7-4131-8A00-C8379810341F}" type="slidenum">
              <a:rPr kumimoji="0" lang="en-US" altLang="en-US" sz="1200">
                <a:latin typeface="Times New Roman" panose="02020603050405020304" pitchFamily="18" charset="0"/>
              </a:rPr>
              <a:pPr/>
              <a:t>56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631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57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799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58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2853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5BE4B-9B2E-4486-BD0C-372BDB2279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94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59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05684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60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1908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61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98901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1AC39-A4F8-4F5C-84DE-F6E926A22238}" type="slidenum">
              <a:rPr kumimoji="0" lang="en-US" altLang="en-US" sz="1200">
                <a:latin typeface="Times New Roman" panose="02020603050405020304" pitchFamily="18" charset="0"/>
              </a:rPr>
              <a:pPr/>
              <a:t>62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5084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2E4DB-0BDB-4038-BAF8-602ABF5D5D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9643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072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BF2D-A780-4CC4-82FF-744688B81F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38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08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23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9DAt_k2aef-_jtUXrJGjubY81v-kjJS_/view?usp=shari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9DAt_k2aef-_jtUXrJGjubY81v-kjJS_/view?usp=shar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endParaRPr lang="en-US" altLang="en-US" sz="2800" i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8554FE"/>
                </a:solidFill>
              </a:rPr>
              <a:t>Charge Transfer Multiplet program</a:t>
            </a: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F45CB"/>
                </a:solidFill>
              </a:rPr>
              <a:t>Used for the analysis of </a:t>
            </a:r>
            <a:r>
              <a:rPr lang="en-US" altLang="en-US" sz="2800" i="1" dirty="0">
                <a:solidFill>
                  <a:srgbClr val="0F45CB"/>
                </a:solidFill>
              </a:rPr>
              <a:t>all core level spectroscopies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r>
              <a:rPr lang="en-US" altLang="en-US" sz="2800" i="1" u="sng" dirty="0">
                <a:solidFill>
                  <a:srgbClr val="0F45CB"/>
                </a:solidFill>
              </a:rPr>
              <a:t>involving d and f-shells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Write down all core level spectroscopies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Excitation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Decay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Resonances/scattering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11676-C688-49F9-AF38-8E8DA110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MULTIPLETS</a:t>
            </a:r>
          </a:p>
        </p:txBody>
      </p:sp>
    </p:spTree>
    <p:extLst>
      <p:ext uri="{BB962C8B-B14F-4D97-AF65-F5344CB8AC3E}">
        <p14:creationId xmlns:p14="http://schemas.microsoft.com/office/powerpoint/2010/main" val="2457396122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spectroscopies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20EC-B331-4558-9927-B2EFE4D0D601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8C13D-018A-4635-808C-1315CE305251}"/>
              </a:ext>
            </a:extLst>
          </p:cNvPr>
          <p:cNvSpPr txBox="1"/>
          <p:nvPr/>
        </p:nvSpPr>
        <p:spPr>
          <a:xfrm>
            <a:off x="611560" y="5806438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374A2-7D59-446D-9676-98F5E41E64B6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6B88F7-4658-450C-A5D0-8D5D4A5DFED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A2281F-44F6-4C11-879E-CAD8D6A44F9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A79A4B6-E7D3-4BD8-A047-7A387F8E844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lang="nl-NL" sz="2400" baseline="30000" dirty="0">
                  <a:solidFill>
                    <a:srgbClr val="FFFFFF"/>
                  </a:solidFill>
                  <a:latin typeface="Verdana"/>
                </a:rPr>
                <a:t>9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6AA6B5-B2F6-4702-A815-8D391F9837E4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00ACF4A-B166-43DB-A4A6-09714BE26E4A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FBA383A0-B4CD-4749-8B30-ED5CF8A2E174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lang="nl-NL" sz="2400" baseline="30000" dirty="0">
                  <a:solidFill>
                    <a:srgbClr val="FFFFFF"/>
                  </a:solidFill>
                  <a:latin typeface="Verdana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752308-E429-4E77-A806-9D72B16B6154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262C86-4CA0-4781-8038-BF871C22BCA5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4BFF86-855A-48B3-84AB-62D094CD6A70}"/>
              </a:ext>
            </a:extLst>
          </p:cNvPr>
          <p:cNvSpPr txBox="1"/>
          <p:nvPr/>
        </p:nvSpPr>
        <p:spPr>
          <a:xfrm>
            <a:off x="3131840" y="5806438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REELS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2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spectroscopies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20EC-B331-4558-9927-B2EFE4D0D601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8C13D-018A-4635-808C-1315CE305251}"/>
              </a:ext>
            </a:extLst>
          </p:cNvPr>
          <p:cNvSpPr txBox="1"/>
          <p:nvPr/>
        </p:nvSpPr>
        <p:spPr>
          <a:xfrm>
            <a:off x="611560" y="5806438"/>
            <a:ext cx="2101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374A2-7D59-446D-9676-98F5E41E64B6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6B88F7-4658-450C-A5D0-8D5D4A5DFED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A2281F-44F6-4C11-879E-CAD8D6A44F9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A79A4B6-E7D3-4BD8-A047-7A387F8E844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lang="nl-NL" sz="2400" baseline="30000" dirty="0">
                  <a:solidFill>
                    <a:srgbClr val="FFFFFF"/>
                  </a:solidFill>
                  <a:latin typeface="Verdana"/>
                </a:rPr>
                <a:t>9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6AA6B5-B2F6-4702-A815-8D391F9837E4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00ACF4A-B166-43DB-A4A6-09714BE26E4A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FBA383A0-B4CD-4749-8B30-ED5CF8A2E174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lang="nl-NL" sz="2400" baseline="30000" dirty="0">
                  <a:solidFill>
                    <a:srgbClr val="FFFFFF"/>
                  </a:solidFill>
                  <a:latin typeface="Verdana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752308-E429-4E77-A806-9D72B16B6154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262C86-4CA0-4781-8038-BF871C22BCA5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4BFF86-855A-48B3-84AB-62D094CD6A70}"/>
              </a:ext>
            </a:extLst>
          </p:cNvPr>
          <p:cNvSpPr txBox="1"/>
          <p:nvPr/>
        </p:nvSpPr>
        <p:spPr>
          <a:xfrm>
            <a:off x="3131840" y="5806438"/>
            <a:ext cx="2224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REELS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DB889E-DA47-4C36-8640-F995F896ACA0}"/>
              </a:ext>
            </a:extLst>
          </p:cNvPr>
          <p:cNvCxnSpPr>
            <a:cxnSpLocks/>
          </p:cNvCxnSpPr>
          <p:nvPr/>
        </p:nvCxnSpPr>
        <p:spPr bwMode="auto">
          <a:xfrm>
            <a:off x="2480401" y="1427676"/>
            <a:ext cx="1919025" cy="31432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8B89A3-17EC-42FE-8017-3C2C80C68C31}"/>
              </a:ext>
            </a:extLst>
          </p:cNvPr>
          <p:cNvSpPr txBox="1"/>
          <p:nvPr/>
        </p:nvSpPr>
        <p:spPr>
          <a:xfrm>
            <a:off x="3193396" y="2091892"/>
            <a:ext cx="191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EELS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12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C30404-5A3D-4BDA-A56F-FAB1459E2BF0}"/>
              </a:ext>
            </a:extLst>
          </p:cNvPr>
          <p:cNvSpPr txBox="1"/>
          <p:nvPr/>
        </p:nvSpPr>
        <p:spPr>
          <a:xfrm>
            <a:off x="5796136" y="1315109"/>
            <a:ext cx="26148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RAES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XES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REELS</a:t>
            </a:r>
          </a:p>
        </p:txBody>
      </p:sp>
    </p:spTree>
    <p:extLst>
      <p:ext uri="{BB962C8B-B14F-4D97-AF65-F5344CB8AC3E}">
        <p14:creationId xmlns:p14="http://schemas.microsoft.com/office/powerpoint/2010/main" val="395016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BA1C61E-1900-4E06-AEDE-F8A080E7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Resonant spectroscopies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00D57-20C8-4F09-A287-3A41D713249F}"/>
              </a:ext>
            </a:extLst>
          </p:cNvPr>
          <p:cNvSpPr txBox="1"/>
          <p:nvPr/>
        </p:nvSpPr>
        <p:spPr>
          <a:xfrm>
            <a:off x="179512" y="797510"/>
            <a:ext cx="3674404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RAES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XES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REELS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coincidences)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polarizations)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momentum)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(+ time, space)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44FB3-A81E-489A-B365-9F6793209F14}"/>
              </a:ext>
            </a:extLst>
          </p:cNvPr>
          <p:cNvSpPr/>
          <p:nvPr/>
        </p:nvSpPr>
        <p:spPr bwMode="auto">
          <a:xfrm>
            <a:off x="4932040" y="1810132"/>
            <a:ext cx="3240000" cy="324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60DA7-CE5C-49E7-AF60-500942C542B2}"/>
              </a:ext>
            </a:extLst>
          </p:cNvPr>
          <p:cNvSpPr txBox="1"/>
          <p:nvPr/>
        </p:nvSpPr>
        <p:spPr>
          <a:xfrm>
            <a:off x="5863390" y="505900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in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D2CC9-0145-48A8-9668-D7CD65A313DF}"/>
              </a:ext>
            </a:extLst>
          </p:cNvPr>
          <p:cNvSpPr txBox="1"/>
          <p:nvPr/>
        </p:nvSpPr>
        <p:spPr>
          <a:xfrm rot="16200000">
            <a:off x="3929997" y="3172333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out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nl-N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E89F66-84A2-466D-8603-88C2B310FD50}"/>
              </a:ext>
            </a:extLst>
          </p:cNvPr>
          <p:cNvSpPr/>
          <p:nvPr/>
        </p:nvSpPr>
        <p:spPr bwMode="auto">
          <a:xfrm>
            <a:off x="6297305" y="400571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017458-0DA0-435D-AD32-56CDC0B2B462}"/>
              </a:ext>
            </a:extLst>
          </p:cNvPr>
          <p:cNvSpPr/>
          <p:nvPr/>
        </p:nvSpPr>
        <p:spPr bwMode="auto">
          <a:xfrm>
            <a:off x="6659262" y="321299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12783A-A6FE-4FC4-9EC0-B06CEEF6C220}"/>
              </a:ext>
            </a:extLst>
          </p:cNvPr>
          <p:cNvSpPr/>
          <p:nvPr/>
        </p:nvSpPr>
        <p:spPr bwMode="auto">
          <a:xfrm>
            <a:off x="6659262" y="3789040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2D13D-22D4-4574-9EE8-785028FE9918}"/>
              </a:ext>
            </a:extLst>
          </p:cNvPr>
          <p:cNvSpPr/>
          <p:nvPr/>
        </p:nvSpPr>
        <p:spPr bwMode="auto">
          <a:xfrm>
            <a:off x="6287075" y="3560901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813AAE-2215-4844-9CA3-11B6EFED1A29}"/>
              </a:ext>
            </a:extLst>
          </p:cNvPr>
          <p:cNvCxnSpPr/>
          <p:nvPr/>
        </p:nvCxnSpPr>
        <p:spPr bwMode="auto">
          <a:xfrm flipH="1">
            <a:off x="4932040" y="1810132"/>
            <a:ext cx="3240000" cy="324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3933833-2E59-4FB0-AE3F-9150B06F5FD7}"/>
              </a:ext>
            </a:extLst>
          </p:cNvPr>
          <p:cNvSpPr txBox="1"/>
          <p:nvPr/>
        </p:nvSpPr>
        <p:spPr>
          <a:xfrm>
            <a:off x="6084168" y="1317531"/>
            <a:ext cx="4582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2975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BA1C61E-1900-4E06-AEDE-F8A080E7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Resonant spectroscopies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00D57-20C8-4F09-A287-3A41D713249F}"/>
              </a:ext>
            </a:extLst>
          </p:cNvPr>
          <p:cNvSpPr txBox="1"/>
          <p:nvPr/>
        </p:nvSpPr>
        <p:spPr>
          <a:xfrm>
            <a:off x="179512" y="797510"/>
            <a:ext cx="375776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RAES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en-US" sz="4000" dirty="0">
              <a:solidFill>
                <a:srgbClr val="0000FF"/>
              </a:solidFill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XES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REELS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coincidences)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polarizations)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momentum)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(+ time, space)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44FB3-A81E-489A-B365-9F6793209F14}"/>
              </a:ext>
            </a:extLst>
          </p:cNvPr>
          <p:cNvSpPr/>
          <p:nvPr/>
        </p:nvSpPr>
        <p:spPr bwMode="auto">
          <a:xfrm>
            <a:off x="4932040" y="1810132"/>
            <a:ext cx="3240000" cy="324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60DA7-CE5C-49E7-AF60-500942C542B2}"/>
              </a:ext>
            </a:extLst>
          </p:cNvPr>
          <p:cNvSpPr txBox="1"/>
          <p:nvPr/>
        </p:nvSpPr>
        <p:spPr>
          <a:xfrm>
            <a:off x="5863390" y="505900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in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D2CC9-0145-48A8-9668-D7CD65A313DF}"/>
              </a:ext>
            </a:extLst>
          </p:cNvPr>
          <p:cNvSpPr txBox="1"/>
          <p:nvPr/>
        </p:nvSpPr>
        <p:spPr>
          <a:xfrm rot="16200000">
            <a:off x="3804162" y="317233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out (e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nl-N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E89F66-84A2-466D-8603-88C2B310FD50}"/>
              </a:ext>
            </a:extLst>
          </p:cNvPr>
          <p:cNvSpPr/>
          <p:nvPr/>
        </p:nvSpPr>
        <p:spPr bwMode="auto">
          <a:xfrm>
            <a:off x="6297305" y="400571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017458-0DA0-435D-AD32-56CDC0B2B462}"/>
              </a:ext>
            </a:extLst>
          </p:cNvPr>
          <p:cNvSpPr/>
          <p:nvPr/>
        </p:nvSpPr>
        <p:spPr bwMode="auto">
          <a:xfrm>
            <a:off x="6659262" y="321299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12783A-A6FE-4FC4-9EC0-B06CEEF6C220}"/>
              </a:ext>
            </a:extLst>
          </p:cNvPr>
          <p:cNvSpPr/>
          <p:nvPr/>
        </p:nvSpPr>
        <p:spPr bwMode="auto">
          <a:xfrm>
            <a:off x="6659262" y="3789040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2D13D-22D4-4574-9EE8-785028FE9918}"/>
              </a:ext>
            </a:extLst>
          </p:cNvPr>
          <p:cNvSpPr/>
          <p:nvPr/>
        </p:nvSpPr>
        <p:spPr bwMode="auto">
          <a:xfrm>
            <a:off x="6287075" y="3560901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144FD-AE0E-416A-8AF2-1C7EFF242515}"/>
              </a:ext>
            </a:extLst>
          </p:cNvPr>
          <p:cNvSpPr txBox="1"/>
          <p:nvPr/>
        </p:nvSpPr>
        <p:spPr>
          <a:xfrm>
            <a:off x="6084168" y="1317531"/>
            <a:ext cx="4582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9530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BA1C61E-1900-4E06-AEDE-F8A080E7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Resonant spectroscopies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00D57-20C8-4F09-A287-3A41D713249F}"/>
              </a:ext>
            </a:extLst>
          </p:cNvPr>
          <p:cNvSpPr txBox="1"/>
          <p:nvPr/>
        </p:nvSpPr>
        <p:spPr>
          <a:xfrm>
            <a:off x="179512" y="797510"/>
            <a:ext cx="375776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RAES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en-US" sz="4000" dirty="0">
              <a:solidFill>
                <a:srgbClr val="0000FF"/>
              </a:solidFill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XES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en-US" sz="4000" dirty="0">
              <a:solidFill>
                <a:srgbClr val="0000FF"/>
              </a:solidFill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REELS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coincidences)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polarizations)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momentum)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(+ time, space)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44FB3-A81E-489A-B365-9F6793209F14}"/>
              </a:ext>
            </a:extLst>
          </p:cNvPr>
          <p:cNvSpPr/>
          <p:nvPr/>
        </p:nvSpPr>
        <p:spPr bwMode="auto">
          <a:xfrm>
            <a:off x="4932040" y="1810132"/>
            <a:ext cx="3240000" cy="324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60DA7-CE5C-49E7-AF60-500942C542B2}"/>
              </a:ext>
            </a:extLst>
          </p:cNvPr>
          <p:cNvSpPr txBox="1"/>
          <p:nvPr/>
        </p:nvSpPr>
        <p:spPr>
          <a:xfrm>
            <a:off x="5863390" y="505900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out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D2CC9-0145-48A8-9668-D7CD65A313DF}"/>
              </a:ext>
            </a:extLst>
          </p:cNvPr>
          <p:cNvSpPr txBox="1"/>
          <p:nvPr/>
        </p:nvSpPr>
        <p:spPr>
          <a:xfrm rot="16200000">
            <a:off x="3804162" y="317233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out (e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nl-N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E89F66-84A2-466D-8603-88C2B310FD50}"/>
              </a:ext>
            </a:extLst>
          </p:cNvPr>
          <p:cNvSpPr/>
          <p:nvPr/>
        </p:nvSpPr>
        <p:spPr bwMode="auto">
          <a:xfrm>
            <a:off x="6297305" y="400571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017458-0DA0-435D-AD32-56CDC0B2B462}"/>
              </a:ext>
            </a:extLst>
          </p:cNvPr>
          <p:cNvSpPr/>
          <p:nvPr/>
        </p:nvSpPr>
        <p:spPr bwMode="auto">
          <a:xfrm>
            <a:off x="6659262" y="321299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12783A-A6FE-4FC4-9EC0-B06CEEF6C220}"/>
              </a:ext>
            </a:extLst>
          </p:cNvPr>
          <p:cNvSpPr/>
          <p:nvPr/>
        </p:nvSpPr>
        <p:spPr bwMode="auto">
          <a:xfrm>
            <a:off x="6659262" y="3789040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2D13D-22D4-4574-9EE8-785028FE9918}"/>
              </a:ext>
            </a:extLst>
          </p:cNvPr>
          <p:cNvSpPr/>
          <p:nvPr/>
        </p:nvSpPr>
        <p:spPr bwMode="auto">
          <a:xfrm>
            <a:off x="6287075" y="3560901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DA8CF8-F741-44E0-AE6E-C1B188720A4D}"/>
              </a:ext>
            </a:extLst>
          </p:cNvPr>
          <p:cNvSpPr txBox="1"/>
          <p:nvPr/>
        </p:nvSpPr>
        <p:spPr>
          <a:xfrm>
            <a:off x="6084168" y="1317531"/>
            <a:ext cx="4582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XES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9707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BA1C61E-1900-4E06-AEDE-F8A080E7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Resonant spectroscopies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00D57-20C8-4F09-A287-3A41D713249F}"/>
              </a:ext>
            </a:extLst>
          </p:cNvPr>
          <p:cNvSpPr txBox="1"/>
          <p:nvPr/>
        </p:nvSpPr>
        <p:spPr>
          <a:xfrm>
            <a:off x="179512" y="797510"/>
            <a:ext cx="418576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RAES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en-US" sz="4000" dirty="0">
              <a:solidFill>
                <a:srgbClr val="0000FF"/>
              </a:solidFill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XES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’,</a:t>
            </a:r>
            <a:r>
              <a:rPr lang="en-US" sz="4000" dirty="0">
                <a:solidFill>
                  <a:srgbClr val="0000FF"/>
                </a:solidFill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en-US" sz="4000" dirty="0">
              <a:solidFill>
                <a:srgbClr val="0000FF"/>
              </a:solidFill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 (e,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srgbClr val="0000FF"/>
                </a:solidFill>
              </a:rPr>
              <a:t>REELS (</a:t>
            </a:r>
            <a:r>
              <a:rPr lang="en-US" sz="4000" dirty="0" err="1">
                <a:solidFill>
                  <a:srgbClr val="0000FF"/>
                </a:solidFill>
              </a:rPr>
              <a:t>e,e</a:t>
            </a:r>
            <a:r>
              <a:rPr lang="en-US" sz="4000" dirty="0">
                <a:solidFill>
                  <a:srgbClr val="0000FF"/>
                </a:solidFill>
              </a:rPr>
              <a:t>’)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coincidences)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polarizations)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momentum)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FF"/>
                </a:solidFill>
              </a:rPr>
              <a:t>(+ time, space)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44FB3-A81E-489A-B365-9F6793209F14}"/>
              </a:ext>
            </a:extLst>
          </p:cNvPr>
          <p:cNvSpPr/>
          <p:nvPr/>
        </p:nvSpPr>
        <p:spPr bwMode="auto">
          <a:xfrm>
            <a:off x="4932040" y="1810132"/>
            <a:ext cx="3240000" cy="324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60DA7-CE5C-49E7-AF60-500942C542B2}"/>
              </a:ext>
            </a:extLst>
          </p:cNvPr>
          <p:cNvSpPr txBox="1"/>
          <p:nvPr/>
        </p:nvSpPr>
        <p:spPr>
          <a:xfrm>
            <a:off x="5863390" y="505900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 out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D2CC9-0145-48A8-9668-D7CD65A313DF}"/>
              </a:ext>
            </a:extLst>
          </p:cNvPr>
          <p:cNvSpPr txBox="1"/>
          <p:nvPr/>
        </p:nvSpPr>
        <p:spPr>
          <a:xfrm rot="16200000">
            <a:off x="3804162" y="317233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out (e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lang="nl-N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E89F66-84A2-466D-8603-88C2B310FD50}"/>
              </a:ext>
            </a:extLst>
          </p:cNvPr>
          <p:cNvSpPr/>
          <p:nvPr/>
        </p:nvSpPr>
        <p:spPr bwMode="auto">
          <a:xfrm>
            <a:off x="6297305" y="400571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017458-0DA0-435D-AD32-56CDC0B2B462}"/>
              </a:ext>
            </a:extLst>
          </p:cNvPr>
          <p:cNvSpPr/>
          <p:nvPr/>
        </p:nvSpPr>
        <p:spPr bwMode="auto">
          <a:xfrm>
            <a:off x="6659262" y="321299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12783A-A6FE-4FC4-9EC0-B06CEEF6C220}"/>
              </a:ext>
            </a:extLst>
          </p:cNvPr>
          <p:cNvSpPr/>
          <p:nvPr/>
        </p:nvSpPr>
        <p:spPr bwMode="auto">
          <a:xfrm>
            <a:off x="6659262" y="3789040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2D13D-22D4-4574-9EE8-785028FE9918}"/>
              </a:ext>
            </a:extLst>
          </p:cNvPr>
          <p:cNvSpPr/>
          <p:nvPr/>
        </p:nvSpPr>
        <p:spPr bwMode="auto">
          <a:xfrm>
            <a:off x="6287075" y="3560901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E6705-2E19-424B-B36F-8C9B131C8968}"/>
              </a:ext>
            </a:extLst>
          </p:cNvPr>
          <p:cNvSpPr txBox="1"/>
          <p:nvPr/>
        </p:nvSpPr>
        <p:spPr>
          <a:xfrm>
            <a:off x="6084168" y="1317531"/>
            <a:ext cx="4582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XES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972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1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3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554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Multiplet program</a:t>
            </a:r>
            <a:endParaRPr kumimoji="1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F45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Used for the analysis of </a:t>
            </a:r>
            <a: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XAS, EELS,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Photoemission, Auger, XES</a:t>
            </a:r>
            <a:b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involving d and f-shells</a:t>
            </a:r>
            <a:b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1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F45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ATOMIC PHYSICS</a:t>
            </a: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 </a:t>
            </a:r>
            <a:endParaRPr kumimoji="1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608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 THEORY</a:t>
            </a: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</a:t>
            </a:r>
            <a:endParaRPr kumimoji="1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608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 HAMILTONIANS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11676-C688-49F9-AF38-8E8DA110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MULTIPLETS</a:t>
            </a:r>
          </a:p>
        </p:txBody>
      </p:sp>
    </p:spTree>
    <p:extLst>
      <p:ext uri="{BB962C8B-B14F-4D97-AF65-F5344CB8AC3E}">
        <p14:creationId xmlns:p14="http://schemas.microsoft.com/office/powerpoint/2010/main" val="2072179480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C0E948-623F-4B45-9DB3-C1617EC7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9" y="4725144"/>
            <a:ext cx="9144000" cy="3342951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4f electrons are localized 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 effect of surroundings (crystal field &lt; lifetime broadening)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XAS is self screened &gt; no charge transfer 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Initial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spin-orbit coupling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core hole – valence hole ‘multiplet’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core hole spin-orbit coupling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1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4f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system: ground state is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9/2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F1DF4-151C-40C2-885E-019E5D9B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6" y="2420888"/>
            <a:ext cx="7266047" cy="47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5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3d transition metal oxides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844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electrons are less localized 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Effect of surroundings (crystal field effect)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XAS is self screened &gt; weak charge transfer 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Initial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spin-orbit coupling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 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– valence hole ‘multiplet’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spin-orbit coupling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 effect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2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5890744" y="248623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2843727" y="180944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578552" y="1150031"/>
            <a:ext cx="3191992" cy="139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29859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3321050"/>
            <a:ext cx="1787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altLang="en-US" sz="3200" b="0" i="0" u="none" strike="noStrike" kern="1200" cap="none" spc="0" normalizeH="0" baseline="-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states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513"/>
            <a:ext cx="91440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150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Crystal Field Effects</a:t>
            </a:r>
            <a:endParaRPr kumimoji="1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52400" y="501650"/>
            <a:ext cx="175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GB" altLang="en-US" sz="3200" b="0" i="0" u="none" strike="noStrike" kern="1200" cap="none" spc="0" normalizeH="0" baseline="-2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states</a:t>
            </a: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420FEE0-9F3E-4B32-B6A2-83B7F1BA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</a:p>
        </p:txBody>
      </p:sp>
    </p:spTree>
    <p:extLst>
      <p:ext uri="{BB962C8B-B14F-4D97-AF65-F5344CB8AC3E}">
        <p14:creationId xmlns:p14="http://schemas.microsoft.com/office/powerpoint/2010/main" val="300701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Comparison with Experiment</a:t>
            </a:r>
            <a:endParaRPr kumimoji="1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1" y="620688"/>
            <a:ext cx="80772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7DE1CC7-53C0-4D31-B302-5DDB6514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ScF3 with crystal field multiplets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2E35D5B-7562-4BDA-97D8-79293CD2E3F1}"/>
              </a:ext>
            </a:extLst>
          </p:cNvPr>
          <p:cNvSpPr/>
          <p:nvPr/>
        </p:nvSpPr>
        <p:spPr>
          <a:xfrm>
            <a:off x="1403648" y="645333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PHYS. Rev. B. 41, 928 (1990)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81310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C9EECF7-DA81-49C7-9C89-5BB024F4AC35}"/>
              </a:ext>
            </a:extLst>
          </p:cNvPr>
          <p:cNvCxnSpPr>
            <a:stCxn id="62466" idx="1"/>
          </p:cNvCxnSpPr>
          <p:nvPr/>
        </p:nvCxnSpPr>
        <p:spPr bwMode="auto">
          <a:xfrm flipV="1">
            <a:off x="3252788" y="955204"/>
            <a:ext cx="4919612" cy="2283297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BE06797-2FC6-4923-B8C0-899F4CD1B89A}"/>
              </a:ext>
            </a:extLst>
          </p:cNvPr>
          <p:cNvCxnSpPr/>
          <p:nvPr/>
        </p:nvCxnSpPr>
        <p:spPr bwMode="auto">
          <a:xfrm flipV="1">
            <a:off x="3252788" y="2852936"/>
            <a:ext cx="4919612" cy="459062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6C776F2-E0FA-4942-9A93-DD078DB9246D}"/>
              </a:ext>
            </a:extLst>
          </p:cNvPr>
          <p:cNvCxnSpPr/>
          <p:nvPr/>
        </p:nvCxnSpPr>
        <p:spPr bwMode="auto">
          <a:xfrm>
            <a:off x="3252788" y="3469806"/>
            <a:ext cx="4847604" cy="1255338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736DF4F8-9A28-4E48-8FF8-218080F6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r="50000" b="50718"/>
          <a:stretch/>
        </p:blipFill>
        <p:spPr bwMode="auto">
          <a:xfrm>
            <a:off x="293860" y="4038764"/>
            <a:ext cx="4572000" cy="2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13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228600" y="104775"/>
            <a:ext cx="511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Octahedral crystal field splitting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DC60EBF-17EB-416B-B3EB-77F58E52EF5E}"/>
              </a:ext>
            </a:extLst>
          </p:cNvPr>
          <p:cNvGrpSpPr/>
          <p:nvPr/>
        </p:nvGrpSpPr>
        <p:grpSpPr>
          <a:xfrm>
            <a:off x="614604" y="3212976"/>
            <a:ext cx="8077200" cy="3200400"/>
            <a:chOff x="609600" y="2133600"/>
            <a:chExt cx="8077200" cy="3200400"/>
          </a:xfrm>
        </p:grpSpPr>
        <p:grpSp>
          <p:nvGrpSpPr>
            <p:cNvPr id="44034" name="Group 2"/>
            <p:cNvGrpSpPr>
              <a:grpSpLocks/>
            </p:cNvGrpSpPr>
            <p:nvPr/>
          </p:nvGrpSpPr>
          <p:grpSpPr bwMode="auto">
            <a:xfrm>
              <a:off x="914400" y="4876800"/>
              <a:ext cx="1676400" cy="76200"/>
              <a:chOff x="192" y="3888"/>
              <a:chExt cx="1392" cy="0"/>
            </a:xfrm>
          </p:grpSpPr>
          <p:sp>
            <p:nvSpPr>
              <p:cNvPr id="44066" name="Line 3"/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7" name="Line 4"/>
              <p:cNvSpPr>
                <a:spLocks noChangeShapeType="1"/>
              </p:cNvSpPr>
              <p:nvPr/>
            </p:nvSpPr>
            <p:spPr bwMode="auto">
              <a:xfrm>
                <a:off x="192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8" name="Line 5"/>
              <p:cNvSpPr>
                <a:spLocks noChangeShapeType="1"/>
              </p:cNvSpPr>
              <p:nvPr/>
            </p:nvSpPr>
            <p:spPr bwMode="auto">
              <a:xfrm>
                <a:off x="1344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9" name="Line 6"/>
              <p:cNvSpPr>
                <a:spLocks noChangeShapeType="1"/>
              </p:cNvSpPr>
              <p:nvPr/>
            </p:nvSpPr>
            <p:spPr bwMode="auto">
              <a:xfrm>
                <a:off x="1056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70" name="Line 7"/>
              <p:cNvSpPr>
                <a:spLocks noChangeShapeType="1"/>
              </p:cNvSpPr>
              <p:nvPr/>
            </p:nvSpPr>
            <p:spPr bwMode="auto">
              <a:xfrm>
                <a:off x="768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36" name="Rectangle 9"/>
            <p:cNvSpPr>
              <a:spLocks noChangeArrowheads="1"/>
            </p:cNvSpPr>
            <p:nvPr/>
          </p:nvSpPr>
          <p:spPr bwMode="auto">
            <a:xfrm>
              <a:off x="609600" y="2133600"/>
              <a:ext cx="8077200" cy="320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2F5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nl-NL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37" name="Rectangle 10"/>
            <p:cNvSpPr>
              <a:spLocks noChangeArrowheads="1"/>
            </p:cNvSpPr>
            <p:nvPr/>
          </p:nvSpPr>
          <p:spPr bwMode="auto">
            <a:xfrm>
              <a:off x="919163" y="2260600"/>
              <a:ext cx="16367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metal 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free space</a:t>
              </a:r>
            </a:p>
          </p:txBody>
        </p:sp>
        <p:grpSp>
          <p:nvGrpSpPr>
            <p:cNvPr id="791563" name="Group 11"/>
            <p:cNvGrpSpPr>
              <a:grpSpLocks/>
            </p:cNvGrpSpPr>
            <p:nvPr/>
          </p:nvGrpSpPr>
          <p:grpSpPr bwMode="auto">
            <a:xfrm>
              <a:off x="2590800" y="2260600"/>
              <a:ext cx="2952750" cy="2540000"/>
              <a:chOff x="1632" y="1424"/>
              <a:chExt cx="1860" cy="1600"/>
            </a:xfrm>
          </p:grpSpPr>
          <p:sp>
            <p:nvSpPr>
              <p:cNvPr id="44058" name="Line 12"/>
              <p:cNvSpPr>
                <a:spLocks noChangeShapeType="1"/>
              </p:cNvSpPr>
              <p:nvPr/>
            </p:nvSpPr>
            <p:spPr bwMode="auto">
              <a:xfrm flipV="1">
                <a:off x="1632" y="2304"/>
                <a:ext cx="528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4059" name="Group 13"/>
              <p:cNvGrpSpPr>
                <a:grpSpLocks/>
              </p:cNvGrpSpPr>
              <p:nvPr/>
            </p:nvGrpSpPr>
            <p:grpSpPr bwMode="auto">
              <a:xfrm>
                <a:off x="2208" y="2304"/>
                <a:ext cx="1008" cy="48"/>
                <a:chOff x="1920" y="3120"/>
                <a:chExt cx="1392" cy="0"/>
              </a:xfrm>
            </p:grpSpPr>
            <p:sp>
              <p:nvSpPr>
                <p:cNvPr id="44061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2" name="Line 15"/>
                <p:cNvSpPr>
                  <a:spLocks noChangeShapeType="1"/>
                </p:cNvSpPr>
                <p:nvPr/>
              </p:nvSpPr>
              <p:spPr bwMode="auto">
                <a:xfrm>
                  <a:off x="1920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3" name="Line 16"/>
                <p:cNvSpPr>
                  <a:spLocks noChangeShapeType="1"/>
                </p:cNvSpPr>
                <p:nvPr/>
              </p:nvSpPr>
              <p:spPr bwMode="auto">
                <a:xfrm>
                  <a:off x="3072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4" name="Line 17"/>
                <p:cNvSpPr>
                  <a:spLocks noChangeShapeType="1"/>
                </p:cNvSpPr>
                <p:nvPr/>
              </p:nvSpPr>
              <p:spPr bwMode="auto">
                <a:xfrm>
                  <a:off x="2784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5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060" name="Rectangle 19"/>
              <p:cNvSpPr>
                <a:spLocks noChangeArrowheads="1"/>
              </p:cNvSpPr>
              <p:nvPr/>
            </p:nvSpPr>
            <p:spPr bwMode="auto">
              <a:xfrm>
                <a:off x="2016" y="1424"/>
                <a:ext cx="1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561A8"/>
                        </a:gs>
                        <a:gs pos="100000">
                          <a:srgbClr val="312F5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 symmetrical field</a:t>
                </a:r>
              </a:p>
            </p:txBody>
          </p:sp>
        </p:grpSp>
        <p:grpSp>
          <p:nvGrpSpPr>
            <p:cNvPr id="791572" name="Group 20"/>
            <p:cNvGrpSpPr>
              <a:grpSpLocks/>
            </p:cNvGrpSpPr>
            <p:nvPr/>
          </p:nvGrpSpPr>
          <p:grpSpPr bwMode="auto">
            <a:xfrm>
              <a:off x="5105400" y="2274888"/>
              <a:ext cx="3457575" cy="2663825"/>
              <a:chOff x="3216" y="1433"/>
              <a:chExt cx="2178" cy="1678"/>
            </a:xfrm>
          </p:grpSpPr>
          <p:grpSp>
            <p:nvGrpSpPr>
              <p:cNvPr id="44042" name="Group 21"/>
              <p:cNvGrpSpPr>
                <a:grpSpLocks/>
              </p:cNvGrpSpPr>
              <p:nvPr/>
            </p:nvGrpSpPr>
            <p:grpSpPr bwMode="auto">
              <a:xfrm>
                <a:off x="3216" y="1920"/>
                <a:ext cx="1895" cy="1191"/>
                <a:chOff x="3216" y="1920"/>
                <a:chExt cx="1895" cy="1191"/>
              </a:xfrm>
            </p:grpSpPr>
            <p:sp>
              <p:nvSpPr>
                <p:cNvPr id="440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216" y="1920"/>
                  <a:ext cx="864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51" name="Line 23"/>
                <p:cNvSpPr>
                  <a:spLocks noChangeShapeType="1"/>
                </p:cNvSpPr>
                <p:nvPr/>
              </p:nvSpPr>
              <p:spPr bwMode="auto">
                <a:xfrm>
                  <a:off x="3216" y="2304"/>
                  <a:ext cx="72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52" name="Group 24"/>
                <p:cNvGrpSpPr>
                  <a:grpSpLocks/>
                </p:cNvGrpSpPr>
                <p:nvPr/>
              </p:nvGrpSpPr>
              <p:grpSpPr bwMode="auto">
                <a:xfrm>
                  <a:off x="3936" y="2592"/>
                  <a:ext cx="816" cy="0"/>
                  <a:chOff x="3648" y="3408"/>
                  <a:chExt cx="816" cy="0"/>
                </a:xfrm>
              </p:grpSpPr>
              <p:sp>
                <p:nvSpPr>
                  <p:cNvPr id="440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5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53" name="Rectangle 28"/>
                <p:cNvSpPr>
                  <a:spLocks noChangeArrowheads="1"/>
                </p:cNvSpPr>
                <p:nvPr/>
              </p:nvSpPr>
              <p:spPr bwMode="auto">
                <a:xfrm>
                  <a:off x="4800" y="2352"/>
                  <a:ext cx="31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</a:t>
                  </a:r>
                  <a:r>
                    <a:rPr kumimoji="0" lang="en-GB" altLang="en-US" sz="2400" b="0" i="0" u="none" strike="noStrike" kern="1200" cap="none" spc="0" normalizeH="0" baseline="-2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2g</a:t>
                  </a:r>
                  <a:endParaRPr kumimoji="0" lang="en-GB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54" name="Rectangle 29"/>
                <p:cNvSpPr>
                  <a:spLocks noChangeArrowheads="1"/>
                </p:cNvSpPr>
                <p:nvPr/>
              </p:nvSpPr>
              <p:spPr bwMode="auto">
                <a:xfrm>
                  <a:off x="3888" y="2880"/>
                  <a:ext cx="9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/>
                  </a:pP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yz	xz	xy</a:t>
                  </a:r>
                  <a:endParaRPr kumimoji="0" lang="en-GB" altLang="en-US" sz="1800" b="0" i="0" u="none" strike="noStrike" kern="1200" cap="none" spc="0" normalizeH="0" baseline="2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043" name="Group 30"/>
              <p:cNvGrpSpPr>
                <a:grpSpLocks/>
              </p:cNvGrpSpPr>
              <p:nvPr/>
            </p:nvGrpSpPr>
            <p:grpSpPr bwMode="auto">
              <a:xfrm>
                <a:off x="3552" y="1433"/>
                <a:ext cx="1842" cy="862"/>
                <a:chOff x="3552" y="1433"/>
                <a:chExt cx="1842" cy="862"/>
              </a:xfrm>
            </p:grpSpPr>
            <p:sp>
              <p:nvSpPr>
                <p:cNvPr id="44044" name="Rectangle 31"/>
                <p:cNvSpPr>
                  <a:spLocks noChangeArrowheads="1"/>
                </p:cNvSpPr>
                <p:nvPr/>
              </p:nvSpPr>
              <p:spPr bwMode="auto">
                <a:xfrm>
                  <a:off x="4656" y="1632"/>
                  <a:ext cx="29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e</a:t>
                  </a:r>
                  <a:r>
                    <a:rPr kumimoji="0" lang="en-GB" altLang="en-US" sz="2400" b="0" i="0" u="none" strike="noStrike" kern="1200" cap="none" spc="0" normalizeH="0" baseline="-2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g</a:t>
                  </a:r>
                  <a:endParaRPr kumimoji="0" lang="en-GB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45" name="Group 32"/>
                <p:cNvGrpSpPr>
                  <a:grpSpLocks/>
                </p:cNvGrpSpPr>
                <p:nvPr/>
              </p:nvGrpSpPr>
              <p:grpSpPr bwMode="auto">
                <a:xfrm>
                  <a:off x="4080" y="1920"/>
                  <a:ext cx="528" cy="0"/>
                  <a:chOff x="3792" y="2736"/>
                  <a:chExt cx="528" cy="0"/>
                </a:xfrm>
              </p:grpSpPr>
              <p:sp>
                <p:nvSpPr>
                  <p:cNvPr id="4404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73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4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73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46" name="Rectangle 35"/>
                <p:cNvSpPr>
                  <a:spLocks noChangeArrowheads="1"/>
                </p:cNvSpPr>
                <p:nvPr/>
              </p:nvSpPr>
              <p:spPr bwMode="auto">
                <a:xfrm>
                  <a:off x="3552" y="1433"/>
                  <a:ext cx="184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0561A8"/>
                          </a:gs>
                          <a:gs pos="100000">
                            <a:srgbClr val="312F59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in octahedral ligand field</a:t>
                  </a:r>
                </a:p>
              </p:txBody>
            </p:sp>
            <p:sp>
              <p:nvSpPr>
                <p:cNvPr id="44047" name="Rectangle 36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60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/>
                  </a:pP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x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-y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	</a:t>
                  </a: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z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sp>
          <p:nvSpPr>
            <p:cNvPr id="44040" name="Rectangle 37"/>
            <p:cNvSpPr>
              <a:spLocks noChangeArrowheads="1"/>
            </p:cNvSpPr>
            <p:nvPr/>
          </p:nvSpPr>
          <p:spPr bwMode="auto">
            <a:xfrm>
              <a:off x="685800" y="4953000"/>
              <a:ext cx="19859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-y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yz  z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xz  xy</a:t>
              </a:r>
              <a:endParaRPr kumimoji="0" lang="en-GB" altLang="en-US" sz="1800" b="0" i="0" u="none" strike="noStrike" kern="1200" cap="none" spc="0" normalizeH="0" baseline="26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04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29" y="942059"/>
            <a:ext cx="1568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A1498653-AB45-4EB3-BF32-ACBB8D70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3087ABF1-8635-44E6-A779-1F99C2E09B53}"/>
              </a:ext>
            </a:extLst>
          </p:cNvPr>
          <p:cNvGraphicFramePr/>
          <p:nvPr/>
        </p:nvGraphicFramePr>
        <p:xfrm>
          <a:off x="1613546" y="656487"/>
          <a:ext cx="3965600" cy="2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171303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211960" y="2060848"/>
            <a:ext cx="482453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Branching rules:</a:t>
            </a: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Same rules for any quantum number</a:t>
            </a: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S, L or J</a:t>
            </a:r>
          </a:p>
        </p:txBody>
      </p:sp>
    </p:spTree>
    <p:extLst>
      <p:ext uri="{BB962C8B-B14F-4D97-AF65-F5344CB8AC3E}">
        <p14:creationId xmlns:p14="http://schemas.microsoft.com/office/powerpoint/2010/main" val="1685229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254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06A46C6-8512-4912-B500-B8A68B50A5C5}"/>
              </a:ext>
            </a:extLst>
          </p:cNvPr>
          <p:cNvSpPr txBox="1"/>
          <p:nvPr/>
        </p:nvSpPr>
        <p:spPr>
          <a:xfrm>
            <a:off x="827584" y="2824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LS       CFS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254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06A46C6-8512-4912-B500-B8A68B50A5C5}"/>
              </a:ext>
            </a:extLst>
          </p:cNvPr>
          <p:cNvSpPr txBox="1"/>
          <p:nvPr/>
        </p:nvSpPr>
        <p:spPr>
          <a:xfrm>
            <a:off x="827584" y="2824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LS       CFS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D3B19B-8629-49AD-A25B-2DCC1819A4BC}"/>
              </a:ext>
            </a:extLst>
          </p:cNvPr>
          <p:cNvSpPr txBox="1"/>
          <p:nvPr/>
        </p:nvSpPr>
        <p:spPr>
          <a:xfrm>
            <a:off x="6876256" y="648067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2     3     7     8     5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14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254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06A46C6-8512-4912-B500-B8A68B50A5C5}"/>
              </a:ext>
            </a:extLst>
          </p:cNvPr>
          <p:cNvSpPr txBox="1"/>
          <p:nvPr/>
        </p:nvSpPr>
        <p:spPr>
          <a:xfrm>
            <a:off x="827584" y="2824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LS       CFS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D3B19B-8629-49AD-A25B-2DCC1819A4BC}"/>
              </a:ext>
            </a:extLst>
          </p:cNvPr>
          <p:cNvSpPr txBox="1"/>
          <p:nvPr/>
        </p:nvSpPr>
        <p:spPr>
          <a:xfrm>
            <a:off x="6876256" y="648067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2     3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8     5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1C8D814-46CB-4956-9133-806F730972A6}"/>
              </a:ext>
            </a:extLst>
          </p:cNvPr>
          <p:cNvSpPr/>
          <p:nvPr/>
        </p:nvSpPr>
        <p:spPr bwMode="auto">
          <a:xfrm>
            <a:off x="4499992" y="620688"/>
            <a:ext cx="2232248" cy="6048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9FDCA74-1B22-4876-94B6-E55EFED77EC2}"/>
              </a:ext>
            </a:extLst>
          </p:cNvPr>
          <p:cNvSpPr/>
          <p:nvPr/>
        </p:nvSpPr>
        <p:spPr bwMode="auto">
          <a:xfrm>
            <a:off x="753656" y="620688"/>
            <a:ext cx="1442080" cy="6048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FDEC3A-4A56-4DC7-8E8F-083237C3CECA}"/>
              </a:ext>
            </a:extLst>
          </p:cNvPr>
          <p:cNvSpPr/>
          <p:nvPr/>
        </p:nvSpPr>
        <p:spPr>
          <a:xfrm>
            <a:off x="2206134" y="610105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(cubic symmetry)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8470699-70A0-4165-B902-557BDBEA4F8F}"/>
              </a:ext>
            </a:extLst>
          </p:cNvPr>
          <p:cNvCxnSpPr/>
          <p:nvPr/>
        </p:nvCxnSpPr>
        <p:spPr bwMode="auto">
          <a:xfrm flipV="1">
            <a:off x="2864274" y="983740"/>
            <a:ext cx="4919612" cy="2283297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06A32526-AFAF-4083-8304-6115A3E71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7" t="3937" r="451" b="50718"/>
          <a:stretch/>
        </p:blipFill>
        <p:spPr bwMode="auto">
          <a:xfrm>
            <a:off x="35496" y="4038764"/>
            <a:ext cx="4536504" cy="2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4F82EB9-F2F1-4C95-80C2-DD268C8565DB}"/>
              </a:ext>
            </a:extLst>
          </p:cNvPr>
          <p:cNvCxnSpPr/>
          <p:nvPr/>
        </p:nvCxnSpPr>
        <p:spPr bwMode="auto">
          <a:xfrm>
            <a:off x="2880216" y="3487578"/>
            <a:ext cx="4860136" cy="2169128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1807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Comparison with Experiment</a:t>
            </a:r>
            <a:endParaRPr kumimoji="1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1" y="620688"/>
            <a:ext cx="80772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7DE1CC7-53C0-4D31-B302-5DDB6514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ScF3 with crystal field multiplets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2E35D5B-7562-4BDA-97D8-79293CD2E3F1}"/>
              </a:ext>
            </a:extLst>
          </p:cNvPr>
          <p:cNvSpPr/>
          <p:nvPr/>
        </p:nvSpPr>
        <p:spPr>
          <a:xfrm>
            <a:off x="1475656" y="638753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PHYS. Rev. B. 41, 928 (1990)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734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232520"/>
              </p:ext>
            </p:extLst>
          </p:nvPr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3355" y="914400"/>
            <a:ext cx="2212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ATOMIC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SYMMETRY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 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3FC7E18-41DC-4D29-9D85-F906DC10DB36}"/>
              </a:ext>
            </a:extLst>
          </p:cNvPr>
          <p:cNvSpPr/>
          <p:nvPr/>
        </p:nvSpPr>
        <p:spPr bwMode="auto">
          <a:xfrm>
            <a:off x="0" y="3962400"/>
            <a:ext cx="9130645" cy="2410440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6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5890744" y="248623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2843727" y="180944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611560" y="580643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578552" y="1150031"/>
            <a:ext cx="3191992" cy="139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31816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3355" y="914400"/>
            <a:ext cx="22124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ATOMIC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SYMMETRY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  </a:t>
            </a:r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C169D845-A3D4-49A6-B7CA-2B0166A73D6F}"/>
              </a:ext>
            </a:extLst>
          </p:cNvPr>
          <p:cNvCxnSpPr/>
          <p:nvPr/>
        </p:nvCxnSpPr>
        <p:spPr bwMode="auto">
          <a:xfrm rot="16200000" flipH="1">
            <a:off x="6667500" y="2628900"/>
            <a:ext cx="3352800" cy="1143000"/>
          </a:xfrm>
          <a:prstGeom prst="bentConnector3">
            <a:avLst>
              <a:gd name="adj1" fmla="val 797"/>
            </a:avLst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089866F-5187-49BA-81D7-7F8814B67955}"/>
              </a:ext>
            </a:extLst>
          </p:cNvPr>
          <p:cNvCxnSpPr/>
          <p:nvPr/>
        </p:nvCxnSpPr>
        <p:spPr bwMode="auto">
          <a:xfrm flipH="1">
            <a:off x="8305800" y="4915605"/>
            <a:ext cx="609600" cy="11359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361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0033CC"/>
                </a:solidFill>
              </a:rPr>
              <a:t>Hubbard U for a 3d</a:t>
            </a:r>
            <a:r>
              <a:rPr kumimoji="0" lang="en-US" altLang="en-US" baseline="30000">
                <a:solidFill>
                  <a:srgbClr val="0033CC"/>
                </a:solidFill>
              </a:rPr>
              <a:t>8</a:t>
            </a:r>
            <a:r>
              <a:rPr kumimoji="0" lang="en-US" altLang="en-US">
                <a:solidFill>
                  <a:srgbClr val="0033CC"/>
                </a:solidFill>
              </a:rPr>
              <a:t> ground state: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de-DE" altLang="en-US" b="1">
                <a:solidFill>
                  <a:srgbClr val="FF3300"/>
                </a:solidFill>
              </a:rPr>
              <a:t>U</a:t>
            </a:r>
            <a:r>
              <a:rPr kumimoji="0" lang="de-DE" altLang="en-US">
                <a:solidFill>
                  <a:srgbClr val="0033CC"/>
                </a:solidFill>
              </a:rPr>
              <a:t>= E(3d</a:t>
            </a:r>
            <a:r>
              <a:rPr kumimoji="0" lang="de-DE" altLang="en-US" baseline="30000">
                <a:solidFill>
                  <a:srgbClr val="0033CC"/>
                </a:solidFill>
              </a:rPr>
              <a:t>7</a:t>
            </a:r>
            <a:r>
              <a:rPr kumimoji="0" lang="de-DE" altLang="en-US">
                <a:solidFill>
                  <a:srgbClr val="0033CC"/>
                </a:solidFill>
              </a:rPr>
              <a:t>) + E(3d</a:t>
            </a:r>
            <a:r>
              <a:rPr kumimoji="0" lang="de-DE" altLang="en-US" baseline="30000">
                <a:solidFill>
                  <a:srgbClr val="0033CC"/>
                </a:solidFill>
              </a:rPr>
              <a:t>9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de-DE" altLang="en-US">
              <a:solidFill>
                <a:srgbClr val="0033CC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0033CC"/>
                </a:solidFill>
              </a:rPr>
              <a:t>Ligand-to-Metal Charge Transfer (LMCT):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de-DE" altLang="en-US" sz="3600" b="1">
                <a:solidFill>
                  <a:srgbClr val="FF3300"/>
                </a:solidFill>
                <a:sym typeface="Symbol" panose="05050102010706020507" pitchFamily="18" charset="2"/>
              </a:rPr>
              <a:t></a:t>
            </a:r>
            <a:r>
              <a:rPr kumimoji="0" lang="de-DE" altLang="en-US">
                <a:solidFill>
                  <a:srgbClr val="0033CC"/>
                </a:solidFill>
              </a:rPr>
              <a:t>= E(3d</a:t>
            </a:r>
            <a:r>
              <a:rPr kumimoji="0" lang="de-DE" altLang="en-US" baseline="30000">
                <a:solidFill>
                  <a:srgbClr val="0033CC"/>
                </a:solidFill>
              </a:rPr>
              <a:t>9</a:t>
            </a:r>
            <a:r>
              <a:rPr kumimoji="0" lang="de-DE" altLang="en-US" u="sng">
                <a:solidFill>
                  <a:srgbClr val="0033CC"/>
                </a:solidFill>
              </a:rPr>
              <a:t>L</a:t>
            </a:r>
            <a:r>
              <a:rPr kumimoji="0" lang="de-DE" altLang="en-US">
                <a:solidFill>
                  <a:srgbClr val="0033CC"/>
                </a:solidFill>
              </a:rPr>
              <a:t>) – E(3d</a:t>
            </a:r>
            <a:r>
              <a:rPr kumimoji="0" lang="de-DE" altLang="en-US" baseline="30000">
                <a:solidFill>
                  <a:srgbClr val="0033CC"/>
                </a:solidFill>
              </a:rPr>
              <a:t>8</a:t>
            </a:r>
            <a:r>
              <a:rPr kumimoji="0" lang="de-DE" altLang="en-US">
                <a:solidFill>
                  <a:srgbClr val="0033CC"/>
                </a:solidFill>
              </a:rPr>
              <a:t>)</a:t>
            </a:r>
            <a:endParaRPr kumimoji="0" lang="en-US" altLang="en-US">
              <a:solidFill>
                <a:srgbClr val="0033CC"/>
              </a:solidFill>
            </a:endParaRP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8163"/>
            <a:ext cx="7924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78E36B9-1B50-4BD1-899C-1664E450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62715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" y="1143000"/>
            <a:ext cx="8510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Main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screening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mechanism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in XAS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of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oxides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Ligand-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to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metal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charge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transfer</a:t>
            </a: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Charge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transfer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energy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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b="1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b="1" dirty="0">
                <a:solidFill>
                  <a:srgbClr val="0000FF"/>
                </a:solidFill>
                <a:sym typeface="Symbol" panose="05050102010706020507" pitchFamily="18" charset="2"/>
              </a:rPr>
              <a:t> XAS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en-US" sz="28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Hubbard U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NOT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XAS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spectral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shape</a:t>
            </a:r>
            <a:b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</a:b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(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It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important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for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(e.g.) XPS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spectral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de-DE" altLang="en-US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shapes</a:t>
            </a:r>
            <a:r>
              <a:rPr kumimoji="0" lang="de-DE" alt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kumimoji="0"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6EBC3-5B36-443D-BDBA-024B32DF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80495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>
            <a:extLst>
              <a:ext uri="{FF2B5EF4-FFF2-40B4-BE49-F238E27FC236}">
                <a16:creationId xmlns:a16="http://schemas.microsoft.com/office/drawing/2014/main" id="{1A586C44-812D-4573-97B4-A31BE5EE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811" y="1905000"/>
            <a:ext cx="1018227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nl-NL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nl-NL" sz="2800" dirty="0"/>
              <a:t>3d</a:t>
            </a:r>
            <a:r>
              <a:rPr kumimoji="0" lang="en-US" altLang="nl-NL" sz="2800" baseline="30000" dirty="0"/>
              <a:t>9</a:t>
            </a:r>
            <a:r>
              <a:rPr kumimoji="0" lang="en-US" altLang="nl-NL" sz="2800" u="sng" dirty="0"/>
              <a:t>L</a:t>
            </a:r>
          </a:p>
        </p:txBody>
      </p:sp>
      <p:sp>
        <p:nvSpPr>
          <p:cNvPr id="944131" name="Text Box 3">
            <a:extLst>
              <a:ext uri="{FF2B5EF4-FFF2-40B4-BE49-F238E27FC236}">
                <a16:creationId xmlns:a16="http://schemas.microsoft.com/office/drawing/2014/main" id="{012B3168-7F19-4D57-A71F-BCF8ECDC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kumimoji="0" lang="en-US" altLang="nl-NL" sz="2800" dirty="0"/>
              <a:t> Ground state: 3d</a:t>
            </a:r>
            <a:r>
              <a:rPr kumimoji="0" lang="en-US" altLang="nl-NL" sz="2800" baseline="30000" dirty="0"/>
              <a:t>8</a:t>
            </a:r>
            <a:r>
              <a:rPr kumimoji="0" lang="en-US" altLang="nl-NL" sz="2800" dirty="0"/>
              <a:t> + 3d</a:t>
            </a:r>
            <a:r>
              <a:rPr kumimoji="0" lang="en-US" altLang="nl-NL" sz="2800" baseline="30000" dirty="0"/>
              <a:t>9</a:t>
            </a:r>
            <a:r>
              <a:rPr kumimoji="0" lang="en-US" altLang="nl-NL" sz="2800" u="sng" dirty="0"/>
              <a:t>L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kumimoji="0" lang="en-US" altLang="nl-NL" sz="2800" dirty="0"/>
              <a:t> Energy of 3d</a:t>
            </a:r>
            <a:r>
              <a:rPr kumimoji="0" lang="en-US" altLang="nl-NL" sz="2800" baseline="30000" dirty="0"/>
              <a:t>9</a:t>
            </a:r>
            <a:r>
              <a:rPr kumimoji="0" lang="en-US" altLang="nl-NL" sz="2800" u="sng" dirty="0"/>
              <a:t>L</a:t>
            </a:r>
            <a:r>
              <a:rPr kumimoji="0" lang="en-US" altLang="nl-NL" sz="2800" dirty="0"/>
              <a:t>: </a:t>
            </a:r>
            <a:r>
              <a:rPr kumimoji="0" lang="en-US" altLang="nl-NL" sz="2800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nl-NL" sz="28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nl-NL" sz="2800" dirty="0"/>
          </a:p>
        </p:txBody>
      </p:sp>
      <p:sp>
        <p:nvSpPr>
          <p:cNvPr id="944133" name="Text Box 5">
            <a:extLst>
              <a:ext uri="{FF2B5EF4-FFF2-40B4-BE49-F238E27FC236}">
                <a16:creationId xmlns:a16="http://schemas.microsoft.com/office/drawing/2014/main" id="{BD5FF15C-606D-4775-A31C-EA1D6E16D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nl-NL" altLang="nl-NL" sz="2400">
              <a:latin typeface="Times New Roman" panose="02020603050405020304" pitchFamily="18" charset="0"/>
            </a:endParaRPr>
          </a:p>
        </p:txBody>
      </p:sp>
      <p:sp>
        <p:nvSpPr>
          <p:cNvPr id="944135" name="Line 7">
            <a:extLst>
              <a:ext uri="{FF2B5EF4-FFF2-40B4-BE49-F238E27FC236}">
                <a16:creationId xmlns:a16="http://schemas.microsoft.com/office/drawing/2014/main" id="{105A761C-C9CA-45B5-BF68-D48D1866E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36" name="Line 8">
            <a:extLst>
              <a:ext uri="{FF2B5EF4-FFF2-40B4-BE49-F238E27FC236}">
                <a16:creationId xmlns:a16="http://schemas.microsoft.com/office/drawing/2014/main" id="{033AE019-CBB5-4304-AFAD-E9206E651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39" name="Line 11">
            <a:extLst>
              <a:ext uri="{FF2B5EF4-FFF2-40B4-BE49-F238E27FC236}">
                <a16:creationId xmlns:a16="http://schemas.microsoft.com/office/drawing/2014/main" id="{C26AB276-7DD7-43C8-8F0D-7C2C03CA2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44142" name="Text Box 14">
            <a:extLst>
              <a:ext uri="{FF2B5EF4-FFF2-40B4-BE49-F238E27FC236}">
                <a16:creationId xmlns:a16="http://schemas.microsoft.com/office/drawing/2014/main" id="{5336AD03-03C6-4079-B111-97EEBED3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nl-NL" sz="2400"/>
          </a:p>
        </p:txBody>
      </p:sp>
      <p:sp>
        <p:nvSpPr>
          <p:cNvPr id="944145" name="Text Box 17">
            <a:extLst>
              <a:ext uri="{FF2B5EF4-FFF2-40B4-BE49-F238E27FC236}">
                <a16:creationId xmlns:a16="http://schemas.microsoft.com/office/drawing/2014/main" id="{02673336-B96A-4F31-B37F-E0115F0A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47" y="3886200"/>
            <a:ext cx="817853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nl-NL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nl-NL" sz="2800" dirty="0"/>
              <a:t>3d</a:t>
            </a:r>
            <a:r>
              <a:rPr kumimoji="0" lang="en-US" altLang="nl-NL" sz="2800" baseline="30000" dirty="0"/>
              <a:t>8</a:t>
            </a:r>
            <a:endParaRPr kumimoji="0" lang="en-US" altLang="nl-NL" sz="2800" u="sng" dirty="0"/>
          </a:p>
        </p:txBody>
      </p:sp>
      <p:sp>
        <p:nvSpPr>
          <p:cNvPr id="944154" name="Rectangle 26">
            <a:extLst>
              <a:ext uri="{FF2B5EF4-FFF2-40B4-BE49-F238E27FC236}">
                <a16:creationId xmlns:a16="http://schemas.microsoft.com/office/drawing/2014/main" id="{9CD7B4D0-E578-4E61-B878-A9D0EC5E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944155" name="Rectangle 27">
            <a:extLst>
              <a:ext uri="{FF2B5EF4-FFF2-40B4-BE49-F238E27FC236}">
                <a16:creationId xmlns:a16="http://schemas.microsoft.com/office/drawing/2014/main" id="{F688D88C-F096-4BB0-BF4D-E7206850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b="1" i="0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A8B127F-DE82-40F5-87EF-E7F4D384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transition metal oxides</a:t>
            </a:r>
          </a:p>
        </p:txBody>
      </p:sp>
    </p:spTree>
    <p:extLst>
      <p:ext uri="{BB962C8B-B14F-4D97-AF65-F5344CB8AC3E}">
        <p14:creationId xmlns:p14="http://schemas.microsoft.com/office/powerpoint/2010/main" val="2423362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589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61D4A1B-AEDF-4419-A043-576E643CA1D1}"/>
              </a:ext>
            </a:extLst>
          </p:cNvPr>
          <p:cNvGrpSpPr/>
          <p:nvPr/>
        </p:nvGrpSpPr>
        <p:grpSpPr>
          <a:xfrm>
            <a:off x="4228319" y="1793621"/>
            <a:ext cx="1452555" cy="1394987"/>
            <a:chOff x="4000499" y="2186413"/>
            <a:chExt cx="1452555" cy="1394987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6A8A4D0-C2CB-4AD4-BF4E-4917FE8B4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solidFill>
                  <a:srgbClr val="00FF00"/>
                </a:solidFill>
              </a:endParaRPr>
            </a:p>
          </p:txBody>
        </p:sp>
        <p:sp>
          <p:nvSpPr>
            <p:cNvPr id="11" name="AutoShape 12" descr="Wide downward diagonal">
              <a:extLst>
                <a:ext uri="{FF2B5EF4-FFF2-40B4-BE49-F238E27FC236}">
                  <a16:creationId xmlns:a16="http://schemas.microsoft.com/office/drawing/2014/main" id="{88DA7F44-75C9-499E-BB35-A9E54EF2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ED032E00-E531-44B0-A22F-BB4406B5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BEC7D442-4F2F-4C7D-A42B-691EE783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827C5B6A-C76C-4A96-8F73-21C56E57CDA6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E542573-98C9-4211-BBDB-268B522B9395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9E55675-AEEF-4211-88CA-F42B517431B0}"/>
              </a:ext>
            </a:extLst>
          </p:cNvPr>
          <p:cNvGrpSpPr/>
          <p:nvPr/>
        </p:nvGrpSpPr>
        <p:grpSpPr>
          <a:xfrm>
            <a:off x="4182272" y="3993896"/>
            <a:ext cx="1452555" cy="1394987"/>
            <a:chOff x="4000499" y="2186413"/>
            <a:chExt cx="1452555" cy="1394987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90BB6BFA-AE20-48E9-AC58-2F878F35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solidFill>
                  <a:srgbClr val="00FF00"/>
                </a:solidFill>
              </a:endParaRPr>
            </a:p>
          </p:txBody>
        </p:sp>
        <p:sp>
          <p:nvSpPr>
            <p:cNvPr id="20" name="AutoShape 12" descr="Wide downward diagonal">
              <a:extLst>
                <a:ext uri="{FF2B5EF4-FFF2-40B4-BE49-F238E27FC236}">
                  <a16:creationId xmlns:a16="http://schemas.microsoft.com/office/drawing/2014/main" id="{CAB560D5-FED7-4CAE-AD70-4B5C000B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3557B14B-2876-45FE-948D-A2E2A87EE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292A25CE-5478-4505-8A27-6B891567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4CF75F2-2B37-49FB-B3C0-1075335BEAE9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74D464D-8F6F-4947-86DA-87986D1B477A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762D03B-7429-464C-9F4C-EBBEED8E4E2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0477" y="2081541"/>
            <a:ext cx="0" cy="26160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F3E8F4DB-2A95-4F73-AF8E-29849DEAE20D}"/>
              </a:ext>
            </a:extLst>
          </p:cNvPr>
          <p:cNvSpPr/>
          <p:nvPr/>
        </p:nvSpPr>
        <p:spPr bwMode="auto">
          <a:xfrm>
            <a:off x="4276743" y="2343150"/>
            <a:ext cx="267468" cy="227012"/>
          </a:xfrm>
          <a:prstGeom prst="ellipse">
            <a:avLst/>
          </a:prstGeom>
          <a:solidFill>
            <a:srgbClr val="BDBDFF"/>
          </a:soli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733800" y="85343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66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endParaRPr kumimoji="0" lang="en-US" altLang="en-US" sz="2800" u="sng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NiO: Ground state: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r>
              <a:rPr kumimoji="0" lang="en-US" altLang="en-US" sz="3600" dirty="0"/>
              <a:t> +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u="sng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Energy of 3d</a:t>
            </a:r>
            <a:r>
              <a:rPr kumimoji="0" lang="en-US" altLang="en-US" baseline="30000" dirty="0"/>
              <a:t>9</a:t>
            </a:r>
            <a:r>
              <a:rPr kumimoji="0" lang="en-US" altLang="en-US" u="sng" dirty="0"/>
              <a:t>L</a:t>
            </a:r>
            <a:r>
              <a:rPr kumimoji="0" lang="en-US" altLang="en-US" dirty="0"/>
              <a:t>: </a:t>
            </a:r>
            <a:r>
              <a:rPr kumimoji="0" lang="en-US" altLang="en-US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FF66CC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5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10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r>
              <a:rPr kumimoji="0" lang="en-US" altLang="en-US" sz="3600" dirty="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66FF33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5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9</a:t>
            </a:r>
            <a:endParaRPr kumimoji="0" lang="en-US" altLang="en-US" sz="3600" baseline="30000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198867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1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56341" y="-315416"/>
            <a:ext cx="4061305" cy="55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 </a:t>
            </a:r>
            <a:r>
              <a:rPr kumimoji="0" lang="en-US" altLang="en-US" sz="3600" dirty="0">
                <a:solidFill>
                  <a:srgbClr val="0000FF"/>
                </a:solidFill>
              </a:rPr>
              <a:t>–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10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'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9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el-GR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10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~0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785503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Intensity bonding combination: </a:t>
            </a:r>
            <a:r>
              <a:rPr lang="en-US" sz="2800" dirty="0">
                <a:solidFill>
                  <a:srgbClr val="FF0000"/>
                </a:solidFill>
              </a:rPr>
              <a:t>	[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 α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’+ </a:t>
            </a:r>
            <a:r>
              <a:rPr lang="el-GR" altLang="en-US" sz="2800" dirty="0">
                <a:solidFill>
                  <a:srgbClr val="FF0000"/>
                </a:solidFill>
              </a:rPr>
              <a:t>β β</a:t>
            </a:r>
            <a:r>
              <a:rPr lang="nl-NL" altLang="en-US" sz="2800" dirty="0">
                <a:solidFill>
                  <a:srgbClr val="FF0000"/>
                </a:solidFill>
              </a:rPr>
              <a:t>’]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l-GR" altLang="en-US" sz="2800" dirty="0"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ym typeface="Symbol" panose="05050102010706020507" pitchFamily="18" charset="2"/>
              </a:rPr>
              <a:t> </a:t>
            </a:r>
            <a:r>
              <a:rPr lang="el-GR" altLang="en-US" sz="2800" dirty="0"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ym typeface="Symbol" panose="05050102010706020507" pitchFamily="18" charset="2"/>
              </a:rPr>
              <a:t>’	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		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(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+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2)2</a:t>
            </a:r>
            <a:r>
              <a:rPr lang="nl-NL" altLang="en-US" sz="2800" dirty="0">
                <a:solidFill>
                  <a:srgbClr val="FF0000"/>
                </a:solidFill>
              </a:rPr>
              <a:t> =1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5 </a:t>
            </a:r>
            <a:r>
              <a:rPr kumimoji="0" lang="en-US" altLang="en-US" sz="3600" dirty="0">
                <a:solidFill>
                  <a:srgbClr val="0000FF"/>
                </a:solidFill>
              </a:rPr>
              <a:t>-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en-US" altLang="en-US" sz="2800" dirty="0">
                <a:solidFill>
                  <a:srgbClr val="0000FF"/>
                </a:solidFill>
              </a:rPr>
              <a:t>3d</a:t>
            </a:r>
            <a:r>
              <a:rPr kumimoji="0" lang="en-US" altLang="en-US" sz="2800" baseline="30000" dirty="0">
                <a:solidFill>
                  <a:srgbClr val="0000FF"/>
                </a:solidFill>
              </a:rPr>
              <a:t>6</a:t>
            </a:r>
            <a:r>
              <a:rPr kumimoji="0" lang="en-US" altLang="en-US" sz="28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28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5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 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83968" y="-315416"/>
            <a:ext cx="38336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 </a:t>
            </a:r>
            <a:r>
              <a:rPr kumimoji="0" lang="en-US" altLang="en-US" sz="3600" dirty="0">
                <a:solidFill>
                  <a:srgbClr val="0000FF"/>
                </a:solidFill>
              </a:rPr>
              <a:t>– </a:t>
            </a: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’</a:t>
            </a:r>
            <a:r>
              <a:rPr kumimoji="0" lang="nl-NL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7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kumimoji="0" lang="en-US" altLang="en-US" sz="3600" u="sng" dirty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l-GR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'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6 </a:t>
            </a:r>
            <a:r>
              <a:rPr kumimoji="0" lang="en-US" altLang="en-US" sz="3600" dirty="0">
                <a:solidFill>
                  <a:srgbClr val="0000FF"/>
                </a:solidFill>
              </a:rPr>
              <a:t>+ </a:t>
            </a:r>
            <a:r>
              <a:rPr kumimoji="0" lang="el-GR" altLang="en-US" sz="3600" dirty="0">
                <a:solidFill>
                  <a:srgbClr val="0000FF"/>
                </a:solidFill>
              </a:rPr>
              <a:t>β</a:t>
            </a:r>
            <a:r>
              <a:rPr kumimoji="0" lang="nl-NL" altLang="en-US" sz="3600" dirty="0">
                <a:solidFill>
                  <a:srgbClr val="0000FF"/>
                </a:solidFill>
              </a:rPr>
              <a:t>’</a:t>
            </a:r>
            <a:r>
              <a:rPr kumimoji="0" lang="el-GR" altLang="en-US" sz="3600" dirty="0">
                <a:solidFill>
                  <a:srgbClr val="0000FF"/>
                </a:solidFill>
              </a:rPr>
              <a:t> </a:t>
            </a:r>
            <a:r>
              <a:rPr kumimoji="0" lang="nl-NL" altLang="en-US" sz="3600" u="sng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kumimoji="0" lang="en-US" altLang="en-US" sz="3600" dirty="0">
                <a:solidFill>
                  <a:srgbClr val="0000FF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0000FF"/>
                </a:solidFill>
              </a:rPr>
              <a:t>7</a:t>
            </a:r>
            <a:r>
              <a:rPr kumimoji="0" lang="en-US" altLang="en-US" sz="3600" u="sng" dirty="0">
                <a:solidFill>
                  <a:srgbClr val="0000FF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u="sng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~0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820128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Intensity anti-bonding combination: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dirty="0">
                <a:solidFill>
                  <a:srgbClr val="FF0000"/>
                </a:solidFill>
              </a:rPr>
              <a:t>’-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nl-NL" altLang="en-US" sz="2800" dirty="0">
                <a:solidFill>
                  <a:srgbClr val="FF0000"/>
                </a:solidFill>
              </a:rPr>
              <a:t> 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olidFill>
                  <a:srgbClr val="FF0000"/>
                </a:solidFill>
              </a:rPr>
              <a:t>’]</a:t>
            </a:r>
            <a:r>
              <a:rPr lang="nl-NL" altLang="en-US" sz="2800" baseline="30000" dirty="0">
                <a:solidFill>
                  <a:srgbClr val="FF0000"/>
                </a:solidFill>
              </a:rPr>
              <a:t>2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el-GR" altLang="en-US" sz="2800" dirty="0">
                <a:sym typeface="Symbol" panose="05050102010706020507" pitchFamily="18" charset="2"/>
              </a:rPr>
              <a:t>α </a:t>
            </a:r>
            <a:r>
              <a:rPr lang="en-US" altLang="en-US" sz="2800" dirty="0">
                <a:sym typeface="Symbol" panose="05050102010706020507" pitchFamily="18" charset="2"/>
              </a:rPr>
              <a:t> </a:t>
            </a:r>
            <a:r>
              <a:rPr lang="el-GR" altLang="en-US" sz="2800" dirty="0"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ym typeface="Symbol" panose="05050102010706020507" pitchFamily="18" charset="2"/>
              </a:rPr>
              <a:t>’	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US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		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(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el-GR" altLang="en-US" sz="2800" dirty="0">
                <a:solidFill>
                  <a:srgbClr val="FF0000"/>
                </a:solidFill>
              </a:rPr>
              <a:t>β 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– </a:t>
            </a:r>
            <a:r>
              <a:rPr lang="el-GR" altLang="en-US" sz="2800" dirty="0">
                <a:solidFill>
                  <a:srgbClr val="FF0000"/>
                </a:solidFill>
              </a:rPr>
              <a:t>β</a:t>
            </a:r>
            <a:r>
              <a:rPr lang="el-GR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α</a:t>
            </a:r>
            <a:r>
              <a:rPr lang="nl-NL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nl-NL" altLang="en-US" sz="28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nl-NL" altLang="en-US" sz="2800" dirty="0">
                <a:solidFill>
                  <a:srgbClr val="FF0000"/>
                </a:solidFill>
              </a:rPr>
              <a:t> =0</a:t>
            </a:r>
          </a:p>
          <a:p>
            <a:endParaRPr lang="nl-NL" altLang="en-US" sz="2800" dirty="0">
              <a:solidFill>
                <a:srgbClr val="FF0000"/>
              </a:solidFill>
            </a:endParaRPr>
          </a:p>
          <a:p>
            <a:r>
              <a:rPr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9846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5890744" y="248623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2843727" y="180944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006816-663C-4BE6-B921-6FFD0E8204F0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3F2AC3-CBA7-4BDF-98FF-C5D47AA2CB3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EF0A3BC-C346-4BFC-8089-566F73FF831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611560" y="580643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507067-8857-4D32-B046-3DE566A4A9D1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9E7A49-4C80-42F8-B869-A7DB2D2F0176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B8E4D18-0B19-44F7-902D-B90C51A18390}"/>
              </a:ext>
            </a:extLst>
          </p:cNvPr>
          <p:cNvSpPr txBox="1"/>
          <p:nvPr/>
        </p:nvSpPr>
        <p:spPr>
          <a:xfrm>
            <a:off x="3131840" y="5806438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578552" y="1150031"/>
            <a:ext cx="3191992" cy="139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3164866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020144" cy="59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b="1" dirty="0">
                <a:solidFill>
                  <a:srgbClr val="0000FF"/>
                </a:solidFill>
              </a:rPr>
              <a:t>Neutral experiments are self-screened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XAS, optical, EPR, EELS, RIXS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small screening satellites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crystal field theory can be used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 err="1">
                <a:solidFill>
                  <a:srgbClr val="0000FF"/>
                </a:solidFill>
              </a:rPr>
              <a:t>Ionising</a:t>
            </a:r>
            <a:r>
              <a:rPr kumimoji="0" lang="en-US" altLang="en-US" dirty="0">
                <a:solidFill>
                  <a:srgbClr val="0000FF"/>
                </a:solidFill>
              </a:rPr>
              <a:t> experiments are not self-screened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XPS, Auger,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large screening &gt; large satellites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>
                <a:solidFill>
                  <a:srgbClr val="0000FF"/>
                </a:solidFill>
              </a:rPr>
              <a:t>        &gt;&gt; crystal field theory can not be used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dirty="0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30669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Transition metal oxide: Ground state: 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+ 3d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Energy of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: </a:t>
            </a:r>
            <a:r>
              <a:rPr kumimoji="0" lang="en-US" altLang="en-US" sz="280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sz="28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XAS</a:t>
            </a: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7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</a:t>
            </a:r>
            <a:endParaRPr kumimoji="0" lang="en-US" altLang="en-US" sz="2800" baseline="30000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nl-NL" altLang="en-US" sz="2400">
              <a:latin typeface="Times New Roman" panose="02020603050405020304" pitchFamily="18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endParaRPr kumimoji="0" lang="en-US" altLang="en-US" sz="2800" u="sng"/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 b="1">
                <a:solidFill>
                  <a:srgbClr val="00CC00"/>
                </a:solidFill>
                <a:sym typeface="Symbol" panose="05050102010706020507" pitchFamily="18" charset="2"/>
              </a:rPr>
              <a:t>XPS</a:t>
            </a: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570AB3-553D-4C74-B6C8-6AA34546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and XPS </a:t>
            </a:r>
          </a:p>
        </p:txBody>
      </p:sp>
    </p:spTree>
    <p:extLst>
      <p:ext uri="{BB962C8B-B14F-4D97-AF65-F5344CB8AC3E}">
        <p14:creationId xmlns:p14="http://schemas.microsoft.com/office/powerpoint/2010/main" val="1799302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dirty="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 dirty="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endParaRPr kumimoji="0" lang="en-US" altLang="en-US" sz="2800" u="sng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NiO: Ground state: 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8</a:t>
            </a:r>
            <a:r>
              <a:rPr kumimoji="0" lang="en-US" altLang="en-US" sz="3600" dirty="0"/>
              <a:t> + 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9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endParaRPr kumimoji="0" lang="en-US" altLang="en-US" u="sng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dirty="0"/>
              <a:t>Energy of 3d</a:t>
            </a:r>
            <a:r>
              <a:rPr kumimoji="0" lang="en-US" altLang="en-US" baseline="30000" dirty="0"/>
              <a:t>9</a:t>
            </a:r>
            <a:r>
              <a:rPr kumimoji="0" lang="en-US" altLang="en-US" u="sng" dirty="0"/>
              <a:t>L</a:t>
            </a:r>
            <a:r>
              <a:rPr kumimoji="0" lang="en-US" altLang="en-US" dirty="0"/>
              <a:t>: </a:t>
            </a:r>
            <a:r>
              <a:rPr kumimoji="0" lang="en-US" altLang="en-US" dirty="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 dirty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FF66CC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5</a:t>
            </a:r>
            <a:r>
              <a:rPr kumimoji="0" lang="en-US" altLang="en-US" sz="3600" dirty="0">
                <a:solidFill>
                  <a:srgbClr val="FF66CC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FF66CC"/>
                </a:solidFill>
              </a:rPr>
              <a:t>10</a:t>
            </a:r>
            <a:r>
              <a:rPr kumimoji="0" lang="en-US" altLang="en-US" sz="3600" u="sng" dirty="0">
                <a:solidFill>
                  <a:srgbClr val="FF66CC"/>
                </a:solidFill>
              </a:rPr>
              <a:t>L</a:t>
            </a:r>
            <a:r>
              <a:rPr kumimoji="0" lang="en-US" altLang="en-US" sz="3600" dirty="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 dirty="0">
                <a:solidFill>
                  <a:srgbClr val="66FF33"/>
                </a:solidFill>
              </a:rPr>
              <a:t>2p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5</a:t>
            </a:r>
            <a:r>
              <a:rPr kumimoji="0" lang="en-US" altLang="en-US" sz="3600" dirty="0">
                <a:solidFill>
                  <a:srgbClr val="66FF33"/>
                </a:solidFill>
              </a:rPr>
              <a:t>3d</a:t>
            </a:r>
            <a:r>
              <a:rPr kumimoji="0" lang="en-US" altLang="en-US" sz="3600" baseline="30000" dirty="0">
                <a:solidFill>
                  <a:srgbClr val="66FF33"/>
                </a:solidFill>
              </a:rPr>
              <a:t>9</a:t>
            </a:r>
            <a:endParaRPr kumimoji="0" lang="en-US" altLang="en-US" sz="3600" baseline="30000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3835944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d8ctxx">
            <a:extLst>
              <a:ext uri="{FF2B5EF4-FFF2-40B4-BE49-F238E27FC236}">
                <a16:creationId xmlns:a16="http://schemas.microsoft.com/office/drawing/2014/main" id="{922BB137-BBEF-47CF-AC43-9A6961D0CF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533400"/>
            <a:ext cx="10287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BEDD61-E0D9-4498-9668-E3F83BB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Tanabe-Sugano with Charge transfer</a:t>
            </a:r>
            <a:endParaRPr lang="en-US" sz="3600" i="1" dirty="0"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61A827-8382-4ABE-868B-BC3C80403767}"/>
              </a:ext>
            </a:extLst>
          </p:cNvPr>
          <p:cNvSpPr/>
          <p:nvPr/>
        </p:nvSpPr>
        <p:spPr>
          <a:xfrm>
            <a:off x="3581399" y="1600200"/>
            <a:ext cx="244169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l-GR" altLang="en-US" dirty="0">
                <a:solidFill>
                  <a:srgbClr val="0000FF"/>
                </a:solidFill>
                <a:sym typeface="Symbol" panose="05050102010706020507" pitchFamily="18" charset="2"/>
              </a:rPr>
              <a:t>α</a:t>
            </a:r>
            <a:r>
              <a:rPr kumimoji="0" lang="nl-NL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8 </a:t>
            </a:r>
            <a:r>
              <a:rPr kumimoji="0" lang="en-US" altLang="en-US" dirty="0">
                <a:solidFill>
                  <a:srgbClr val="0000FF"/>
                </a:solidFill>
              </a:rPr>
              <a:t>+ </a:t>
            </a:r>
            <a:r>
              <a:rPr kumimoji="0" lang="el-GR" altLang="en-US" dirty="0">
                <a:solidFill>
                  <a:srgbClr val="0000FF"/>
                </a:solidFill>
              </a:rPr>
              <a:t>β </a:t>
            </a:r>
            <a:r>
              <a:rPr kumimoji="0" lang="en-US" altLang="en-US" dirty="0">
                <a:solidFill>
                  <a:srgbClr val="0000FF"/>
                </a:solidFill>
              </a:rPr>
              <a:t>3d</a:t>
            </a:r>
            <a:r>
              <a:rPr kumimoji="0" lang="en-US" altLang="en-US" baseline="30000" dirty="0">
                <a:solidFill>
                  <a:srgbClr val="0000FF"/>
                </a:solidFill>
              </a:rPr>
              <a:t>9</a:t>
            </a:r>
            <a:r>
              <a:rPr kumimoji="0" lang="en-US" altLang="en-US" u="sng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9678E-0761-485A-B84B-98BC49D8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Tanabe-Sugano diagrams with charge transfer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B81B8D1-A007-4F66-952B-CA112C19F1E1}"/>
              </a:ext>
            </a:extLst>
          </p:cNvPr>
          <p:cNvCxnSpPr>
            <a:cxnSpLocks/>
          </p:cNvCxnSpPr>
          <p:nvPr/>
        </p:nvCxnSpPr>
        <p:spPr bwMode="auto">
          <a:xfrm>
            <a:off x="5638800" y="32766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6C9D6BB-0304-4A1A-9106-112EDC7178A9}"/>
              </a:ext>
            </a:extLst>
          </p:cNvPr>
          <p:cNvSpPr/>
          <p:nvPr/>
        </p:nvSpPr>
        <p:spPr>
          <a:xfrm>
            <a:off x="3352800" y="3167390"/>
            <a:ext cx="3200394" cy="25340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0" lang="en-US" altLang="en-US" dirty="0">
                <a:solidFill>
                  <a:srgbClr val="0000FF"/>
                </a:solidFill>
              </a:rPr>
              <a:t>         </a:t>
            </a:r>
          </a:p>
          <a:p>
            <a:r>
              <a:rPr kumimoji="0" lang="en-US" altLang="en-US" dirty="0">
                <a:solidFill>
                  <a:srgbClr val="00CC00"/>
                </a:solidFill>
              </a:rPr>
              <a:t>NiO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Cu</a:t>
            </a:r>
            <a:r>
              <a:rPr lang="nl-NL" baseline="30000" dirty="0">
                <a:solidFill>
                  <a:srgbClr val="0000FF"/>
                </a:solidFill>
              </a:rPr>
              <a:t>3+</a:t>
            </a:r>
            <a:r>
              <a:rPr lang="nl-NL" baseline="30000" dirty="0">
                <a:solidFill>
                  <a:srgbClr val="00CC00"/>
                </a:solidFill>
              </a:rPr>
              <a:t>              </a:t>
            </a: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  <a:p>
            <a:endParaRPr lang="nl-NL" baseline="30000" dirty="0">
              <a:solidFill>
                <a:srgbClr val="00CC00"/>
              </a:solidFill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A28C089-7B5F-492A-92D4-C8B09AE4F46A}"/>
              </a:ext>
            </a:extLst>
          </p:cNvPr>
          <p:cNvCxnSpPr>
            <a:cxnSpLocks/>
          </p:cNvCxnSpPr>
          <p:nvPr/>
        </p:nvCxnSpPr>
        <p:spPr bwMode="auto">
          <a:xfrm>
            <a:off x="4267200" y="41910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0924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i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0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990600"/>
            <a:ext cx="8874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=10</a:t>
            </a:r>
            <a:endParaRPr kumimoji="0" lang="en-US" altLang="en-US" sz="2400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657600" y="2209800"/>
            <a:ext cx="685800" cy="3048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NiO</a:t>
            </a:r>
            <a:endParaRPr kumimoji="0" lang="en-US" altLang="en-US" sz="2400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3352800" y="35814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352800" y="350520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La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2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Li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½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Cu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½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O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4</a:t>
            </a: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7391400" y="1295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8153400" y="1981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7391400" y="12954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30% 3d</a:t>
            </a: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8</a:t>
            </a: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1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1</a:t>
            </a:r>
            <a:endParaRPr kumimoji="0" lang="en-US" altLang="en-US" sz="2400"/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7391400" y="34290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153400" y="4191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5FF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391400" y="34290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30% 3d</a:t>
            </a: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8</a:t>
            </a: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rgbClr val="CC0000"/>
              </a:solidFill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 baseline="30000">
                <a:solidFill>
                  <a:srgbClr val="CC0000"/>
                </a:solidFill>
                <a:sym typeface="Symbol" panose="05050102010706020507" pitchFamily="18" charset="2"/>
              </a:rPr>
              <a:t>3</a:t>
            </a: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A</a:t>
            </a:r>
            <a:r>
              <a:rPr kumimoji="0" lang="en-US" altLang="en-US" sz="2400" baseline="-25000">
                <a:solidFill>
                  <a:srgbClr val="CC0000"/>
                </a:solidFill>
                <a:sym typeface="Symbol" panose="05050102010706020507" pitchFamily="18" charset="2"/>
              </a:rPr>
              <a:t>2</a:t>
            </a:r>
            <a:endParaRPr kumimoji="0" lang="en-US" altLang="en-US" sz="2400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0" y="4114800"/>
            <a:ext cx="8191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=-5</a:t>
            </a:r>
            <a:endParaRPr kumimoji="0" lang="en-US" altLang="en-US" sz="2400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0" y="21336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=5</a:t>
            </a:r>
            <a:endParaRPr kumimoji="0" lang="en-US" altLang="en-US" sz="2400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0" y="32004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=0</a:t>
            </a:r>
            <a:endParaRPr kumimoji="0" lang="en-US" altLang="en-US" sz="2400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0" y="5257800"/>
            <a:ext cx="9890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CC0000"/>
                </a:solidFill>
                <a:sym typeface="Symbol" panose="05050102010706020507" pitchFamily="18" charset="2"/>
              </a:rPr>
              <a:t>=-10</a:t>
            </a:r>
            <a:endParaRPr kumimoji="0" lang="en-US" altLang="en-US" sz="2400"/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295400" y="609600"/>
            <a:ext cx="2070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>
                <a:solidFill>
                  <a:srgbClr val="66FF33"/>
                </a:solidFill>
              </a:rPr>
              <a:t>3d</a:t>
            </a:r>
            <a:r>
              <a:rPr kumimoji="0" lang="en-US" altLang="en-US" baseline="30000">
                <a:solidFill>
                  <a:srgbClr val="66FF33"/>
                </a:solidFill>
              </a:rPr>
              <a:t>8</a:t>
            </a:r>
            <a:r>
              <a:rPr kumimoji="0" lang="en-US" altLang="en-US"/>
              <a:t> + </a:t>
            </a:r>
            <a:r>
              <a:rPr kumimoji="0" lang="en-US" altLang="en-US">
                <a:solidFill>
                  <a:srgbClr val="FF66CC"/>
                </a:solidFill>
              </a:rPr>
              <a:t>3d</a:t>
            </a:r>
            <a:r>
              <a:rPr kumimoji="0" lang="en-US" altLang="en-US" baseline="30000">
                <a:solidFill>
                  <a:srgbClr val="FF66CC"/>
                </a:solidFill>
              </a:rPr>
              <a:t>9</a:t>
            </a:r>
            <a:r>
              <a:rPr kumimoji="0" lang="en-US" altLang="en-US" u="sng">
                <a:solidFill>
                  <a:srgbClr val="FF66CC"/>
                </a:solidFill>
              </a:rPr>
              <a:t>L</a:t>
            </a:r>
            <a:endParaRPr kumimoji="0" lang="en-US" altLang="en-US" sz="3600" u="sng">
              <a:solidFill>
                <a:srgbClr val="FF66CC"/>
              </a:solidFill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Charge Transfer effects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90099"/>
                </a:solidFill>
              </a:rPr>
              <a:t>Chem. Phys. Lett. </a:t>
            </a:r>
            <a:r>
              <a:rPr lang="en-US" altLang="en-US" sz="1800">
                <a:solidFill>
                  <a:srgbClr val="990099"/>
                </a:solidFill>
              </a:rPr>
              <a:t>297, 321 (1998) </a:t>
            </a:r>
            <a:endParaRPr lang="en-US" altLang="en-US" sz="1800" b="1">
              <a:solidFill>
                <a:srgbClr val="990099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6B78F2C-8705-4BE6-AF06-9C8605D7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</a:t>
            </a:r>
          </a:p>
        </p:txBody>
      </p:sp>
    </p:spTree>
    <p:extLst>
      <p:ext uri="{BB962C8B-B14F-4D97-AF65-F5344CB8AC3E}">
        <p14:creationId xmlns:p14="http://schemas.microsoft.com/office/powerpoint/2010/main" val="3467547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07988" y="3200400"/>
            <a:ext cx="121443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endParaRPr kumimoji="0" lang="en-US" altLang="en-US" sz="2800" u="sng">
              <a:solidFill>
                <a:srgbClr val="008000"/>
              </a:solidFill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3276600" y="3657600"/>
            <a:ext cx="5486400" cy="2178050"/>
            <a:chOff x="2064" y="2304"/>
            <a:chExt cx="3456" cy="1372"/>
          </a:xfrm>
        </p:grpSpPr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4032" y="2304"/>
              <a:ext cx="1488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3600">
                  <a:solidFill>
                    <a:srgbClr val="CC0000"/>
                  </a:solidFill>
                </a:rPr>
                <a:t>2p</a:t>
              </a:r>
              <a:r>
                <a:rPr kumimoji="0" lang="en-US" altLang="en-US" sz="3600" baseline="30000">
                  <a:solidFill>
                    <a:srgbClr val="CC0000"/>
                  </a:solidFill>
                </a:rPr>
                <a:t>5</a:t>
              </a:r>
              <a:r>
                <a:rPr kumimoji="0" lang="en-US" altLang="en-US" sz="3600">
                  <a:solidFill>
                    <a:srgbClr val="CC0000"/>
                  </a:solidFill>
                </a:rPr>
                <a:t>3d</a:t>
              </a:r>
              <a:r>
                <a:rPr kumimoji="0" lang="en-US" altLang="en-US" sz="3600" baseline="30000">
                  <a:solidFill>
                    <a:srgbClr val="CC0000"/>
                  </a:solidFill>
                </a:rPr>
                <a:t>7</a:t>
              </a:r>
              <a:r>
                <a:rPr kumimoji="0" lang="en-US" altLang="en-US" sz="3600" u="sng">
                  <a:solidFill>
                    <a:srgbClr val="CC0000"/>
                  </a:solidFill>
                </a:rPr>
                <a:t>L</a:t>
              </a:r>
              <a:r>
                <a:rPr kumimoji="0" lang="en-US" altLang="en-US" sz="3600"/>
                <a:t> </a:t>
              </a:r>
            </a:p>
            <a:p>
              <a:pPr>
                <a:lnSpc>
                  <a:spcPct val="1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en-US" sz="3600">
                  <a:solidFill>
                    <a:srgbClr val="008000"/>
                  </a:solidFill>
                </a:rPr>
                <a:t>2p</a:t>
              </a:r>
              <a:r>
                <a:rPr kumimoji="0" lang="en-US" altLang="en-US" sz="3600" baseline="30000">
                  <a:solidFill>
                    <a:srgbClr val="008000"/>
                  </a:solidFill>
                </a:rPr>
                <a:t>5</a:t>
              </a:r>
              <a:r>
                <a:rPr kumimoji="0" lang="en-US" altLang="en-US" sz="3600">
                  <a:solidFill>
                    <a:srgbClr val="008000"/>
                  </a:solidFill>
                </a:rPr>
                <a:t>3d</a:t>
              </a:r>
              <a:r>
                <a:rPr kumimoji="0" lang="en-US" altLang="en-US" sz="3600" baseline="30000">
                  <a:solidFill>
                    <a:srgbClr val="008000"/>
                  </a:solidFill>
                </a:rPr>
                <a:t>6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3264" y="2976"/>
              <a:ext cx="10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solidFill>
                    <a:srgbClr val="0000FF"/>
                  </a:solidFill>
                  <a:sym typeface="Symbol" panose="05050102010706020507" pitchFamily="18" charset="2"/>
                </a:rPr>
                <a:t>+U-Q  </a:t>
              </a:r>
            </a:p>
          </p:txBody>
        </p:sp>
        <p:sp>
          <p:nvSpPr>
            <p:cNvPr id="102417" name="Line 11"/>
            <p:cNvSpPr>
              <a:spLocks noChangeShapeType="1"/>
            </p:cNvSpPr>
            <p:nvPr/>
          </p:nvSpPr>
          <p:spPr bwMode="auto">
            <a:xfrm>
              <a:off x="3072" y="2784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18" name="Line 12"/>
            <p:cNvSpPr>
              <a:spLocks noChangeShapeType="1"/>
            </p:cNvSpPr>
            <p:nvPr/>
          </p:nvSpPr>
          <p:spPr bwMode="auto">
            <a:xfrm>
              <a:off x="3072" y="3456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3264" y="2880"/>
              <a:ext cx="0" cy="480"/>
            </a:xfrm>
            <a:prstGeom prst="line">
              <a:avLst/>
            </a:prstGeom>
            <a:noFill/>
            <a:ln w="38100" cap="sq" cmpd="dbl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V="1">
              <a:off x="2064" y="3456"/>
              <a:ext cx="81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112" y="2592"/>
              <a:ext cx="864" cy="19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/>
              <a:t>Fe</a:t>
            </a:r>
            <a:r>
              <a:rPr kumimoji="0" lang="en-US" altLang="en-US" baseline="30000"/>
              <a:t>III</a:t>
            </a:r>
            <a:r>
              <a:rPr kumimoji="0" lang="en-US" altLang="en-US"/>
              <a:t>: Ground state: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/>
              <a:t> +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endParaRPr kumimoji="0" lang="en-US" altLang="en-US" sz="3600">
              <a:solidFill>
                <a:srgbClr val="0099FF"/>
              </a:solidFill>
            </a:endParaRPr>
          </a:p>
        </p:txBody>
      </p:sp>
      <p:grpSp>
        <p:nvGrpSpPr>
          <p:cNvPr id="102410" name="Group 17"/>
          <p:cNvGrpSpPr>
            <a:grpSpLocks/>
          </p:cNvGrpSpPr>
          <p:nvPr/>
        </p:nvGrpSpPr>
        <p:grpSpPr bwMode="auto">
          <a:xfrm>
            <a:off x="76200" y="1981200"/>
            <a:ext cx="9067800" cy="1676400"/>
            <a:chOff x="48" y="1248"/>
            <a:chExt cx="5712" cy="1056"/>
          </a:xfrm>
        </p:grpSpPr>
        <p:pic>
          <p:nvPicPr>
            <p:cNvPr id="10241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" r="2538" b="58409"/>
            <a:stretch>
              <a:fillRect/>
            </a:stretch>
          </p:blipFill>
          <p:spPr bwMode="auto">
            <a:xfrm>
              <a:off x="48" y="1248"/>
              <a:ext cx="571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4" name="Rectangle 19"/>
            <p:cNvSpPr>
              <a:spLocks noChangeArrowheads="1"/>
            </p:cNvSpPr>
            <p:nvPr/>
          </p:nvSpPr>
          <p:spPr bwMode="auto">
            <a:xfrm>
              <a:off x="144" y="1968"/>
              <a:ext cx="240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 cap="sq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lang="nl-NL" altLang="en-US" sz="2800"/>
            </a:p>
          </p:txBody>
        </p:sp>
      </p:grpSp>
      <p:sp>
        <p:nvSpPr>
          <p:cNvPr id="919572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  <p:sp>
        <p:nvSpPr>
          <p:cNvPr id="102412" name="Text Box 2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</p:spTree>
    <p:extLst>
      <p:ext uri="{BB962C8B-B14F-4D97-AF65-F5344CB8AC3E}">
        <p14:creationId xmlns:p14="http://schemas.microsoft.com/office/powerpoint/2010/main" val="1272983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03225" y="2057400"/>
            <a:ext cx="1214438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4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  <a:endParaRPr kumimoji="0" lang="en-US" altLang="en-US" sz="2800">
              <a:solidFill>
                <a:srgbClr val="0033CC"/>
              </a:solidFill>
              <a:sym typeface="Symbol" panose="05050102010706020507" pitchFamily="18" charset="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olidFill>
                <a:srgbClr val="00CC00"/>
              </a:solidFill>
              <a:sym typeface="Symbol" panose="05050102010706020507" pitchFamily="18" charset="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3600" u="sng"/>
          </a:p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CC00"/>
                </a:solidFill>
                <a:sym typeface="Symbol" panose="05050102010706020507" pitchFamily="18" charset="2"/>
              </a:rPr>
              <a:t> 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/>
              <a:t>Fe</a:t>
            </a:r>
            <a:r>
              <a:rPr kumimoji="0" lang="en-US" altLang="en-US" baseline="30000"/>
              <a:t>III</a:t>
            </a:r>
            <a:r>
              <a:rPr kumimoji="0" lang="en-US" altLang="en-US"/>
              <a:t>: Ground state: 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/>
              <a:t> + 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6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r>
              <a:rPr kumimoji="0" lang="en-US" altLang="en-US" sz="3600"/>
              <a:t>+</a:t>
            </a:r>
            <a:r>
              <a:rPr kumimoji="0" lang="en-US" altLang="en-US" sz="3600">
                <a:solidFill>
                  <a:srgbClr val="FF66CC"/>
                </a:solidFill>
              </a:rPr>
              <a:t> 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4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en-GB" altLang="en-US" sz="2400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400800" y="1600200"/>
            <a:ext cx="243840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33CC"/>
                </a:solidFill>
              </a:rPr>
              <a:t>2p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5</a:t>
            </a:r>
            <a:r>
              <a:rPr kumimoji="0" lang="en-US" altLang="en-US" sz="3600">
                <a:solidFill>
                  <a:srgbClr val="0033CC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33CC"/>
                </a:solidFill>
              </a:rPr>
              <a:t>5</a:t>
            </a:r>
            <a:r>
              <a:rPr kumimoji="0" lang="en-US" altLang="en-US" sz="3600">
                <a:solidFill>
                  <a:srgbClr val="0033CC"/>
                </a:solidFill>
              </a:rPr>
              <a:t>L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endParaRPr kumimoji="0" lang="en-US" altLang="en-US" sz="3600">
              <a:solidFill>
                <a:srgbClr val="0099FF"/>
              </a:solidFill>
            </a:endParaRP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CC0000"/>
                </a:solidFill>
              </a:rPr>
              <a:t>2p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5</a:t>
            </a:r>
            <a:r>
              <a:rPr kumimoji="0" lang="en-US" altLang="en-US" sz="3600">
                <a:solidFill>
                  <a:srgbClr val="CC0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CC0000"/>
                </a:solidFill>
              </a:rPr>
              <a:t>7</a:t>
            </a:r>
            <a:r>
              <a:rPr kumimoji="0" lang="en-US" altLang="en-US" sz="3600" u="sng">
                <a:solidFill>
                  <a:srgbClr val="CC0000"/>
                </a:solidFill>
              </a:rPr>
              <a:t>L</a:t>
            </a:r>
            <a:r>
              <a:rPr kumimoji="0" lang="en-US" altLang="en-US" sz="3600"/>
              <a:t> </a:t>
            </a:r>
          </a:p>
          <a:p>
            <a:pPr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3600">
                <a:solidFill>
                  <a:srgbClr val="008000"/>
                </a:solidFill>
              </a:rPr>
              <a:t>2p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5</a:t>
            </a:r>
            <a:r>
              <a:rPr kumimoji="0" lang="en-US" altLang="en-US" sz="3600">
                <a:solidFill>
                  <a:srgbClr val="008000"/>
                </a:solidFill>
              </a:rPr>
              <a:t>3d</a:t>
            </a:r>
            <a:r>
              <a:rPr kumimoji="0" lang="en-US" altLang="en-US" sz="3600" baseline="30000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257800" y="46482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 - 2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181600" y="45720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16764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4953000" y="2362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3276600" y="2362200"/>
            <a:ext cx="1447800" cy="609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4953000" y="2514600"/>
            <a:ext cx="0" cy="2819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1752600" y="3124200"/>
            <a:ext cx="0" cy="2209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870075" y="33528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endParaRPr kumimoji="0" lang="en-US" altLang="en-US" sz="2400" baseline="-25000"/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029200" y="3048000"/>
            <a:ext cx="309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-U+Q  </a:t>
            </a:r>
            <a:r>
              <a:rPr kumimoji="0" lang="en-US" altLang="en-US" sz="2400" baseline="-250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kumimoji="0" lang="en-US" altLang="en-US" sz="2400" baseline="-25000"/>
              <a:t> </a:t>
            </a: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+ 2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  <p:sp>
        <p:nvSpPr>
          <p:cNvPr id="921624" name="Rectangle 2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3107272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11455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8001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0" y="1371600"/>
            <a:ext cx="1524000" cy="914400"/>
          </a:xfrm>
          <a:prstGeom prst="rect">
            <a:avLst/>
          </a:prstGeom>
          <a:solidFill>
            <a:schemeClr val="bg1"/>
          </a:solidFill>
          <a:ln w="508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64047" r="7832"/>
          <a:stretch>
            <a:fillRect/>
          </a:stretch>
        </p:blipFill>
        <p:spPr bwMode="auto">
          <a:xfrm>
            <a:off x="5257800" y="762000"/>
            <a:ext cx="3886200" cy="2641600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352800" y="3352800"/>
            <a:ext cx="609600" cy="20574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781800" y="1447800"/>
            <a:ext cx="381000" cy="16002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4572000" y="4953000"/>
            <a:ext cx="685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7239000" y="762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</a:rPr>
              <a:t>III</a:t>
            </a:r>
            <a:r>
              <a:rPr lang="en-US" altLang="en-US" sz="2400">
                <a:solidFill>
                  <a:srgbClr val="0000FF"/>
                </a:solidFill>
              </a:rPr>
              <a:t>(tacn)</a:t>
            </a:r>
            <a:r>
              <a:rPr lang="en-US" altLang="en-US" sz="2400" baseline="-25000">
                <a:solidFill>
                  <a:srgbClr val="0000FF"/>
                </a:solidFill>
              </a:rPr>
              <a:t>2</a:t>
            </a:r>
            <a:endParaRPr lang="en-GB" altLang="en-US" sz="2400" baseline="-25000">
              <a:solidFill>
                <a:srgbClr val="0000FF"/>
              </a:solidFill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990600" y="1905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</a:rPr>
              <a:t>III</a:t>
            </a:r>
            <a:r>
              <a:rPr lang="en-US" altLang="en-US" sz="2400">
                <a:solidFill>
                  <a:srgbClr val="0000FF"/>
                </a:solidFill>
              </a:rPr>
              <a:t>(CN)</a:t>
            </a:r>
            <a:r>
              <a:rPr lang="en-US" altLang="en-US" sz="2400" baseline="-25000">
                <a:solidFill>
                  <a:srgbClr val="0000FF"/>
                </a:solidFill>
              </a:rPr>
              <a:t>6</a:t>
            </a:r>
            <a:endParaRPr lang="en-GB" altLang="en-US" sz="2400" baseline="-25000">
              <a:solidFill>
                <a:srgbClr val="0000FF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with Ed Solomon (Stanford) JACS 125, 12894 (2003),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99"/>
                </a:solidFill>
              </a:rPr>
              <a:t>JACS 128, 10442 (2006), JACS 129, 113 (2007)</a:t>
            </a:r>
          </a:p>
        </p:txBody>
      </p:sp>
      <p:sp>
        <p:nvSpPr>
          <p:cNvPr id="923660" name="Rectangle 1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LMCT and MLCT: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2416989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calculations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6701" y="764704"/>
            <a:ext cx="9144000" cy="5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</a:pPr>
            <a:r>
              <a:rPr lang="en-US" sz="2800" u="sng" dirty="0">
                <a:solidFill>
                  <a:srgbClr val="0000FF"/>
                </a:solidFill>
              </a:rPr>
              <a:t>Calculated for an atom/ion</a:t>
            </a:r>
          </a:p>
          <a:p>
            <a:pPr marL="457200" lvl="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Valence and core </a:t>
            </a:r>
            <a:r>
              <a:rPr lang="en-US" sz="2800" b="1" dirty="0">
                <a:solidFill>
                  <a:srgbClr val="0000FF"/>
                </a:solidFill>
              </a:rPr>
              <a:t>spin-orbit coupling</a:t>
            </a:r>
            <a:endParaRPr lang="nl-NL" sz="2800" b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and valence </a:t>
            </a:r>
            <a:r>
              <a:rPr lang="en-US" sz="2800" b="1" dirty="0">
                <a:solidFill>
                  <a:srgbClr val="0000FF"/>
                </a:solidFill>
              </a:rPr>
              <a:t>electron-electron interaction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4100"/>
              </a:lnSpc>
            </a:pP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u="sng" dirty="0">
                <a:solidFill>
                  <a:srgbClr val="0000FF"/>
                </a:solidFill>
              </a:rPr>
              <a:t>Comparison with experiment</a:t>
            </a:r>
            <a:endParaRPr lang="nl-NL" sz="2800" u="sng" dirty="0">
              <a:solidFill>
                <a:srgbClr val="0000FF"/>
              </a:solidFill>
            </a:endParaRP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</a:t>
            </a:r>
            <a:r>
              <a:rPr lang="en-US" sz="2800" b="1" dirty="0">
                <a:solidFill>
                  <a:srgbClr val="FF0000"/>
                </a:solidFill>
              </a:rPr>
              <a:t>potential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lifetime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Local symmetry (</a:t>
            </a:r>
            <a:r>
              <a:rPr lang="en-US" sz="2800" b="1" dirty="0">
                <a:solidFill>
                  <a:srgbClr val="FF0000"/>
                </a:solidFill>
              </a:rPr>
              <a:t>crystal field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Spin-spin interactions (</a:t>
            </a:r>
            <a:r>
              <a:rPr lang="en-US" sz="2800" b="1" dirty="0">
                <a:solidFill>
                  <a:srgbClr val="FF0000"/>
                </a:solidFill>
              </a:rPr>
              <a:t>molecular field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screening effects (</a:t>
            </a:r>
            <a:r>
              <a:rPr lang="en-US" sz="2800" b="1" dirty="0">
                <a:solidFill>
                  <a:srgbClr val="FF0000"/>
                </a:solidFill>
              </a:rPr>
              <a:t>charge transfer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822272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First Principle Multiplet calculations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6701" y="764704"/>
            <a:ext cx="9144000" cy="5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</a:pPr>
            <a:r>
              <a:rPr lang="en-US" sz="2800" u="sng" dirty="0">
                <a:solidFill>
                  <a:srgbClr val="0000FF"/>
                </a:solidFill>
              </a:rPr>
              <a:t>Calculated for an atom/ion</a:t>
            </a:r>
          </a:p>
          <a:p>
            <a:pPr marL="457200" lvl="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Valence and core </a:t>
            </a:r>
            <a:r>
              <a:rPr lang="en-US" sz="2800" b="1" dirty="0">
                <a:solidFill>
                  <a:srgbClr val="0000FF"/>
                </a:solidFill>
              </a:rPr>
              <a:t>spin-orbit coupling</a:t>
            </a:r>
            <a:endParaRPr lang="nl-NL" sz="2800" b="1" dirty="0">
              <a:solidFill>
                <a:srgbClr val="0000FF"/>
              </a:solidFill>
            </a:endParaRP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and valence </a:t>
            </a:r>
            <a:r>
              <a:rPr lang="en-US" sz="2800" b="1" dirty="0">
                <a:solidFill>
                  <a:srgbClr val="0000FF"/>
                </a:solidFill>
              </a:rPr>
              <a:t>electron-electron interaction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ts val="4100"/>
              </a:lnSpc>
            </a:pPr>
            <a:br>
              <a:rPr lang="en-US" sz="2800" u="sng" dirty="0">
                <a:solidFill>
                  <a:srgbClr val="0000FF"/>
                </a:solidFill>
              </a:rPr>
            </a:br>
            <a:r>
              <a:rPr lang="en-US" sz="2800" u="sng" dirty="0">
                <a:solidFill>
                  <a:srgbClr val="0000FF"/>
                </a:solidFill>
              </a:rPr>
              <a:t>Comparison with experiment</a:t>
            </a:r>
            <a:endParaRPr lang="nl-NL" sz="2800" u="sng" dirty="0">
              <a:solidFill>
                <a:srgbClr val="0000FF"/>
              </a:solidFill>
            </a:endParaRP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</a:t>
            </a:r>
            <a:r>
              <a:rPr lang="en-US" sz="2800" b="1" dirty="0">
                <a:solidFill>
                  <a:srgbClr val="FF0000"/>
                </a:solidFill>
              </a:rPr>
              <a:t>potential</a:t>
            </a:r>
            <a:r>
              <a:rPr lang="en-US" sz="2800" b="1" dirty="0">
                <a:solidFill>
                  <a:srgbClr val="0000FF"/>
                </a:solidFill>
              </a:rPr>
              <a:t> and </a:t>
            </a:r>
            <a:r>
              <a:rPr lang="en-US" sz="2800" b="1" dirty="0">
                <a:solidFill>
                  <a:srgbClr val="FFC000"/>
                </a:solidFill>
              </a:rPr>
              <a:t>lifetime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Local symmetry (</a:t>
            </a:r>
            <a:r>
              <a:rPr lang="en-US" sz="2800" b="1" dirty="0">
                <a:solidFill>
                  <a:srgbClr val="92D050"/>
                </a:solidFill>
              </a:rPr>
              <a:t>crystal field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Spin-spin interactions (</a:t>
            </a:r>
            <a:r>
              <a:rPr lang="en-US" sz="2800" b="1" dirty="0">
                <a:solidFill>
                  <a:srgbClr val="FFC000"/>
                </a:solidFill>
              </a:rPr>
              <a:t>molecular field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Core hole screening effects (</a:t>
            </a:r>
            <a:r>
              <a:rPr lang="en-US" sz="2800" b="1" dirty="0">
                <a:solidFill>
                  <a:srgbClr val="FFC000"/>
                </a:solidFill>
              </a:rPr>
              <a:t>charge transfer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br>
              <a:rPr lang="en-US" sz="2800" dirty="0">
                <a:solidFill>
                  <a:srgbClr val="0000FF"/>
                </a:solidFill>
              </a:rPr>
            </a:b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79671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5890744" y="248623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A027B-B006-4526-986C-D56414872727}"/>
              </a:ext>
            </a:extLst>
          </p:cNvPr>
          <p:cNvGrpSpPr/>
          <p:nvPr/>
        </p:nvGrpSpPr>
        <p:grpSpPr>
          <a:xfrm>
            <a:off x="4990744" y="4659601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5AB294-C13E-49DB-B603-9A087F09C3A8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D352692-1947-4220-B81A-C706B1D782B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2843727" y="180944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006816-663C-4BE6-B921-6FFD0E8204F0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3F2AC3-CBA7-4BDF-98FF-C5D47AA2CB3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EF0A3BC-C346-4BFC-8089-566F73FF831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611560" y="580643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507067-8857-4D32-B046-3DE566A4A9D1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9E7A49-4C80-42F8-B869-A7DB2D2F0176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B8E4D18-0B19-44F7-902D-B90C51A18390}"/>
              </a:ext>
            </a:extLst>
          </p:cNvPr>
          <p:cNvSpPr txBox="1"/>
          <p:nvPr/>
        </p:nvSpPr>
        <p:spPr>
          <a:xfrm>
            <a:off x="3131840" y="5806438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3F270-99C9-47C9-904E-88FBEBD4DDFE}"/>
              </a:ext>
            </a:extLst>
          </p:cNvPr>
          <p:cNvCxnSpPr/>
          <p:nvPr/>
        </p:nvCxnSpPr>
        <p:spPr bwMode="auto">
          <a:xfrm>
            <a:off x="2475789" y="1744060"/>
            <a:ext cx="2739650" cy="287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FC6FE17-6FC1-423C-AECA-00E2AA75FD45}"/>
              </a:ext>
            </a:extLst>
          </p:cNvPr>
          <p:cNvSpPr txBox="1"/>
          <p:nvPr/>
        </p:nvSpPr>
        <p:spPr>
          <a:xfrm>
            <a:off x="5101105" y="5806438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578552" y="1150031"/>
            <a:ext cx="3191992" cy="139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B1BD69-2B72-4F2D-9DB4-A1EB8D4BBF6E}"/>
              </a:ext>
            </a:extLst>
          </p:cNvPr>
          <p:cNvCxnSpPr/>
          <p:nvPr/>
        </p:nvCxnSpPr>
        <p:spPr bwMode="auto">
          <a:xfrm>
            <a:off x="2454297" y="3357290"/>
            <a:ext cx="2646808" cy="125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170728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2p XAS first-principle codes</a:t>
            </a:r>
          </a:p>
        </p:txBody>
      </p:sp>
      <p:sp>
        <p:nvSpPr>
          <p:cNvPr id="4099" name="Rechthoek 1"/>
          <p:cNvSpPr>
            <a:spLocks noChangeArrowheads="1"/>
          </p:cNvSpPr>
          <p:nvPr/>
        </p:nvSpPr>
        <p:spPr bwMode="auto">
          <a:xfrm>
            <a:off x="107504" y="836712"/>
            <a:ext cx="9144000" cy="58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SOLIDS</a:t>
            </a:r>
          </a:p>
          <a:p>
            <a:pPr marL="457200" indent="-4572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Band structure multiplet (</a:t>
            </a:r>
            <a:r>
              <a:rPr lang="en-US" sz="2400" dirty="0" err="1">
                <a:solidFill>
                  <a:srgbClr val="0000FF"/>
                </a:solidFill>
              </a:rPr>
              <a:t>Haverkort</a:t>
            </a:r>
            <a:r>
              <a:rPr lang="en-US" sz="2400" dirty="0">
                <a:solidFill>
                  <a:srgbClr val="0000FF"/>
                </a:solidFill>
              </a:rPr>
              <a:t>, Green, </a:t>
            </a:r>
            <a:r>
              <a:rPr lang="en-US" sz="2400" dirty="0" err="1">
                <a:solidFill>
                  <a:srgbClr val="0000FF"/>
                </a:solidFill>
              </a:rPr>
              <a:t>Hariki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Cluster DFT multiplet (</a:t>
            </a:r>
            <a:r>
              <a:rPr lang="en-US" sz="2400" dirty="0" err="1">
                <a:solidFill>
                  <a:srgbClr val="0000FF"/>
                </a:solidFill>
              </a:rPr>
              <a:t>Ikeno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Ramanantoanina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Delley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0" algn="l"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MOLECULES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Restricted Active Space CI (</a:t>
            </a:r>
            <a:r>
              <a:rPr lang="en-US" sz="2400" dirty="0" err="1">
                <a:solidFill>
                  <a:srgbClr val="0000FF"/>
                </a:solidFill>
              </a:rPr>
              <a:t>Odelius</a:t>
            </a:r>
            <a:r>
              <a:rPr lang="en-US" sz="2400" dirty="0">
                <a:solidFill>
                  <a:srgbClr val="0000FF"/>
                </a:solidFill>
              </a:rPr>
              <a:t>, Kuhn)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Restricted Open-shell CI (Neese)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</a:endParaRPr>
          </a:p>
          <a:p>
            <a:pPr lvl="0" algn="l">
              <a:lnSpc>
                <a:spcPts val="4100"/>
              </a:lnSpc>
            </a:pPr>
            <a:r>
              <a:rPr lang="en-US" sz="2400" dirty="0">
                <a:solidFill>
                  <a:srgbClr val="0000FF"/>
                </a:solidFill>
              </a:rPr>
              <a:t>TDDFT/BSE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Time-Dependent DFT (Joly)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Bethe-Salpeter (</a:t>
            </a:r>
            <a:r>
              <a:rPr lang="en-US" sz="2400" i="1" dirty="0" err="1">
                <a:solidFill>
                  <a:srgbClr val="0000FF"/>
                </a:solidFill>
              </a:rPr>
              <a:t>Rehr</a:t>
            </a:r>
            <a:r>
              <a:rPr lang="en-US" sz="2400" i="1" dirty="0">
                <a:solidFill>
                  <a:srgbClr val="0000FF"/>
                </a:solidFill>
              </a:rPr>
              <a:t>, Shirley)</a:t>
            </a:r>
          </a:p>
          <a:p>
            <a:pPr marL="457200" lvl="0" indent="-457200" algn="l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00FF"/>
                </a:solidFill>
              </a:rPr>
              <a:t>Multi-channel Multiple-scattering (Kruger)</a:t>
            </a:r>
          </a:p>
        </p:txBody>
      </p:sp>
    </p:spTree>
    <p:extLst>
      <p:ext uri="{BB962C8B-B14F-4D97-AF65-F5344CB8AC3E}">
        <p14:creationId xmlns:p14="http://schemas.microsoft.com/office/powerpoint/2010/main" val="1830552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152400" y="17526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XPS</a:t>
            </a:r>
            <a:endParaRPr lang="en-US" sz="6000" i="1">
              <a:latin typeface="Arial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37185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ni creation_de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828800"/>
            <a:ext cx="45132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509588" y="3352800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sz="3600">
                <a:solidFill>
                  <a:srgbClr val="FF0000"/>
                </a:solidFill>
              </a:rPr>
              <a:t>I</a:t>
            </a:r>
            <a:r>
              <a:rPr kumimoji="0" lang="en-US" altLang="nl-NL">
                <a:solidFill>
                  <a:srgbClr val="FF0000"/>
                </a:solidFill>
              </a:rPr>
              <a:t>(</a:t>
            </a:r>
            <a:r>
              <a:rPr kumimoji="0" lang="en-US" altLang="nl-NL">
                <a:solidFill>
                  <a:srgbClr val="FF0000"/>
                </a:solidFill>
                <a:sym typeface="Symbol" panose="05050102010706020507" pitchFamily="18" charset="2"/>
              </a:rPr>
              <a:t></a:t>
            </a:r>
            <a:r>
              <a:rPr kumimoji="0" lang="en-US" altLang="nl-NL" sz="2400" baseline="-25000">
                <a:solidFill>
                  <a:srgbClr val="FF0000"/>
                </a:solidFill>
                <a:sym typeface="Symbol" panose="05050102010706020507" pitchFamily="18" charset="2"/>
              </a:rPr>
              <a:t>FIXED</a:t>
            </a:r>
            <a:r>
              <a:rPr kumimoji="0" lang="en-US" altLang="nl-NL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kumimoji="0" lang="en-US" altLang="nl-NL" sz="2400"/>
          </a:p>
        </p:txBody>
      </p:sp>
      <p:pic>
        <p:nvPicPr>
          <p:cNvPr id="437252" name="Picture 4" descr="ni px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7242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nl-NL" sz="3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X-ray absorption and X-ray photoemission</a:t>
            </a:r>
            <a:endParaRPr lang="en-US" altLang="nl-NL" sz="3400" i="1" dirty="0"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D0315-ABBA-41D7-B1F2-4256B46F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 and XPS </a:t>
            </a:r>
          </a:p>
        </p:txBody>
      </p:sp>
    </p:spTree>
    <p:extLst>
      <p:ext uri="{BB962C8B-B14F-4D97-AF65-F5344CB8AC3E}">
        <p14:creationId xmlns:p14="http://schemas.microsoft.com/office/powerpoint/2010/main" val="148789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Transition metal oxide: Ground state: 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+ 3d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0" lang="en-US" altLang="en-US" sz="2800"/>
              <a:t> Energy of 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: </a:t>
            </a:r>
            <a:r>
              <a:rPr kumimoji="0" lang="en-US" altLang="en-US" sz="2800">
                <a:solidFill>
                  <a:srgbClr val="0000FF"/>
                </a:solidFill>
              </a:rPr>
              <a:t>Charge transfer energy </a:t>
            </a:r>
            <a:r>
              <a:rPr kumimoji="0" lang="en-US" altLang="en-US" sz="28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XAS</a:t>
            </a: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0" lang="en-US" altLang="en-US" sz="2800"/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7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</a:t>
            </a:r>
            <a:endParaRPr kumimoji="0" lang="en-US" altLang="en-US" sz="2800" baseline="30000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kumimoji="0" lang="nl-NL" altLang="en-US" sz="2400">
              <a:latin typeface="Times New Roman" panose="02020603050405020304" pitchFamily="18" charset="0"/>
            </a:endParaRP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endParaRPr kumimoji="0" lang="en-US" altLang="en-US" sz="2400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olidFill>
                  <a:srgbClr val="00CC00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endParaRPr kumimoji="0" lang="en-US" altLang="en-US" sz="2800" u="sng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6</a:t>
            </a:r>
            <a:r>
              <a:rPr kumimoji="0" lang="en-US" altLang="en-US" sz="2800" u="sng"/>
              <a:t>L</a:t>
            </a:r>
            <a:r>
              <a:rPr kumimoji="0" lang="en-US" altLang="en-US" sz="2800"/>
              <a:t> 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>
                <a:sym typeface="Symbol" panose="05050102010706020507" pitchFamily="18" charset="2"/>
              </a:rPr>
              <a:t>  </a:t>
            </a:r>
            <a:r>
              <a:rPr kumimoji="0" lang="en-US" altLang="en-US" sz="2800" b="1">
                <a:solidFill>
                  <a:srgbClr val="00CC00"/>
                </a:solidFill>
                <a:sym typeface="Symbol" panose="05050102010706020507" pitchFamily="18" charset="2"/>
              </a:rPr>
              <a:t>XPS</a:t>
            </a: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en-US" sz="2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en-US" sz="2800"/>
              <a:t>2p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3d</a:t>
            </a:r>
            <a:r>
              <a:rPr kumimoji="0" lang="en-US" altLang="en-US" sz="2800" baseline="30000"/>
              <a:t>5</a:t>
            </a:r>
            <a:r>
              <a:rPr kumimoji="0" lang="en-US" altLang="en-US" sz="2800"/>
              <a:t> </a:t>
            </a:r>
            <a:endParaRPr kumimoji="0" lang="en-US" altLang="en-US" sz="2800">
              <a:sym typeface="Symbol" panose="05050102010706020507" pitchFamily="18" charset="2"/>
            </a:endParaRPr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00FF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CC00"/>
                </a:solidFill>
              </a:rPr>
              <a:t>Ground State</a:t>
            </a: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87979E-8D71-4C23-A365-D7F4ABDC2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and XPS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54457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Charge transfer</a:t>
            </a:r>
            <a:endParaRPr lang="en-US" sz="3600" i="1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3D6073-2023-4B51-AC16-A5603E5C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3EC7F42-CA26-4E0A-A48D-2D5CA6B96451}"/>
              </a:ext>
            </a:extLst>
          </p:cNvPr>
          <p:cNvSpPr/>
          <p:nvPr/>
        </p:nvSpPr>
        <p:spPr>
          <a:xfrm>
            <a:off x="4953000" y="1447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XAS = neutral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Self screened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Small charge transfer satellites</a:t>
            </a:r>
          </a:p>
        </p:txBody>
      </p:sp>
    </p:spTree>
    <p:extLst>
      <p:ext uri="{BB962C8B-B14F-4D97-AF65-F5344CB8AC3E}">
        <p14:creationId xmlns:p14="http://schemas.microsoft.com/office/powerpoint/2010/main" val="1529008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575914" imgH="3095549" progId="Origin50.Graph">
                  <p:embed/>
                </p:oleObj>
              </mc:Choice>
              <mc:Fallback>
                <p:oleObj name="Graph" r:id="rId3" imgW="3575914" imgH="3095549" progId="Origin50.Graph">
                  <p:embed/>
                  <p:pic>
                    <p:nvPicPr>
                      <p:cNvPr id="168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XAS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F8D5BFD-C42E-443D-9960-3AB16BC9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XAS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0" y="661988"/>
          <a:ext cx="8686800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575914" imgH="3095549" progId="Origin50.Graph">
                  <p:embed/>
                </p:oleObj>
              </mc:Choice>
              <mc:Fallback>
                <p:oleObj name="Graph" r:id="rId3" imgW="3575914" imgH="3095549" progId="Origin50.Graph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0" y="661988"/>
                        <a:ext cx="8686800" cy="619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477000" y="41910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715000" y="3200400"/>
            <a:ext cx="88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FF00"/>
                </a:solidFill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828800" y="838200"/>
            <a:ext cx="2989263" cy="518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BE92C-C80D-46A5-9AF2-9D643915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XPS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fig5x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97AD2C-E88A-4FF2-8C20-DFCC37C7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effects in XPS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C8664FD-BF8E-4A58-9815-86A7FE5137AE}"/>
              </a:ext>
            </a:extLst>
          </p:cNvPr>
          <p:cNvSpPr/>
          <p:nvPr/>
        </p:nvSpPr>
        <p:spPr>
          <a:xfrm>
            <a:off x="0" y="4495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XAS = neutral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Self screened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Small charge transfer satellites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4492377-9A27-4B78-ADD4-93CCEBFCDCF4}"/>
              </a:ext>
            </a:extLst>
          </p:cNvPr>
          <p:cNvSpPr/>
          <p:nvPr/>
        </p:nvSpPr>
        <p:spPr>
          <a:xfrm>
            <a:off x="4343400" y="4491872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XPS = </a:t>
            </a:r>
            <a:r>
              <a:rPr lang="en-US" altLang="en-US" dirty="0" err="1">
                <a:solidFill>
                  <a:srgbClr val="0000FF"/>
                </a:solidFill>
              </a:rPr>
              <a:t>ionising</a:t>
            </a:r>
            <a:endParaRPr lang="en-US" altLang="en-US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Large screening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Large charge transfer satellites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552152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E0A55C-60ED-4377-8DFA-6D3A75F6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4170"/>
            <a:ext cx="4038600" cy="6273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9337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5890744" y="248623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A027B-B006-4526-986C-D56414872727}"/>
              </a:ext>
            </a:extLst>
          </p:cNvPr>
          <p:cNvGrpSpPr/>
          <p:nvPr/>
        </p:nvGrpSpPr>
        <p:grpSpPr>
          <a:xfrm>
            <a:off x="4990744" y="4659601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5AB294-C13E-49DB-B603-9A087F09C3A8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D352692-1947-4220-B81A-C706B1D782B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2843727" y="180944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006816-663C-4BE6-B921-6FFD0E8204F0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3F2AC3-CBA7-4BDF-98FF-C5D47AA2CB3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EF0A3BC-C346-4BFC-8089-566F73FF831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611560" y="580643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507067-8857-4D32-B046-3DE566A4A9D1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9E7A49-4C80-42F8-B869-A7DB2D2F0176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B8E4D18-0B19-44F7-902D-B90C51A18390}"/>
              </a:ext>
            </a:extLst>
          </p:cNvPr>
          <p:cNvSpPr txBox="1"/>
          <p:nvPr/>
        </p:nvSpPr>
        <p:spPr>
          <a:xfrm>
            <a:off x="3131840" y="5806438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3F270-99C9-47C9-904E-88FBEBD4DDFE}"/>
              </a:ext>
            </a:extLst>
          </p:cNvPr>
          <p:cNvCxnSpPr/>
          <p:nvPr/>
        </p:nvCxnSpPr>
        <p:spPr bwMode="auto">
          <a:xfrm>
            <a:off x="2475789" y="1744060"/>
            <a:ext cx="2739650" cy="287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FC6FE17-6FC1-423C-AECA-00E2AA75FD45}"/>
              </a:ext>
            </a:extLst>
          </p:cNvPr>
          <p:cNvSpPr txBox="1"/>
          <p:nvPr/>
        </p:nvSpPr>
        <p:spPr>
          <a:xfrm>
            <a:off x="5101105" y="5806438"/>
            <a:ext cx="1579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578552" y="1150031"/>
            <a:ext cx="3191992" cy="139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B1BD69-2B72-4F2D-9DB4-A1EB8D4BBF6E}"/>
              </a:ext>
            </a:extLst>
          </p:cNvPr>
          <p:cNvCxnSpPr/>
          <p:nvPr/>
        </p:nvCxnSpPr>
        <p:spPr bwMode="auto">
          <a:xfrm>
            <a:off x="2454297" y="3357290"/>
            <a:ext cx="2646808" cy="125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B8C2B1B-4D44-496D-85B8-458FEFD76945}"/>
              </a:ext>
            </a:extLst>
          </p:cNvPr>
          <p:cNvSpPr txBox="1"/>
          <p:nvPr/>
        </p:nvSpPr>
        <p:spPr>
          <a:xfrm>
            <a:off x="7377545" y="379007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AA8164-E64D-4DBC-A476-E9C90E7C23D3}"/>
              </a:ext>
            </a:extLst>
          </p:cNvPr>
          <p:cNvCxnSpPr/>
          <p:nvPr/>
        </p:nvCxnSpPr>
        <p:spPr bwMode="auto">
          <a:xfrm>
            <a:off x="7374824" y="3790070"/>
            <a:ext cx="0" cy="780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7F96242-459A-4AA7-8756-922BB6BD513D}"/>
              </a:ext>
            </a:extLst>
          </p:cNvPr>
          <p:cNvSpPr txBox="1"/>
          <p:nvPr/>
        </p:nvSpPr>
        <p:spPr>
          <a:xfrm>
            <a:off x="7433806" y="5806438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FC1A3E-4217-4E8C-893B-278B0A77DF60}"/>
              </a:ext>
            </a:extLst>
          </p:cNvPr>
          <p:cNvGrpSpPr/>
          <p:nvPr/>
        </p:nvGrpSpPr>
        <p:grpSpPr>
          <a:xfrm>
            <a:off x="7138299" y="469123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78A3433-FB14-42C0-A660-2D82A1890EA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3631CCA6-DA26-4BF4-8C2C-30EF048C4D3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+e’+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026638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3CBBD24-B5E7-4376-A55B-2DC32FDD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139633"/>
            <a:ext cx="8056813" cy="5184967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FD75F35-098A-4329-865B-210BAA6E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435582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991965-F1B0-48D0-9133-7846F8DC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0175"/>
            <a:ext cx="4384262" cy="6135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137C14-D150-4E0B-AA7D-BDF85ACB5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1761688"/>
            <a:ext cx="5181601" cy="3334623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116068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Charge transfer effects in XPS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and 2p XPS of Fe2O3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09CD29-4A70-49B2-A288-13728F1A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33638"/>
            <a:ext cx="5078095" cy="59046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DF08EC1-AEEC-4AC6-B536-BF0EA3D826F9}"/>
              </a:ext>
            </a:extLst>
          </p:cNvPr>
          <p:cNvSpPr/>
          <p:nvPr/>
        </p:nvSpPr>
        <p:spPr>
          <a:xfrm>
            <a:off x="4883833" y="1124744"/>
            <a:ext cx="4275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nl-NL" altLang="en-US" dirty="0">
                <a:solidFill>
                  <a:srgbClr val="0000FF"/>
                </a:solidFill>
              </a:rPr>
              <a:t>L</a:t>
            </a:r>
            <a:r>
              <a:rPr lang="en-US" altLang="en-US" dirty="0">
                <a:solidFill>
                  <a:srgbClr val="0000FF"/>
                </a:solidFill>
              </a:rPr>
              <a:t>DA + DMFT: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Use actual DMFT-based band structure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result to couple to the localised states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More on Thursday/</a:t>
            </a:r>
            <a:r>
              <a:rPr lang="en-US" altLang="en-US" dirty="0" err="1">
                <a:solidFill>
                  <a:srgbClr val="0000FF"/>
                </a:solidFill>
              </a:rPr>
              <a:t>friday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43278E-B388-4C34-BCEE-52E0ADFB37C5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B.100, 075146 (2019)</a:t>
            </a:r>
          </a:p>
        </p:txBody>
      </p:sp>
    </p:spTree>
    <p:extLst>
      <p:ext uri="{BB962C8B-B14F-4D97-AF65-F5344CB8AC3E}">
        <p14:creationId xmlns:p14="http://schemas.microsoft.com/office/powerpoint/2010/main" val="3456429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</p:spTree>
    <p:extLst>
      <p:ext uri="{BB962C8B-B14F-4D97-AF65-F5344CB8AC3E}">
        <p14:creationId xmlns:p14="http://schemas.microsoft.com/office/powerpoint/2010/main" val="2493145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</p:spTree>
    <p:extLst>
      <p:ext uri="{BB962C8B-B14F-4D97-AF65-F5344CB8AC3E}">
        <p14:creationId xmlns:p14="http://schemas.microsoft.com/office/powerpoint/2010/main" val="780595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0630B-EE4D-4F41-9348-500CF5B9AA3E}"/>
              </a:ext>
            </a:extLst>
          </p:cNvPr>
          <p:cNvSpPr txBox="1"/>
          <p:nvPr/>
        </p:nvSpPr>
        <p:spPr>
          <a:xfrm>
            <a:off x="4585355" y="1295400"/>
            <a:ext cx="24432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8</a:t>
            </a:r>
            <a:r>
              <a:rPr lang="nl-NL" dirty="0">
                <a:solidFill>
                  <a:srgbClr val="0000FF"/>
                </a:solidFill>
              </a:rPr>
              <a:t> 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D944D4-6EFB-4B85-B344-86C2D0BEBF98}"/>
              </a:ext>
            </a:extLst>
          </p:cNvPr>
          <p:cNvSpPr/>
          <p:nvPr/>
        </p:nvSpPr>
        <p:spPr>
          <a:xfrm>
            <a:off x="4751110" y="3746719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64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20630B-EE4D-4F41-9348-500CF5B9AA3E}"/>
              </a:ext>
            </a:extLst>
          </p:cNvPr>
          <p:cNvSpPr txBox="1"/>
          <p:nvPr/>
        </p:nvSpPr>
        <p:spPr>
          <a:xfrm>
            <a:off x="4585355" y="1295400"/>
            <a:ext cx="2877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8</a:t>
            </a:r>
            <a:r>
              <a:rPr lang="nl-NL" dirty="0">
                <a:solidFill>
                  <a:srgbClr val="0000FF"/>
                </a:solidFill>
              </a:rPr>
              <a:t> 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00FF"/>
                </a:solidFill>
              </a:rPr>
              <a:t>3d</a:t>
            </a:r>
            <a:r>
              <a:rPr lang="nl-NL" baseline="30000" dirty="0">
                <a:solidFill>
                  <a:srgbClr val="0000FF"/>
                </a:solidFill>
              </a:rPr>
              <a:t>9</a:t>
            </a:r>
            <a:r>
              <a:rPr lang="nl-NL" u="sng" dirty="0">
                <a:solidFill>
                  <a:srgbClr val="0000FF"/>
                </a:solidFill>
              </a:rPr>
              <a:t>L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 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nl-NL" u="sng" dirty="0">
                <a:solidFill>
                  <a:srgbClr val="0000FF"/>
                </a:solidFill>
              </a:rPr>
              <a:t>L</a:t>
            </a:r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D944D4-6EFB-4B85-B344-86C2D0BEBF98}"/>
              </a:ext>
            </a:extLst>
          </p:cNvPr>
          <p:cNvSpPr/>
          <p:nvPr/>
        </p:nvSpPr>
        <p:spPr>
          <a:xfrm>
            <a:off x="4751110" y="3746719"/>
            <a:ext cx="3470309" cy="2821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2p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nl-NL" u="sng" dirty="0">
                <a:solidFill>
                  <a:srgbClr val="0000FF"/>
                </a:solidFill>
              </a:rPr>
              <a:t>L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 3s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3d</a:t>
            </a:r>
            <a:r>
              <a:rPr lang="nl-NL" baseline="30000" dirty="0">
                <a:solidFill>
                  <a:srgbClr val="0000FF"/>
                </a:solidFill>
                <a:cs typeface="Arial" panose="020B0604020202020204" pitchFamily="34" charset="0"/>
              </a:rPr>
              <a:t>10</a:t>
            </a:r>
            <a:r>
              <a:rPr lang="el-GR" dirty="0">
                <a:solidFill>
                  <a:srgbClr val="0000FF"/>
                </a:solidFill>
                <a:cs typeface="Arial" panose="020B0604020202020204" pitchFamily="34" charset="0"/>
              </a:rPr>
              <a:t>ε</a:t>
            </a:r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endParaRPr lang="nl-NL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nl-NL" u="sng" dirty="0">
                <a:solidFill>
                  <a:srgbClr val="0000FF"/>
                </a:solidFill>
                <a:cs typeface="Arial" panose="020B0604020202020204" pitchFamily="34" charset="0"/>
              </a:rPr>
              <a:t>ONLY 2 PEAKS</a:t>
            </a:r>
          </a:p>
          <a:p>
            <a:endParaRPr lang="nl-NL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0BE01D-2452-49A5-8273-C18FB4A1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5" y="178358"/>
            <a:ext cx="4419600" cy="6611005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5EEFD0-5EDC-4C4B-A96B-9F8DFE6B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79118"/>
            <a:ext cx="3335125" cy="54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7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63C75ED-1280-4392-B18E-961231CAD22A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Phys. Rev. B. 59, 9933 (1999)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229F57-9CF0-4EC0-BCCF-E84CBFCFE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9438"/>
            <a:ext cx="4871054" cy="6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9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98B5333-1339-4B68-9755-A4CE119B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Auger of NiO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B6F301-89E9-4E5D-8500-C2A4594C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9438"/>
            <a:ext cx="5705701" cy="64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667551" y="6385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715105" y="253103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6040120" y="250410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A027B-B006-4526-986C-D56414872727}"/>
              </a:ext>
            </a:extLst>
          </p:cNvPr>
          <p:cNvGrpSpPr/>
          <p:nvPr/>
        </p:nvGrpSpPr>
        <p:grpSpPr>
          <a:xfrm>
            <a:off x="5140120" y="4677471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5AB294-C13E-49DB-B603-9A087F09C3A8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D352692-1947-4220-B81A-C706B1D782B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941408" y="18324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2993103" y="1827318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006816-663C-4BE6-B921-6FFD0E8204F0}"/>
              </a:ext>
            </a:extLst>
          </p:cNvPr>
          <p:cNvGrpSpPr/>
          <p:nvPr/>
        </p:nvGrpSpPr>
        <p:grpSpPr>
          <a:xfrm>
            <a:off x="3142577" y="466654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3F2AC3-CBA7-4BDF-98FF-C5D47AA2CB3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EF0A3BC-C346-4BFC-8089-566F73FF831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909775" y="372489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941408" y="5788509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907054" y="180233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907054" y="372489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507067-8857-4D32-B046-3DE566A4A9D1}"/>
              </a:ext>
            </a:extLst>
          </p:cNvPr>
          <p:cNvCxnSpPr/>
          <p:nvPr/>
        </p:nvCxnSpPr>
        <p:spPr bwMode="auto">
          <a:xfrm>
            <a:off x="2281647" y="372489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9E7A49-4C80-42F8-B869-A7DB2D2F0176}"/>
              </a:ext>
            </a:extLst>
          </p:cNvPr>
          <p:cNvSpPr txBox="1"/>
          <p:nvPr/>
        </p:nvSpPr>
        <p:spPr>
          <a:xfrm>
            <a:off x="3131388" y="405014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697312" y="467939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B8E4D18-0B19-44F7-902D-B90C51A18390}"/>
              </a:ext>
            </a:extLst>
          </p:cNvPr>
          <p:cNvSpPr txBox="1"/>
          <p:nvPr/>
        </p:nvSpPr>
        <p:spPr>
          <a:xfrm>
            <a:off x="3142577" y="5814741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3F270-99C9-47C9-904E-88FBEBD4DDFE}"/>
              </a:ext>
            </a:extLst>
          </p:cNvPr>
          <p:cNvCxnSpPr/>
          <p:nvPr/>
        </p:nvCxnSpPr>
        <p:spPr bwMode="auto">
          <a:xfrm>
            <a:off x="2625165" y="1761930"/>
            <a:ext cx="2739650" cy="287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FC6FE17-6FC1-423C-AECA-00E2AA75FD45}"/>
              </a:ext>
            </a:extLst>
          </p:cNvPr>
          <p:cNvSpPr txBox="1"/>
          <p:nvPr/>
        </p:nvSpPr>
        <p:spPr>
          <a:xfrm>
            <a:off x="5103004" y="5815514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727928" y="1167901"/>
            <a:ext cx="3191992" cy="139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B1BD69-2B72-4F2D-9DB4-A1EB8D4BBF6E}"/>
              </a:ext>
            </a:extLst>
          </p:cNvPr>
          <p:cNvCxnSpPr/>
          <p:nvPr/>
        </p:nvCxnSpPr>
        <p:spPr bwMode="auto">
          <a:xfrm>
            <a:off x="2603673" y="3375160"/>
            <a:ext cx="2646808" cy="125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B8C2B1B-4D44-496D-85B8-458FEFD76945}"/>
              </a:ext>
            </a:extLst>
          </p:cNvPr>
          <p:cNvSpPr txBox="1"/>
          <p:nvPr/>
        </p:nvSpPr>
        <p:spPr>
          <a:xfrm>
            <a:off x="7526921" y="380794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AA8164-E64D-4DBC-A476-E9C90E7C23D3}"/>
              </a:ext>
            </a:extLst>
          </p:cNvPr>
          <p:cNvCxnSpPr/>
          <p:nvPr/>
        </p:nvCxnSpPr>
        <p:spPr bwMode="auto">
          <a:xfrm>
            <a:off x="7524200" y="3807940"/>
            <a:ext cx="0" cy="7808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7F96242-459A-4AA7-8756-922BB6BD513D}"/>
              </a:ext>
            </a:extLst>
          </p:cNvPr>
          <p:cNvSpPr txBox="1"/>
          <p:nvPr/>
        </p:nvSpPr>
        <p:spPr>
          <a:xfrm>
            <a:off x="7763654" y="5788509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FC1A3E-4217-4E8C-893B-278B0A77DF60}"/>
              </a:ext>
            </a:extLst>
          </p:cNvPr>
          <p:cNvGrpSpPr/>
          <p:nvPr/>
        </p:nvGrpSpPr>
        <p:grpSpPr>
          <a:xfrm>
            <a:off x="7287675" y="470910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78A3433-FB14-42C0-A660-2D82A1890EA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3631CCA6-DA26-4BF4-8C2C-30EF048C4D3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+e’+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spectroscopies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EA719C-F318-4DB2-8365-B48C3E248EE7}"/>
              </a:ext>
            </a:extLst>
          </p:cNvPr>
          <p:cNvCxnSpPr/>
          <p:nvPr/>
        </p:nvCxnSpPr>
        <p:spPr bwMode="auto">
          <a:xfrm>
            <a:off x="467544" y="1556792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8EAD85-7F64-45F5-A447-E7CA8F8471A8}"/>
              </a:ext>
            </a:extLst>
          </p:cNvPr>
          <p:cNvSpPr txBox="1"/>
          <p:nvPr/>
        </p:nvSpPr>
        <p:spPr>
          <a:xfrm>
            <a:off x="-80252" y="4791050"/>
            <a:ext cx="76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IXS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1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21688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spectroscopies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20EC-B331-4558-9927-B2EFE4D0D601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8C13D-018A-4635-808C-1315CE305251}"/>
              </a:ext>
            </a:extLst>
          </p:cNvPr>
          <p:cNvSpPr txBox="1"/>
          <p:nvPr/>
        </p:nvSpPr>
        <p:spPr>
          <a:xfrm>
            <a:off x="611560" y="5806438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374A2-7D59-446D-9676-98F5E41E64B6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6B88F7-4658-450C-A5D0-8D5D4A5DFED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A2281F-44F6-4C11-879E-CAD8D6A44F9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A79A4B6-E7D3-4BD8-A047-7A387F8E844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lang="nl-NL" sz="2400" baseline="30000" dirty="0">
                  <a:solidFill>
                    <a:srgbClr val="FFFFFF"/>
                  </a:solidFill>
                  <a:latin typeface="Verdana"/>
                </a:rPr>
                <a:t>9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948194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2767</Words>
  <Application>Microsoft Macintosh PowerPoint</Application>
  <PresentationFormat>On-screen Show (4:3)</PresentationFormat>
  <Paragraphs>890</Paragraphs>
  <Slides>69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Copperplate Gothic Light</vt:lpstr>
      <vt:lpstr>Times</vt:lpstr>
      <vt:lpstr>Times New Roman</vt:lpstr>
      <vt:lpstr>Verdana</vt:lpstr>
      <vt:lpstr>Wingdings</vt:lpstr>
      <vt:lpstr>CRANN template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M.W.Haverkort</cp:lastModifiedBy>
  <cp:revision>457</cp:revision>
  <dcterms:created xsi:type="dcterms:W3CDTF">2005-08-19T13:47:05Z</dcterms:created>
  <dcterms:modified xsi:type="dcterms:W3CDTF">2022-10-11T19:23:05Z</dcterms:modified>
</cp:coreProperties>
</file>