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610" r:id="rId2"/>
    <p:sldId id="609" r:id="rId3"/>
    <p:sldId id="612" r:id="rId4"/>
    <p:sldId id="611" r:id="rId5"/>
    <p:sldId id="613" r:id="rId6"/>
    <p:sldId id="617" r:id="rId7"/>
    <p:sldId id="614" r:id="rId8"/>
    <p:sldId id="619" r:id="rId9"/>
    <p:sldId id="621" r:id="rId10"/>
    <p:sldId id="622" r:id="rId11"/>
    <p:sldId id="623" r:id="rId12"/>
    <p:sldId id="616" r:id="rId13"/>
    <p:sldId id="62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0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06" autoAdjust="0"/>
    <p:restoredTop sz="99661" autoAdjust="0"/>
  </p:normalViewPr>
  <p:slideViewPr>
    <p:cSldViewPr snapToGrid="0" snapToObjects="1">
      <p:cViewPr varScale="1">
        <p:scale>
          <a:sx n="131" d="100"/>
          <a:sy n="131" d="100"/>
        </p:scale>
        <p:origin x="25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2" d="100"/>
        <a:sy n="42" d="100"/>
      </p:scale>
      <p:origin x="0" y="2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A417F-6B12-4A48-972C-6B6481592202}" type="datetimeFigureOut">
              <a:rPr lang="en-US" smtClean="0"/>
              <a:t>9/21/24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1F300-9633-8144-9510-C9CD1CC6A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184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176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baseline="0" dirty="0"/>
              <a:t> know that the 1s to 2p excitation of H is not in the x-ray range ( ¾ Rydberg, 10.2 </a:t>
            </a:r>
            <a:r>
              <a:rPr lang="en-US" baseline="0" dirty="0" err="1"/>
              <a:t>eV</a:t>
            </a:r>
            <a:r>
              <a:rPr lang="en-US" baseline="0" dirty="0"/>
              <a:t>) but all our theories are conveniently rather independent from the actual energy scale. (Linear response does not depend on the value of omega) For the purist replace H by Fe25+ (also a single electron around a nucleus, but as Z=26 in this case the excitation energy is 26^2 * ¾ = 507 Rydberg or 6898 </a:t>
            </a:r>
            <a:r>
              <a:rPr lang="en-US" baseline="0" dirty="0" err="1"/>
              <a:t>eV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86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6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967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1F300-9633-8144-9510-C9CD1CC6AA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478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31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04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271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15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86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196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96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46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9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58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FF76-4AC6-874E-82F2-6EB9261E50CC}" type="datetimeFigureOut">
              <a:rPr lang="en-US" smtClean="0"/>
              <a:t>9/21/24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9A6A7-8ABE-FA4B-A6C6-AEF349E11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9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12000" y="1080000"/>
            <a:ext cx="7920000" cy="180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Tutorial on Quanty - Intro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12000" y="3321141"/>
            <a:ext cx="79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Maurits W. Haverkort</a:t>
            </a:r>
          </a:p>
          <a:p>
            <a:pPr algn="ctr"/>
            <a:r>
              <a:rPr lang="en-US" i="1" dirty="0">
                <a:solidFill>
                  <a:schemeClr val="tx2"/>
                </a:solidFill>
              </a:rPr>
              <a:t>Institute for theoretical physics </a:t>
            </a:r>
            <a:r>
              <a:rPr lang="mr-IN" i="1" dirty="0">
                <a:solidFill>
                  <a:schemeClr val="tx2"/>
                </a:solidFill>
              </a:rPr>
              <a:t>–</a:t>
            </a:r>
            <a:r>
              <a:rPr lang="en-US" i="1" dirty="0">
                <a:solidFill>
                  <a:schemeClr val="tx2"/>
                </a:solidFill>
              </a:rPr>
              <a:t> Heidelberg University</a:t>
            </a:r>
          </a:p>
          <a:p>
            <a:pPr algn="ctr"/>
            <a:endParaRPr lang="en-US" i="1" dirty="0">
              <a:solidFill>
                <a:schemeClr val="tx2"/>
              </a:solidFill>
            </a:endParaRPr>
          </a:p>
          <a:p>
            <a:pPr algn="ctr"/>
            <a:r>
              <a:rPr lang="en-US" i="1" dirty="0" err="1">
                <a:solidFill>
                  <a:schemeClr val="tx2"/>
                </a:solidFill>
              </a:rPr>
              <a:t>M.W.Haverkort@thphys.uni-heidelberg.de</a:t>
            </a:r>
            <a:endParaRPr lang="en-US" i="1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400" y="4687935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68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2C4A37-4CB4-50C6-58F3-ADA0108BBF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1646008"/>
            <a:ext cx="7045019" cy="485199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612000" y="1061417"/>
            <a:ext cx="379463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Hubbard model and spectroscopy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DMFT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23901" y="6525000"/>
            <a:ext cx="2217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EPL 108 57004 (2014)</a:t>
            </a:r>
          </a:p>
        </p:txBody>
      </p:sp>
    </p:spTree>
    <p:extLst>
      <p:ext uri="{BB962C8B-B14F-4D97-AF65-F5344CB8AC3E}">
        <p14:creationId xmlns:p14="http://schemas.microsoft.com/office/powerpoint/2010/main" val="3050747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612000" y="1154691"/>
            <a:ext cx="7345226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Real materials: ligand field theory </a:t>
            </a:r>
            <a:r>
              <a:rPr lang="en-US" sz="2000" dirty="0" err="1">
                <a:solidFill>
                  <a:schemeClr val="tx1"/>
                </a:solidFill>
              </a:rPr>
              <a:t>v.s</a:t>
            </a:r>
            <a:r>
              <a:rPr lang="en-US" sz="2000" dirty="0">
                <a:solidFill>
                  <a:schemeClr val="tx1"/>
                </a:solidFill>
              </a:rPr>
              <a:t>. Dynamical mean field theory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DMFT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64386" y="6570000"/>
            <a:ext cx="3656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J. Phys.: Conf. Ser. 712 012001 (2016)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73D060-4B99-1E5A-3DC4-0298629CD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43" y="1939917"/>
            <a:ext cx="8156457" cy="376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97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also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612000" y="1086597"/>
            <a:ext cx="7325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DMFT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12000" y="1731681"/>
            <a:ext cx="7325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Post LDA or </a:t>
            </a:r>
            <a:r>
              <a:rPr lang="en-US" sz="2000" dirty="0" err="1">
                <a:solidFill>
                  <a:schemeClr val="tx1"/>
                </a:solidFill>
              </a:rPr>
              <a:t>Hartree-fock</a:t>
            </a:r>
            <a:r>
              <a:rPr lang="en-US" sz="2000" dirty="0">
                <a:solidFill>
                  <a:schemeClr val="tx1"/>
                </a:solidFill>
              </a:rPr>
              <a:t> method (</a:t>
            </a:r>
            <a:r>
              <a:rPr lang="en-US" sz="2000" i="1" dirty="0">
                <a:solidFill>
                  <a:schemeClr val="tx1"/>
                </a:solidFill>
              </a:rPr>
              <a:t>ab-initio</a:t>
            </a:r>
            <a:r>
              <a:rPr lang="en-US" sz="2000" dirty="0">
                <a:solidFill>
                  <a:schemeClr val="tx1"/>
                </a:solidFill>
              </a:rPr>
              <a:t> based modeling)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073400" y="2376765"/>
            <a:ext cx="4864100" cy="500903"/>
          </a:xfrm>
          <a:prstGeom prst="roundRect">
            <a:avLst>
              <a:gd name="adj" fmla="val 26355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Calculate the ligand-field theory parameters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12000" y="3021849"/>
            <a:ext cx="7325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Resonances – (interaction between localized and itinerant states)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2000" y="3666933"/>
            <a:ext cx="7325500" cy="812800"/>
          </a:xfrm>
          <a:prstGeom prst="roundRect">
            <a:avLst>
              <a:gd name="adj" fmla="val 15624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Dynamics (arbitrary order response functions in frequency and time domain)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2000" y="4623914"/>
            <a:ext cx="7325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K-edge (dipole + </a:t>
            </a:r>
            <a:r>
              <a:rPr lang="en-US" sz="2000" dirty="0" err="1">
                <a:solidFill>
                  <a:schemeClr val="tx1"/>
                </a:solidFill>
              </a:rPr>
              <a:t>quadrupole</a:t>
            </a:r>
            <a:r>
              <a:rPr lang="en-US" sz="2000" dirty="0">
                <a:solidFill>
                  <a:schemeClr val="tx1"/>
                </a:solidFill>
              </a:rPr>
              <a:t> + interference)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2000" y="5301505"/>
            <a:ext cx="7325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Nuclear decay spectra</a:t>
            </a:r>
          </a:p>
        </p:txBody>
      </p:sp>
    </p:spTree>
    <p:extLst>
      <p:ext uri="{BB962C8B-B14F-4D97-AF65-F5344CB8AC3E}">
        <p14:creationId xmlns:p14="http://schemas.microsoft.com/office/powerpoint/2010/main" val="2646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209268" y="6488668"/>
            <a:ext cx="1934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Intro spectroscopy</a:t>
            </a:r>
          </a:p>
        </p:txBody>
      </p:sp>
    </p:spTree>
    <p:extLst>
      <p:ext uri="{BB962C8B-B14F-4D97-AF65-F5344CB8AC3E}">
        <p14:creationId xmlns:p14="http://schemas.microsoft.com/office/powerpoint/2010/main" val="265105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endParaRPr lang="en-US" sz="2400" dirty="0"/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3" name="Rounded Rectangle 72"/>
          <p:cNvSpPr/>
          <p:nvPr/>
        </p:nvSpPr>
        <p:spPr>
          <a:xfrm>
            <a:off x="901700" y="1086596"/>
            <a:ext cx="7325500" cy="1097803"/>
          </a:xfrm>
          <a:prstGeom prst="roundRect">
            <a:avLst>
              <a:gd name="adj" fmla="val 7983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Quanty</a:t>
            </a:r>
            <a:r>
              <a:rPr lang="en-US" sz="2000" dirty="0">
                <a:solidFill>
                  <a:schemeClr val="tx1"/>
                </a:solidFill>
              </a:rPr>
              <a:t> is a script language which allows the user to program quantum mechanical problems in second quantization and when possible solve these.</a:t>
            </a:r>
          </a:p>
        </p:txBody>
      </p:sp>
    </p:spTree>
    <p:extLst>
      <p:ext uri="{BB962C8B-B14F-4D97-AF65-F5344CB8AC3E}">
        <p14:creationId xmlns:p14="http://schemas.microsoft.com/office/powerpoint/2010/main" val="3675897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- XAS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 descr="Screen Shot 2016-04-24 at 13.49.29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399" y="1738266"/>
            <a:ext cx="3584601" cy="4741734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816100" y="1086597"/>
            <a:ext cx="6715901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L</a:t>
            </a:r>
            <a:r>
              <a:rPr lang="en-US" sz="2000" baseline="-25000" dirty="0">
                <a:solidFill>
                  <a:schemeClr val="tx1"/>
                </a:solidFill>
              </a:rPr>
              <a:t>23</a:t>
            </a:r>
            <a:r>
              <a:rPr lang="en-US" sz="2000" dirty="0">
                <a:solidFill>
                  <a:schemeClr val="tx1"/>
                </a:solidFill>
              </a:rPr>
              <a:t> edges transition metal compounds (possibly </a:t>
            </a:r>
            <a:r>
              <a:rPr lang="en-US" sz="2000" i="1" dirty="0" err="1">
                <a:solidFill>
                  <a:schemeClr val="tx1"/>
                </a:solidFill>
              </a:rPr>
              <a:t>ab</a:t>
            </a:r>
            <a:r>
              <a:rPr lang="en-US" sz="2000" i="1" dirty="0">
                <a:solidFill>
                  <a:schemeClr val="tx1"/>
                </a:solidFill>
              </a:rPr>
              <a:t> initio</a:t>
            </a:r>
            <a:r>
              <a:rPr lang="en-US" sz="2000" dirty="0">
                <a:solidFill>
                  <a:schemeClr val="tx1"/>
                </a:solidFill>
              </a:rPr>
              <a:t>)</a:t>
            </a:r>
            <a:endParaRPr lang="en-US" sz="2000" baseline="-25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6123" y="6488668"/>
            <a:ext cx="2312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PRB </a:t>
            </a:r>
            <a:r>
              <a:rPr lang="en-US" b="1" dirty="0"/>
              <a:t>85</a:t>
            </a:r>
            <a:r>
              <a:rPr lang="en-US" dirty="0"/>
              <a:t>, 165113 (2012) </a:t>
            </a:r>
          </a:p>
        </p:txBody>
      </p:sp>
    </p:spTree>
    <p:extLst>
      <p:ext uri="{BB962C8B-B14F-4D97-AF65-F5344CB8AC3E}">
        <p14:creationId xmlns:p14="http://schemas.microsoft.com/office/powerpoint/2010/main" val="2008823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- XAS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 descr="Screen Shot 2016-04-24 at 13.44.32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790" y="1625600"/>
            <a:ext cx="5461211" cy="481242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816100" y="1086597"/>
            <a:ext cx="6715901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M</a:t>
            </a:r>
            <a:r>
              <a:rPr lang="en-US" sz="2000" baseline="-25000" dirty="0">
                <a:solidFill>
                  <a:schemeClr val="tx1"/>
                </a:solidFill>
              </a:rPr>
              <a:t>45</a:t>
            </a:r>
            <a:r>
              <a:rPr lang="en-US" sz="2000" dirty="0">
                <a:solidFill>
                  <a:schemeClr val="tx1"/>
                </a:solidFill>
              </a:rPr>
              <a:t> edges rare-earth (including Stevens Operator formalism)</a:t>
            </a:r>
            <a:endParaRPr lang="en-US" sz="2000" baseline="-25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58823" y="6495534"/>
            <a:ext cx="2312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PRB </a:t>
            </a:r>
            <a:r>
              <a:rPr lang="en-US" b="1" dirty="0"/>
              <a:t>93</a:t>
            </a:r>
            <a:r>
              <a:rPr lang="en-US" dirty="0"/>
              <a:t>, 165107 (2016)</a:t>
            </a:r>
          </a:p>
        </p:txBody>
      </p:sp>
    </p:spTree>
    <p:extLst>
      <p:ext uri="{BB962C8B-B14F-4D97-AF65-F5344CB8AC3E}">
        <p14:creationId xmlns:p14="http://schemas.microsoft.com/office/powerpoint/2010/main" val="2213083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6-04-24 at 13.38.50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2" y="1603200"/>
            <a:ext cx="3505200" cy="48768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non-resonant IXS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730500" y="1086597"/>
            <a:ext cx="5801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Angular dependence of d-d excitations in NiO</a:t>
            </a:r>
            <a:endParaRPr lang="en-US" sz="2000" baseline="-25000" dirty="0">
              <a:solidFill>
                <a:schemeClr val="tx1"/>
              </a:solidFill>
            </a:endParaRPr>
          </a:p>
        </p:txBody>
      </p:sp>
      <p:pic>
        <p:nvPicPr>
          <p:cNvPr id="2" name="Picture 1" descr="Screen Shot 2016-04-24 at 13.36.28 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85"/>
          <a:stretch/>
        </p:blipFill>
        <p:spPr>
          <a:xfrm>
            <a:off x="3714968" y="3978100"/>
            <a:ext cx="4817032" cy="2387600"/>
          </a:xfrm>
          <a:prstGeom prst="rect">
            <a:avLst/>
          </a:prstGeom>
        </p:spPr>
      </p:pic>
      <p:pic>
        <p:nvPicPr>
          <p:cNvPr id="8" name="Picture 7" descr="Screen Shot 2016-04-24 at 13.36.28 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96"/>
          <a:stretch/>
        </p:blipFill>
        <p:spPr>
          <a:xfrm>
            <a:off x="3714968" y="1666700"/>
            <a:ext cx="4817032" cy="2311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91556" y="6514068"/>
            <a:ext cx="2154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EPL </a:t>
            </a:r>
            <a:r>
              <a:rPr lang="en-US" b="1" dirty="0"/>
              <a:t>96</a:t>
            </a:r>
            <a:r>
              <a:rPr lang="en-US" dirty="0"/>
              <a:t>, 37007 (2011)</a:t>
            </a:r>
          </a:p>
        </p:txBody>
      </p:sp>
    </p:spTree>
    <p:extLst>
      <p:ext uri="{BB962C8B-B14F-4D97-AF65-F5344CB8AC3E}">
        <p14:creationId xmlns:p14="http://schemas.microsoft.com/office/powerpoint/2010/main" val="2008823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non-resonant IXS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 descr="Screen Shot 2016-04-24 at 13.30.19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119" y="1587500"/>
            <a:ext cx="3535881" cy="4826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730500" y="1086597"/>
            <a:ext cx="5801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Orbital orientation and transition in CeCu</a:t>
            </a:r>
            <a:r>
              <a:rPr lang="en-US" sz="2000" baseline="-25000" dirty="0">
                <a:solidFill>
                  <a:schemeClr val="tx1"/>
                </a:solidFill>
              </a:rPr>
              <a:t>2</a:t>
            </a:r>
            <a:r>
              <a:rPr lang="en-US" sz="2000" dirty="0">
                <a:solidFill>
                  <a:schemeClr val="tx1"/>
                </a:solidFill>
              </a:rPr>
              <a:t>Si</a:t>
            </a:r>
            <a:r>
              <a:rPr lang="en-US" sz="2000" baseline="-25000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3" name="Picture 2" descr="Screen Shot 2016-04-24 at 13.30.03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0" y="2654300"/>
            <a:ext cx="4305300" cy="3759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870" y="6488668"/>
            <a:ext cx="7184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PRL </a:t>
            </a:r>
            <a:r>
              <a:rPr lang="en-US" b="1" dirty="0"/>
              <a:t>112</a:t>
            </a:r>
            <a:r>
              <a:rPr lang="en-US" dirty="0"/>
              <a:t>, 106407 (2014) – PRL </a:t>
            </a:r>
            <a:r>
              <a:rPr lang="en-US" b="1" dirty="0"/>
              <a:t>109</a:t>
            </a:r>
            <a:r>
              <a:rPr lang="en-US" dirty="0"/>
              <a:t>, 046401 (2012) – PRB </a:t>
            </a:r>
            <a:r>
              <a:rPr lang="en-US" b="1" dirty="0"/>
              <a:t>91</a:t>
            </a:r>
            <a:r>
              <a:rPr lang="en-US" dirty="0"/>
              <a:t>, 201108 (2015)</a:t>
            </a:r>
          </a:p>
        </p:txBody>
      </p:sp>
    </p:spTree>
    <p:extLst>
      <p:ext uri="{BB962C8B-B14F-4D97-AF65-F5344CB8AC3E}">
        <p14:creationId xmlns:p14="http://schemas.microsoft.com/office/powerpoint/2010/main" val="2629565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6-04-24 at 12.58.05 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1551459"/>
            <a:ext cx="5905500" cy="4979342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RIXS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2730500" y="1086597"/>
            <a:ext cx="5801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Orbital and dispersing magnetic transitions in </a:t>
            </a:r>
            <a:r>
              <a:rPr lang="en-US" sz="2000" dirty="0" err="1">
                <a:solidFill>
                  <a:schemeClr val="tx1"/>
                </a:solidFill>
              </a:rPr>
              <a:t>TiOCl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19544" y="6501368"/>
            <a:ext cx="2459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PRL </a:t>
            </a:r>
            <a:r>
              <a:rPr lang="en-US" b="1" dirty="0"/>
              <a:t>107</a:t>
            </a:r>
            <a:r>
              <a:rPr lang="en-US" dirty="0"/>
              <a:t>, 107402 (2011).</a:t>
            </a:r>
          </a:p>
        </p:txBody>
      </p:sp>
    </p:spTree>
    <p:extLst>
      <p:ext uri="{BB962C8B-B14F-4D97-AF65-F5344CB8AC3E}">
        <p14:creationId xmlns:p14="http://schemas.microsoft.com/office/powerpoint/2010/main" val="915500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3" name="Picture 2" descr="PhD manuscript Vincent Vercamer - for review (dragged)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8" t="67305" r="16233" b="7055"/>
          <a:stretch/>
        </p:blipFill>
        <p:spPr>
          <a:xfrm>
            <a:off x="170972" y="1959129"/>
            <a:ext cx="8646347" cy="461087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730500" y="1086597"/>
            <a:ext cx="5801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Fe impurities in glass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Optics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26233" y="6488668"/>
            <a:ext cx="2994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PhD. Thesis Vincent </a:t>
            </a:r>
            <a:r>
              <a:rPr lang="en-US" dirty="0" err="1"/>
              <a:t>Vercamer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882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12000" y="6480000"/>
            <a:ext cx="7920000" cy="90000"/>
          </a:xfrm>
          <a:prstGeom prst="roundRect">
            <a:avLst>
              <a:gd name="adj" fmla="val 37719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Rounded Rectangle 10"/>
          <p:cNvSpPr/>
          <p:nvPr/>
        </p:nvSpPr>
        <p:spPr>
          <a:xfrm>
            <a:off x="612000" y="360000"/>
            <a:ext cx="7920000" cy="630000"/>
          </a:xfrm>
          <a:prstGeom prst="roundRect">
            <a:avLst>
              <a:gd name="adj" fmla="val 2381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tx2"/>
              </a:gs>
            </a:gsLst>
            <a:lin ang="180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Quanty</a:t>
            </a:r>
            <a:r>
              <a:rPr lang="en-US" sz="2400" dirty="0"/>
              <a:t> – Embedded cluster calculations – DFT++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24963" y="6525000"/>
            <a:ext cx="2315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PRB 85, 165113 (2012)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1E2F24-5405-A06C-38F9-0CC659938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5244402"/>
            <a:ext cx="2577831" cy="12041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FD567F8-8866-5137-1E5E-0E2343B12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68" y="1391238"/>
            <a:ext cx="7772400" cy="38226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A3DAD8-DB61-5EB4-9B8D-6EB701451F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0529" y="5273850"/>
            <a:ext cx="2479878" cy="11452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C532DFE-6979-B2BC-84CA-0B6C7630F6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1677" y="5244402"/>
            <a:ext cx="2503309" cy="114522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D2D6E87C-1845-95CC-E93F-C35CC8897CE2}"/>
              </a:ext>
            </a:extLst>
          </p:cNvPr>
          <p:cNvSpPr/>
          <p:nvPr/>
        </p:nvSpPr>
        <p:spPr>
          <a:xfrm>
            <a:off x="2730500" y="871677"/>
            <a:ext cx="5801500" cy="500903"/>
          </a:xfrm>
          <a:prstGeom prst="roundRect">
            <a:avLst>
              <a:gd name="adj" fmla="val 18749"/>
            </a:avLst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40000" dist="63500" dir="2700000" rotWithShape="0">
              <a:schemeClr val="tx2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DFT based </a:t>
            </a:r>
            <a:r>
              <a:rPr lang="en-US" sz="2000" dirty="0" err="1">
                <a:solidFill>
                  <a:schemeClr val="tx1"/>
                </a:solidFill>
              </a:rPr>
              <a:t>multiplet</a:t>
            </a:r>
            <a:r>
              <a:rPr lang="en-US" sz="2000" dirty="0">
                <a:solidFill>
                  <a:schemeClr val="tx1"/>
                </a:solidFill>
              </a:rPr>
              <a:t> ligand field theory calculations</a:t>
            </a:r>
          </a:p>
        </p:txBody>
      </p:sp>
    </p:spTree>
    <p:extLst>
      <p:ext uri="{BB962C8B-B14F-4D97-AF65-F5344CB8AC3E}">
        <p14:creationId xmlns:p14="http://schemas.microsoft.com/office/powerpoint/2010/main" val="1142984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12560</TotalTime>
  <Words>1005</Words>
  <Application>Microsoft Macintosh PowerPoint</Application>
  <PresentationFormat>On-screen Show (4:3)</PresentationFormat>
  <Paragraphs>63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Maurits W. Haverkort</dc:creator>
  <cp:keywords/>
  <dc:description/>
  <cp:lastModifiedBy>M.W.Haverkort</cp:lastModifiedBy>
  <cp:revision>379</cp:revision>
  <dcterms:created xsi:type="dcterms:W3CDTF">2012-12-04T19:49:57Z</dcterms:created>
  <dcterms:modified xsi:type="dcterms:W3CDTF">2024-09-21T07:09:20Z</dcterms:modified>
  <cp:category/>
</cp:coreProperties>
</file>