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663" r:id="rId2"/>
    <p:sldId id="651" r:id="rId3"/>
    <p:sldId id="694" r:id="rId4"/>
    <p:sldId id="695" r:id="rId5"/>
    <p:sldId id="615" r:id="rId6"/>
    <p:sldId id="616" r:id="rId7"/>
    <p:sldId id="617" r:id="rId8"/>
    <p:sldId id="618" r:id="rId9"/>
    <p:sldId id="619" r:id="rId10"/>
    <p:sldId id="620" r:id="rId11"/>
    <p:sldId id="621" r:id="rId12"/>
    <p:sldId id="622" r:id="rId13"/>
    <p:sldId id="623" r:id="rId14"/>
    <p:sldId id="624" r:id="rId15"/>
    <p:sldId id="625" r:id="rId16"/>
    <p:sldId id="626" r:id="rId17"/>
    <p:sldId id="627" r:id="rId18"/>
    <p:sldId id="628" r:id="rId19"/>
    <p:sldId id="629" r:id="rId20"/>
    <p:sldId id="630" r:id="rId21"/>
    <p:sldId id="631" r:id="rId22"/>
    <p:sldId id="632" r:id="rId23"/>
    <p:sldId id="665" r:id="rId24"/>
    <p:sldId id="652" r:id="rId25"/>
    <p:sldId id="661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102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19" autoAdjust="0"/>
    <p:restoredTop sz="99661" autoAdjust="0"/>
  </p:normalViewPr>
  <p:slideViewPr>
    <p:cSldViewPr snapToGrid="0" snapToObjects="1">
      <p:cViewPr varScale="1">
        <p:scale>
          <a:sx n="157" d="100"/>
          <a:sy n="157" d="100"/>
        </p:scale>
        <p:origin x="1320" y="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2" d="100"/>
        <a:sy n="4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0A417F-6B12-4A48-972C-6B6481592202}" type="datetimeFigureOut">
              <a:rPr lang="en-US" smtClean="0"/>
              <a:t>9/21/24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01F300-9633-8144-9510-C9CD1CC6A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184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331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79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046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271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215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986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196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96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946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9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158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7FF76-4AC6-874E-82F2-6EB9261E50CC}" type="datetimeFigureOut">
              <a:rPr lang="en-US" smtClean="0"/>
              <a:t>9/21/24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990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12000" y="1080000"/>
            <a:ext cx="7920000" cy="180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Tutorial on </a:t>
            </a:r>
            <a:r>
              <a:rPr lang="en-US" sz="2400" dirty="0" err="1"/>
              <a:t>Quanty</a:t>
            </a:r>
            <a:endParaRPr lang="en-US" sz="2400" dirty="0"/>
          </a:p>
          <a:p>
            <a:pPr algn="ctr"/>
            <a:r>
              <a:rPr lang="en-US" sz="2400" dirty="0"/>
              <a:t>Computational scaling of many body quantum physics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12000" y="3321141"/>
            <a:ext cx="79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Maurits W. Haverkort</a:t>
            </a:r>
          </a:p>
          <a:p>
            <a:pPr algn="ctr"/>
            <a:r>
              <a:rPr lang="en-US" i="1" dirty="0">
                <a:solidFill>
                  <a:schemeClr val="tx2"/>
                </a:solidFill>
              </a:rPr>
              <a:t>Institute for theoretical physics </a:t>
            </a:r>
            <a:r>
              <a:rPr lang="mr-IN" i="1" dirty="0">
                <a:solidFill>
                  <a:schemeClr val="tx2"/>
                </a:solidFill>
              </a:rPr>
              <a:t>–</a:t>
            </a:r>
            <a:r>
              <a:rPr lang="en-US" i="1" dirty="0">
                <a:solidFill>
                  <a:schemeClr val="tx2"/>
                </a:solidFill>
              </a:rPr>
              <a:t> Heidelberg University</a:t>
            </a:r>
          </a:p>
          <a:p>
            <a:pPr algn="ctr"/>
            <a:endParaRPr lang="en-US" i="1" dirty="0">
              <a:solidFill>
                <a:schemeClr val="tx2"/>
              </a:solidFill>
            </a:endParaRPr>
          </a:p>
          <a:p>
            <a:pPr algn="ctr"/>
            <a:r>
              <a:rPr lang="en-US" i="1" dirty="0" err="1">
                <a:solidFill>
                  <a:schemeClr val="tx2"/>
                </a:solidFill>
              </a:rPr>
              <a:t>M.W.Haverkort@thphys.uni-heidelberg.de</a:t>
            </a:r>
            <a:endParaRPr lang="en-US" i="1" dirty="0">
              <a:solidFill>
                <a:schemeClr val="tx2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6400" y="4687935"/>
            <a:ext cx="1625600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282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ubbardModel_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6854"/>
            <a:ext cx="5080000" cy="405892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Exponential scaling of quantum mechanics</a:t>
            </a:r>
            <a:endParaRPr lang="en-US" sz="2400" i="1" dirty="0"/>
          </a:p>
        </p:txBody>
      </p:sp>
      <p:sp>
        <p:nvSpPr>
          <p:cNvPr id="17" name="Rounded Rectangle 16"/>
          <p:cNvSpPr/>
          <p:nvPr/>
        </p:nvSpPr>
        <p:spPr>
          <a:xfrm>
            <a:off x="4859853" y="1094123"/>
            <a:ext cx="3663217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>
                <a:solidFill>
                  <a:schemeClr val="tx1"/>
                </a:solidFill>
              </a:rPr>
              <a:t>Example cluster of H atoms</a:t>
            </a: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4794966" y="199814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atoms</a:t>
            </a:r>
          </a:p>
        </p:txBody>
      </p:sp>
      <p:sp>
        <p:nvSpPr>
          <p:cNvPr id="4" name="TextBox 3"/>
          <p:cNvSpPr txBox="1"/>
          <p:nvPr/>
        </p:nvSpPr>
        <p:spPr>
          <a:xfrm rot="17954210">
            <a:off x="5192293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spin-</a:t>
            </a:r>
          </a:p>
          <a:p>
            <a:r>
              <a:rPr lang="en-US" dirty="0"/>
              <a:t>     orbitals</a:t>
            </a:r>
          </a:p>
        </p:txBody>
      </p:sp>
      <p:sp>
        <p:nvSpPr>
          <p:cNvPr id="5" name="TextBox 4"/>
          <p:cNvSpPr txBox="1"/>
          <p:nvPr/>
        </p:nvSpPr>
        <p:spPr>
          <a:xfrm rot="18022289">
            <a:off x="5839721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electrons</a:t>
            </a:r>
          </a:p>
        </p:txBody>
      </p:sp>
      <p:sp>
        <p:nvSpPr>
          <p:cNvPr id="9" name="TextBox 8"/>
          <p:cNvSpPr txBox="1"/>
          <p:nvPr/>
        </p:nvSpPr>
        <p:spPr>
          <a:xfrm rot="18020478">
            <a:off x="6358995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states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2203402"/>
              </p:ext>
            </p:extLst>
          </p:nvPr>
        </p:nvGraphicFramePr>
        <p:xfrm>
          <a:off x="4859853" y="2557603"/>
          <a:ext cx="3672147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46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66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18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80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131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70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924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12 870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184 756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575616" y="25702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2</a:t>
            </a:r>
          </a:p>
          <a:p>
            <a:pPr algn="ctr"/>
            <a:r>
              <a:rPr lang="en-US" sz="1000" dirty="0"/>
              <a:t>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75616" y="294133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4</a:t>
            </a:r>
          </a:p>
          <a:p>
            <a:pPr algn="ctr"/>
            <a:r>
              <a:rPr lang="en-US" sz="1000" dirty="0"/>
              <a:t>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75616" y="33123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8</a:t>
            </a:r>
          </a:p>
          <a:p>
            <a:pPr algn="ctr"/>
            <a:r>
              <a:rPr lang="en-US" sz="1000" dirty="0"/>
              <a:t>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43118" y="368343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12</a:t>
            </a:r>
          </a:p>
          <a:p>
            <a:pPr algn="ctr"/>
            <a:r>
              <a:rPr lang="en-US" sz="1000" dirty="0"/>
              <a:t>6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543118" y="40544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16</a:t>
            </a:r>
          </a:p>
          <a:p>
            <a:pPr algn="ctr"/>
            <a:r>
              <a:rPr lang="en-US" sz="1000" dirty="0"/>
              <a:t>8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543118" y="442553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20</a:t>
            </a:r>
          </a:p>
          <a:p>
            <a:pPr algn="ctr"/>
            <a:r>
              <a:rPr lang="en-US" sz="1000" dirty="0"/>
              <a:t>10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5298084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921791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42553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5298084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921791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6426173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091267" y="2970395"/>
            <a:ext cx="1117600" cy="856538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2717800" y="2484907"/>
            <a:ext cx="220133" cy="856538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2480733" y="2637307"/>
            <a:ext cx="711199" cy="856538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26"/>
          <p:cNvSpPr/>
          <p:nvPr/>
        </p:nvSpPr>
        <p:spPr>
          <a:xfrm>
            <a:off x="612000" y="4677896"/>
            <a:ext cx="4002333" cy="1690960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Cluster of H atom</a:t>
            </a:r>
          </a:p>
          <a:p>
            <a:r>
              <a:rPr lang="en-US" sz="2000" dirty="0">
                <a:solidFill>
                  <a:schemeClr val="tx1"/>
                </a:solidFill>
              </a:rPr>
              <a:t>only include the 1s orbital</a:t>
            </a:r>
          </a:p>
        </p:txBody>
      </p:sp>
    </p:spTree>
    <p:extLst>
      <p:ext uri="{BB962C8B-B14F-4D97-AF65-F5344CB8AC3E}">
        <p14:creationId xmlns:p14="http://schemas.microsoft.com/office/powerpoint/2010/main" val="10973806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ubbardModel_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6854"/>
            <a:ext cx="5080000" cy="405892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Exponential scaling of quantum mechanics</a:t>
            </a:r>
            <a:endParaRPr lang="en-US" sz="2400" i="1" dirty="0"/>
          </a:p>
        </p:txBody>
      </p:sp>
      <p:sp>
        <p:nvSpPr>
          <p:cNvPr id="17" name="Rounded Rectangle 16"/>
          <p:cNvSpPr/>
          <p:nvPr/>
        </p:nvSpPr>
        <p:spPr>
          <a:xfrm>
            <a:off x="4859853" y="1094123"/>
            <a:ext cx="3663217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>
                <a:solidFill>
                  <a:schemeClr val="tx1"/>
                </a:solidFill>
              </a:rPr>
              <a:t>Example cluster of H atoms</a:t>
            </a: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4794966" y="199814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atoms</a:t>
            </a:r>
          </a:p>
        </p:txBody>
      </p:sp>
      <p:sp>
        <p:nvSpPr>
          <p:cNvPr id="4" name="TextBox 3"/>
          <p:cNvSpPr txBox="1"/>
          <p:nvPr/>
        </p:nvSpPr>
        <p:spPr>
          <a:xfrm rot="17954210">
            <a:off x="5192293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spin-</a:t>
            </a:r>
          </a:p>
          <a:p>
            <a:r>
              <a:rPr lang="en-US" dirty="0"/>
              <a:t>     orbitals</a:t>
            </a:r>
          </a:p>
        </p:txBody>
      </p:sp>
      <p:sp>
        <p:nvSpPr>
          <p:cNvPr id="5" name="TextBox 4"/>
          <p:cNvSpPr txBox="1"/>
          <p:nvPr/>
        </p:nvSpPr>
        <p:spPr>
          <a:xfrm rot="18022289">
            <a:off x="5839721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electrons</a:t>
            </a:r>
          </a:p>
        </p:txBody>
      </p:sp>
      <p:sp>
        <p:nvSpPr>
          <p:cNvPr id="9" name="TextBox 8"/>
          <p:cNvSpPr txBox="1"/>
          <p:nvPr/>
        </p:nvSpPr>
        <p:spPr>
          <a:xfrm rot="18020478">
            <a:off x="6358995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states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141192"/>
              </p:ext>
            </p:extLst>
          </p:nvPr>
        </p:nvGraphicFramePr>
        <p:xfrm>
          <a:off x="4859853" y="2557603"/>
          <a:ext cx="3672147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46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66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18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80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131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70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924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12 870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184 756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2 704 156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575616" y="25702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2</a:t>
            </a:r>
          </a:p>
          <a:p>
            <a:pPr algn="ctr"/>
            <a:r>
              <a:rPr lang="en-US" sz="1000" dirty="0"/>
              <a:t>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75616" y="294133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4</a:t>
            </a:r>
          </a:p>
          <a:p>
            <a:pPr algn="ctr"/>
            <a:r>
              <a:rPr lang="en-US" sz="1000" dirty="0"/>
              <a:t>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75616" y="33123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8</a:t>
            </a:r>
          </a:p>
          <a:p>
            <a:pPr algn="ctr"/>
            <a:r>
              <a:rPr lang="en-US" sz="1000" dirty="0"/>
              <a:t>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43118" y="368343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12</a:t>
            </a:r>
          </a:p>
          <a:p>
            <a:pPr algn="ctr"/>
            <a:r>
              <a:rPr lang="en-US" sz="1000" dirty="0"/>
              <a:t>6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543118" y="40544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16</a:t>
            </a:r>
          </a:p>
          <a:p>
            <a:pPr algn="ctr"/>
            <a:r>
              <a:rPr lang="en-US" sz="1000" dirty="0"/>
              <a:t>8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543118" y="442553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20</a:t>
            </a:r>
          </a:p>
          <a:p>
            <a:pPr algn="ctr"/>
            <a:r>
              <a:rPr lang="en-US" sz="1000" dirty="0"/>
              <a:t>10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543118" y="47965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24</a:t>
            </a:r>
          </a:p>
          <a:p>
            <a:pPr algn="ctr"/>
            <a:r>
              <a:rPr lang="en-US" sz="1000" dirty="0"/>
              <a:t>12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5298084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921791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42553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5298084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921791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6426173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612000" y="4677896"/>
            <a:ext cx="4002333" cy="1690960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Cluster of H atom</a:t>
            </a:r>
          </a:p>
          <a:p>
            <a:r>
              <a:rPr lang="en-US" sz="2000" dirty="0">
                <a:solidFill>
                  <a:schemeClr val="tx1"/>
                </a:solidFill>
              </a:rPr>
              <a:t>only include the 1s orbital</a:t>
            </a:r>
          </a:p>
        </p:txBody>
      </p:sp>
    </p:spTree>
    <p:extLst>
      <p:ext uri="{BB962C8B-B14F-4D97-AF65-F5344CB8AC3E}">
        <p14:creationId xmlns:p14="http://schemas.microsoft.com/office/powerpoint/2010/main" val="9685465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ubbardModel_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6854"/>
            <a:ext cx="5080000" cy="405892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Exponential scaling of quantum mechanics</a:t>
            </a:r>
            <a:endParaRPr lang="en-US" sz="2400" i="1" dirty="0"/>
          </a:p>
        </p:txBody>
      </p:sp>
      <p:sp>
        <p:nvSpPr>
          <p:cNvPr id="17" name="Rounded Rectangle 16"/>
          <p:cNvSpPr/>
          <p:nvPr/>
        </p:nvSpPr>
        <p:spPr>
          <a:xfrm>
            <a:off x="4859853" y="1094123"/>
            <a:ext cx="3663217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>
                <a:solidFill>
                  <a:schemeClr val="tx1"/>
                </a:solidFill>
              </a:rPr>
              <a:t>Example cluster of H atoms</a:t>
            </a: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4794966" y="199814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atoms</a:t>
            </a:r>
          </a:p>
        </p:txBody>
      </p:sp>
      <p:sp>
        <p:nvSpPr>
          <p:cNvPr id="4" name="TextBox 3"/>
          <p:cNvSpPr txBox="1"/>
          <p:nvPr/>
        </p:nvSpPr>
        <p:spPr>
          <a:xfrm rot="17954210">
            <a:off x="5192293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spin-</a:t>
            </a:r>
          </a:p>
          <a:p>
            <a:r>
              <a:rPr lang="en-US" dirty="0"/>
              <a:t>     orbitals</a:t>
            </a:r>
          </a:p>
        </p:txBody>
      </p:sp>
      <p:sp>
        <p:nvSpPr>
          <p:cNvPr id="5" name="TextBox 4"/>
          <p:cNvSpPr txBox="1"/>
          <p:nvPr/>
        </p:nvSpPr>
        <p:spPr>
          <a:xfrm rot="18022289">
            <a:off x="5839721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electrons</a:t>
            </a:r>
          </a:p>
        </p:txBody>
      </p:sp>
      <p:sp>
        <p:nvSpPr>
          <p:cNvPr id="9" name="TextBox 8"/>
          <p:cNvSpPr txBox="1"/>
          <p:nvPr/>
        </p:nvSpPr>
        <p:spPr>
          <a:xfrm rot="18020478">
            <a:off x="6358995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states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992913"/>
              </p:ext>
            </p:extLst>
          </p:nvPr>
        </p:nvGraphicFramePr>
        <p:xfrm>
          <a:off x="4859853" y="2557603"/>
          <a:ext cx="3672147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46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66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18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80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131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70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924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12 870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184 756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2 704 156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40 116 600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575616" y="25702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2</a:t>
            </a:r>
          </a:p>
          <a:p>
            <a:pPr algn="ctr"/>
            <a:r>
              <a:rPr lang="en-US" sz="1000" dirty="0"/>
              <a:t>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75616" y="294133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4</a:t>
            </a:r>
          </a:p>
          <a:p>
            <a:pPr algn="ctr"/>
            <a:r>
              <a:rPr lang="en-US" sz="1000" dirty="0"/>
              <a:t>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75616" y="33123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8</a:t>
            </a:r>
          </a:p>
          <a:p>
            <a:pPr algn="ctr"/>
            <a:r>
              <a:rPr lang="en-US" sz="1000" dirty="0"/>
              <a:t>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43118" y="368343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12</a:t>
            </a:r>
          </a:p>
          <a:p>
            <a:pPr algn="ctr"/>
            <a:r>
              <a:rPr lang="en-US" sz="1000" dirty="0"/>
              <a:t>6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543118" y="40544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16</a:t>
            </a:r>
          </a:p>
          <a:p>
            <a:pPr algn="ctr"/>
            <a:r>
              <a:rPr lang="en-US" sz="1000" dirty="0"/>
              <a:t>8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543118" y="442553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20</a:t>
            </a:r>
          </a:p>
          <a:p>
            <a:pPr algn="ctr"/>
            <a:r>
              <a:rPr lang="en-US" sz="1000" dirty="0"/>
              <a:t>10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543118" y="47965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24</a:t>
            </a:r>
          </a:p>
          <a:p>
            <a:pPr algn="ctr"/>
            <a:r>
              <a:rPr lang="en-US" sz="1000" dirty="0"/>
              <a:t>12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543118" y="516763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28</a:t>
            </a:r>
          </a:p>
          <a:p>
            <a:pPr algn="ctr"/>
            <a:r>
              <a:rPr lang="en-US" sz="1000" dirty="0"/>
              <a:t>14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5298084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921791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42553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5298084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921791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6426173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2912534" y="3398664"/>
            <a:ext cx="1117600" cy="856538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285067" y="3048000"/>
            <a:ext cx="745067" cy="931333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403600" y="2816314"/>
            <a:ext cx="482601" cy="931333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3479797" y="2875577"/>
            <a:ext cx="482601" cy="931333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/>
          <p:cNvSpPr/>
          <p:nvPr/>
        </p:nvSpPr>
        <p:spPr>
          <a:xfrm>
            <a:off x="612000" y="4677896"/>
            <a:ext cx="4002333" cy="1690960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Cluster of H atom</a:t>
            </a:r>
          </a:p>
          <a:p>
            <a:r>
              <a:rPr lang="en-US" sz="2000" dirty="0">
                <a:solidFill>
                  <a:schemeClr val="tx1"/>
                </a:solidFill>
              </a:rPr>
              <a:t>only include the 1s orbital</a:t>
            </a:r>
          </a:p>
        </p:txBody>
      </p:sp>
    </p:spTree>
    <p:extLst>
      <p:ext uri="{BB962C8B-B14F-4D97-AF65-F5344CB8AC3E}">
        <p14:creationId xmlns:p14="http://schemas.microsoft.com/office/powerpoint/2010/main" val="368916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 descr="HubbardModel_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6854"/>
            <a:ext cx="5080000" cy="405892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Exponential scaling of quantum mechanics</a:t>
            </a:r>
            <a:endParaRPr lang="en-US" sz="2400" i="1" dirty="0"/>
          </a:p>
        </p:txBody>
      </p:sp>
      <p:sp>
        <p:nvSpPr>
          <p:cNvPr id="17" name="Rounded Rectangle 16"/>
          <p:cNvSpPr/>
          <p:nvPr/>
        </p:nvSpPr>
        <p:spPr>
          <a:xfrm>
            <a:off x="4859853" y="1094123"/>
            <a:ext cx="3663217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>
                <a:solidFill>
                  <a:schemeClr val="tx1"/>
                </a:solidFill>
              </a:rPr>
              <a:t>Example cluster of H atoms</a:t>
            </a: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4794966" y="199814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atoms</a:t>
            </a:r>
          </a:p>
        </p:txBody>
      </p:sp>
      <p:sp>
        <p:nvSpPr>
          <p:cNvPr id="4" name="TextBox 3"/>
          <p:cNvSpPr txBox="1"/>
          <p:nvPr/>
        </p:nvSpPr>
        <p:spPr>
          <a:xfrm rot="17954210">
            <a:off x="5192293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spin-</a:t>
            </a:r>
          </a:p>
          <a:p>
            <a:r>
              <a:rPr lang="en-US" dirty="0"/>
              <a:t>     orbitals</a:t>
            </a:r>
          </a:p>
        </p:txBody>
      </p:sp>
      <p:sp>
        <p:nvSpPr>
          <p:cNvPr id="5" name="TextBox 4"/>
          <p:cNvSpPr txBox="1"/>
          <p:nvPr/>
        </p:nvSpPr>
        <p:spPr>
          <a:xfrm rot="18022289">
            <a:off x="5839721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electrons</a:t>
            </a:r>
          </a:p>
        </p:txBody>
      </p:sp>
      <p:sp>
        <p:nvSpPr>
          <p:cNvPr id="9" name="TextBox 8"/>
          <p:cNvSpPr txBox="1"/>
          <p:nvPr/>
        </p:nvSpPr>
        <p:spPr>
          <a:xfrm rot="18020478">
            <a:off x="6358995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states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7469911"/>
              </p:ext>
            </p:extLst>
          </p:nvPr>
        </p:nvGraphicFramePr>
        <p:xfrm>
          <a:off x="4859853" y="2557603"/>
          <a:ext cx="3672147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46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66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18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80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131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70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924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12 870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184 756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2 704 156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40 116 600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601 080 390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575616" y="25702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2</a:t>
            </a:r>
          </a:p>
          <a:p>
            <a:pPr algn="ctr"/>
            <a:r>
              <a:rPr lang="en-US" sz="1000" dirty="0"/>
              <a:t>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75616" y="294133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4</a:t>
            </a:r>
          </a:p>
          <a:p>
            <a:pPr algn="ctr"/>
            <a:r>
              <a:rPr lang="en-US" sz="1000" dirty="0"/>
              <a:t>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75616" y="33123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8</a:t>
            </a:r>
          </a:p>
          <a:p>
            <a:pPr algn="ctr"/>
            <a:r>
              <a:rPr lang="en-US" sz="1000" dirty="0"/>
              <a:t>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43118" y="368343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12</a:t>
            </a:r>
          </a:p>
          <a:p>
            <a:pPr algn="ctr"/>
            <a:r>
              <a:rPr lang="en-US" sz="1000" dirty="0"/>
              <a:t>6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543118" y="40544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16</a:t>
            </a:r>
          </a:p>
          <a:p>
            <a:pPr algn="ctr"/>
            <a:r>
              <a:rPr lang="en-US" sz="1000" dirty="0"/>
              <a:t>8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543118" y="442553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20</a:t>
            </a:r>
          </a:p>
          <a:p>
            <a:pPr algn="ctr"/>
            <a:r>
              <a:rPr lang="en-US" sz="1000" dirty="0"/>
              <a:t>10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543118" y="47965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24</a:t>
            </a:r>
          </a:p>
          <a:p>
            <a:pPr algn="ctr"/>
            <a:r>
              <a:rPr lang="en-US" sz="1000" dirty="0"/>
              <a:t>12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543118" y="516763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28</a:t>
            </a:r>
          </a:p>
          <a:p>
            <a:pPr algn="ctr"/>
            <a:r>
              <a:rPr lang="en-US" sz="1000" dirty="0"/>
              <a:t>14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543118" y="55386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32</a:t>
            </a:r>
          </a:p>
          <a:p>
            <a:pPr algn="ctr"/>
            <a:r>
              <a:rPr lang="en-US" sz="1000" dirty="0"/>
              <a:t>16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5298084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921791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42553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5298084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921791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6426173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>
          <a:xfrm>
            <a:off x="612000" y="4677896"/>
            <a:ext cx="4002333" cy="1690960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Cluster of H atom</a:t>
            </a:r>
          </a:p>
          <a:p>
            <a:r>
              <a:rPr lang="en-US" sz="2000" dirty="0">
                <a:solidFill>
                  <a:schemeClr val="tx1"/>
                </a:solidFill>
              </a:rPr>
              <a:t>only include the 1s orbital</a:t>
            </a:r>
          </a:p>
        </p:txBody>
      </p:sp>
    </p:spTree>
    <p:extLst>
      <p:ext uri="{BB962C8B-B14F-4D97-AF65-F5344CB8AC3E}">
        <p14:creationId xmlns:p14="http://schemas.microsoft.com/office/powerpoint/2010/main" val="38630641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 descr="HubbardModel_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6854"/>
            <a:ext cx="5080000" cy="405892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Exponential scaling of quantum mechanics</a:t>
            </a:r>
            <a:endParaRPr lang="en-US" sz="2400" i="1" dirty="0"/>
          </a:p>
        </p:txBody>
      </p:sp>
      <p:sp>
        <p:nvSpPr>
          <p:cNvPr id="17" name="Rounded Rectangle 16"/>
          <p:cNvSpPr/>
          <p:nvPr/>
        </p:nvSpPr>
        <p:spPr>
          <a:xfrm>
            <a:off x="4859853" y="1094123"/>
            <a:ext cx="3663217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>
                <a:solidFill>
                  <a:schemeClr val="tx1"/>
                </a:solidFill>
              </a:rPr>
              <a:t>Example cluster of H atoms</a:t>
            </a: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4794966" y="199814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atoms</a:t>
            </a:r>
          </a:p>
        </p:txBody>
      </p:sp>
      <p:sp>
        <p:nvSpPr>
          <p:cNvPr id="4" name="TextBox 3"/>
          <p:cNvSpPr txBox="1"/>
          <p:nvPr/>
        </p:nvSpPr>
        <p:spPr>
          <a:xfrm rot="17954210">
            <a:off x="5192293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spin-</a:t>
            </a:r>
          </a:p>
          <a:p>
            <a:r>
              <a:rPr lang="en-US" dirty="0"/>
              <a:t>     orbitals</a:t>
            </a:r>
          </a:p>
        </p:txBody>
      </p:sp>
      <p:sp>
        <p:nvSpPr>
          <p:cNvPr id="5" name="TextBox 4"/>
          <p:cNvSpPr txBox="1"/>
          <p:nvPr/>
        </p:nvSpPr>
        <p:spPr>
          <a:xfrm rot="18022289">
            <a:off x="5839721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electrons</a:t>
            </a:r>
          </a:p>
        </p:txBody>
      </p:sp>
      <p:sp>
        <p:nvSpPr>
          <p:cNvPr id="9" name="TextBox 8"/>
          <p:cNvSpPr txBox="1"/>
          <p:nvPr/>
        </p:nvSpPr>
        <p:spPr>
          <a:xfrm rot="18020478">
            <a:off x="6358995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states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893055"/>
              </p:ext>
            </p:extLst>
          </p:nvPr>
        </p:nvGraphicFramePr>
        <p:xfrm>
          <a:off x="4859853" y="2557603"/>
          <a:ext cx="3672147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46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66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18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80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131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70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924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12 870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184 756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2 704 156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40 116 600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601 080 390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9 075 135 300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575616" y="25702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2</a:t>
            </a:r>
          </a:p>
          <a:p>
            <a:pPr algn="ctr"/>
            <a:r>
              <a:rPr lang="en-US" sz="1000" dirty="0"/>
              <a:t>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75616" y="294133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4</a:t>
            </a:r>
          </a:p>
          <a:p>
            <a:pPr algn="ctr"/>
            <a:r>
              <a:rPr lang="en-US" sz="1000" dirty="0"/>
              <a:t>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75616" y="33123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8</a:t>
            </a:r>
          </a:p>
          <a:p>
            <a:pPr algn="ctr"/>
            <a:r>
              <a:rPr lang="en-US" sz="1000" dirty="0"/>
              <a:t>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43118" y="368343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12</a:t>
            </a:r>
          </a:p>
          <a:p>
            <a:pPr algn="ctr"/>
            <a:r>
              <a:rPr lang="en-US" sz="1000" dirty="0"/>
              <a:t>6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543118" y="40544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16</a:t>
            </a:r>
          </a:p>
          <a:p>
            <a:pPr algn="ctr"/>
            <a:r>
              <a:rPr lang="en-US" sz="1000" dirty="0"/>
              <a:t>8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543118" y="442553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20</a:t>
            </a:r>
          </a:p>
          <a:p>
            <a:pPr algn="ctr"/>
            <a:r>
              <a:rPr lang="en-US" sz="1000" dirty="0"/>
              <a:t>10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543118" y="47965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24</a:t>
            </a:r>
          </a:p>
          <a:p>
            <a:pPr algn="ctr"/>
            <a:r>
              <a:rPr lang="en-US" sz="1000" dirty="0"/>
              <a:t>12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543118" y="516763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28</a:t>
            </a:r>
          </a:p>
          <a:p>
            <a:pPr algn="ctr"/>
            <a:r>
              <a:rPr lang="en-US" sz="1000" dirty="0"/>
              <a:t>14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543118" y="55386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32</a:t>
            </a:r>
          </a:p>
          <a:p>
            <a:pPr algn="ctr"/>
            <a:r>
              <a:rPr lang="en-US" sz="1000" dirty="0"/>
              <a:t>16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543118" y="5909739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36</a:t>
            </a:r>
          </a:p>
          <a:p>
            <a:pPr algn="ctr"/>
            <a:r>
              <a:rPr lang="en-US" sz="1000" dirty="0"/>
              <a:t>18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5298084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921791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42553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5298084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921791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6426173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612000" y="4677896"/>
            <a:ext cx="4002333" cy="1690960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Cluster of H atom</a:t>
            </a:r>
          </a:p>
          <a:p>
            <a:r>
              <a:rPr lang="en-US" sz="2000" dirty="0">
                <a:solidFill>
                  <a:schemeClr val="tx1"/>
                </a:solidFill>
              </a:rPr>
              <a:t>only include the 1s orbital</a:t>
            </a:r>
          </a:p>
        </p:txBody>
      </p:sp>
    </p:spTree>
    <p:extLst>
      <p:ext uri="{BB962C8B-B14F-4D97-AF65-F5344CB8AC3E}">
        <p14:creationId xmlns:p14="http://schemas.microsoft.com/office/powerpoint/2010/main" val="33505876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7" name="Rounded Rectangle 16"/>
          <p:cNvSpPr/>
          <p:nvPr/>
        </p:nvSpPr>
        <p:spPr>
          <a:xfrm>
            <a:off x="4013201" y="1094123"/>
            <a:ext cx="4509870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>
                <a:solidFill>
                  <a:schemeClr val="tx1"/>
                </a:solidFill>
              </a:rPr>
              <a:t>Example </a:t>
            </a:r>
            <a:r>
              <a:rPr lang="en-US" sz="2000" dirty="0" err="1">
                <a:solidFill>
                  <a:schemeClr val="tx1"/>
                </a:solidFill>
              </a:rPr>
              <a:t>NiO</a:t>
            </a:r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3957295" y="1887875"/>
            <a:ext cx="1185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unit cells</a:t>
            </a:r>
          </a:p>
        </p:txBody>
      </p:sp>
      <p:sp>
        <p:nvSpPr>
          <p:cNvPr id="4" name="TextBox 3"/>
          <p:cNvSpPr txBox="1"/>
          <p:nvPr/>
        </p:nvSpPr>
        <p:spPr>
          <a:xfrm rot="17954210">
            <a:off x="4413329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spin-</a:t>
            </a:r>
          </a:p>
          <a:p>
            <a:r>
              <a:rPr lang="en-US" dirty="0"/>
              <a:t>     orbitals</a:t>
            </a:r>
          </a:p>
        </p:txBody>
      </p:sp>
      <p:sp>
        <p:nvSpPr>
          <p:cNvPr id="5" name="TextBox 4"/>
          <p:cNvSpPr txBox="1"/>
          <p:nvPr/>
        </p:nvSpPr>
        <p:spPr>
          <a:xfrm rot="18022289">
            <a:off x="5060757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electrons</a:t>
            </a:r>
          </a:p>
        </p:txBody>
      </p:sp>
      <p:sp>
        <p:nvSpPr>
          <p:cNvPr id="9" name="TextBox 8"/>
          <p:cNvSpPr txBox="1"/>
          <p:nvPr/>
        </p:nvSpPr>
        <p:spPr>
          <a:xfrm rot="18020478">
            <a:off x="5580031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states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759194"/>
              </p:ext>
            </p:extLst>
          </p:nvPr>
        </p:nvGraphicFramePr>
        <p:xfrm>
          <a:off x="4053774" y="2557603"/>
          <a:ext cx="4442181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19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73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64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33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660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120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760887" y="25702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16</a:t>
            </a:r>
          </a:p>
          <a:p>
            <a:pPr algn="ctr"/>
            <a:r>
              <a:rPr lang="en-US" sz="1000" dirty="0"/>
              <a:t>14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451912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142827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646566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4519120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142827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5647209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612001" y="4834467"/>
            <a:ext cx="3265732" cy="1534389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err="1">
                <a:solidFill>
                  <a:schemeClr val="tx1"/>
                </a:solidFill>
              </a:rPr>
              <a:t>NiO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</a:p>
          <a:p>
            <a:r>
              <a:rPr lang="en-US" sz="2000" dirty="0">
                <a:solidFill>
                  <a:schemeClr val="tx1"/>
                </a:solidFill>
              </a:rPr>
              <a:t>Ni </a:t>
            </a:r>
            <a:r>
              <a:rPr lang="en-US" sz="2000" i="1" dirty="0">
                <a:solidFill>
                  <a:schemeClr val="tx1"/>
                </a:solidFill>
              </a:rPr>
              <a:t>3d</a:t>
            </a:r>
            <a:r>
              <a:rPr lang="en-US" sz="2000" dirty="0">
                <a:solidFill>
                  <a:schemeClr val="tx1"/>
                </a:solidFill>
              </a:rPr>
              <a:t> and O </a:t>
            </a:r>
            <a:r>
              <a:rPr lang="en-US" sz="2000" i="1" dirty="0">
                <a:solidFill>
                  <a:schemeClr val="tx1"/>
                </a:solidFill>
              </a:rPr>
              <a:t>2p</a:t>
            </a:r>
            <a:r>
              <a:rPr lang="en-US" sz="2000" dirty="0">
                <a:solidFill>
                  <a:schemeClr val="tx1"/>
                </a:solidFill>
              </a:rPr>
              <a:t> per unit cell</a:t>
            </a:r>
          </a:p>
          <a:p>
            <a:r>
              <a:rPr lang="en-US" sz="2000" dirty="0">
                <a:solidFill>
                  <a:schemeClr val="tx1"/>
                </a:solidFill>
              </a:rPr>
              <a:t>On LDA level </a:t>
            </a:r>
            <a:r>
              <a:rPr lang="en-US" sz="2000" dirty="0" err="1">
                <a:solidFill>
                  <a:schemeClr val="tx1"/>
                </a:solidFill>
              </a:rPr>
              <a:t>NiO</a:t>
            </a:r>
            <a:r>
              <a:rPr lang="en-US" sz="2000" dirty="0">
                <a:solidFill>
                  <a:schemeClr val="tx1"/>
                </a:solidFill>
              </a:rPr>
              <a:t> is metallic (in reality a good insulator)</a:t>
            </a: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33" name="Picture 32" descr="Screen Shot 2014-06-25 at 21.30.38 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86"/>
          <a:stretch/>
        </p:blipFill>
        <p:spPr>
          <a:xfrm>
            <a:off x="286794" y="1094122"/>
            <a:ext cx="3667139" cy="3451425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Exponential scaling of quantum mechanics</a:t>
            </a:r>
            <a:endParaRPr lang="en-US" sz="2400" i="1" dirty="0"/>
          </a:p>
        </p:txBody>
      </p:sp>
      <p:grpSp>
        <p:nvGrpSpPr>
          <p:cNvPr id="22" name="Group 21"/>
          <p:cNvGrpSpPr/>
          <p:nvPr/>
        </p:nvGrpSpPr>
        <p:grpSpPr>
          <a:xfrm>
            <a:off x="6141068" y="1236133"/>
            <a:ext cx="2586744" cy="795867"/>
            <a:chOff x="6141068" y="1236133"/>
            <a:chExt cx="2586744" cy="795867"/>
          </a:xfrm>
        </p:grpSpPr>
        <p:sp>
          <p:nvSpPr>
            <p:cNvPr id="16" name="Oval 15"/>
            <p:cNvSpPr/>
            <p:nvPr/>
          </p:nvSpPr>
          <p:spPr>
            <a:xfrm>
              <a:off x="6141068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6583121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7025174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7467227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7909280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6293468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6735521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7177574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7619627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8061680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>
            <a:xfrm>
              <a:off x="6445868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/>
          </p:nvSpPr>
          <p:spPr>
            <a:xfrm>
              <a:off x="6887921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7329974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>
              <a:off x="7772027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>
              <a:off x="8214080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6598268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7040321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7482374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>
              <a:off x="7924427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>
              <a:off x="8366480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732086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7" name="Rounded Rectangle 16"/>
          <p:cNvSpPr/>
          <p:nvPr/>
        </p:nvSpPr>
        <p:spPr>
          <a:xfrm>
            <a:off x="4013201" y="1094123"/>
            <a:ext cx="4509870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>
                <a:solidFill>
                  <a:schemeClr val="tx1"/>
                </a:solidFill>
              </a:rPr>
              <a:t>Example </a:t>
            </a:r>
            <a:r>
              <a:rPr lang="en-US" sz="2000" dirty="0" err="1">
                <a:solidFill>
                  <a:schemeClr val="tx1"/>
                </a:solidFill>
              </a:rPr>
              <a:t>NiO</a:t>
            </a:r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3957295" y="1887875"/>
            <a:ext cx="1185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unit cells</a:t>
            </a:r>
          </a:p>
        </p:txBody>
      </p:sp>
      <p:sp>
        <p:nvSpPr>
          <p:cNvPr id="4" name="TextBox 3"/>
          <p:cNvSpPr txBox="1"/>
          <p:nvPr/>
        </p:nvSpPr>
        <p:spPr>
          <a:xfrm rot="17954210">
            <a:off x="4413329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spin-</a:t>
            </a:r>
          </a:p>
          <a:p>
            <a:r>
              <a:rPr lang="en-US" dirty="0"/>
              <a:t>     orbitals</a:t>
            </a:r>
          </a:p>
        </p:txBody>
      </p:sp>
      <p:sp>
        <p:nvSpPr>
          <p:cNvPr id="5" name="TextBox 4"/>
          <p:cNvSpPr txBox="1"/>
          <p:nvPr/>
        </p:nvSpPr>
        <p:spPr>
          <a:xfrm rot="18022289">
            <a:off x="5060757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electrons</a:t>
            </a:r>
          </a:p>
        </p:txBody>
      </p:sp>
      <p:sp>
        <p:nvSpPr>
          <p:cNvPr id="9" name="TextBox 8"/>
          <p:cNvSpPr txBox="1"/>
          <p:nvPr/>
        </p:nvSpPr>
        <p:spPr>
          <a:xfrm rot="18020478">
            <a:off x="5580031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states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829170"/>
              </p:ext>
            </p:extLst>
          </p:nvPr>
        </p:nvGraphicFramePr>
        <p:xfrm>
          <a:off x="4053774" y="2557603"/>
          <a:ext cx="4442181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19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73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64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33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660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120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35 960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760887" y="25702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16</a:t>
            </a:r>
          </a:p>
          <a:p>
            <a:pPr algn="ctr"/>
            <a:r>
              <a:rPr lang="en-US" sz="1000" dirty="0"/>
              <a:t>14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451912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142827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646566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4519120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142827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5647209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760887" y="2942657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32</a:t>
            </a:r>
          </a:p>
          <a:p>
            <a:pPr algn="ctr"/>
            <a:r>
              <a:rPr lang="en-US" sz="1000" dirty="0"/>
              <a:t>28</a:t>
            </a:r>
          </a:p>
        </p:txBody>
      </p:sp>
      <p:pic>
        <p:nvPicPr>
          <p:cNvPr id="33" name="Picture 32" descr="Screen Shot 2014-06-25 at 21.30.38 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86"/>
          <a:stretch/>
        </p:blipFill>
        <p:spPr>
          <a:xfrm>
            <a:off x="286794" y="1094122"/>
            <a:ext cx="3667139" cy="3451425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Exponential scaling of quantum mechanics</a:t>
            </a:r>
            <a:endParaRPr lang="en-US" sz="2400" i="1" dirty="0"/>
          </a:p>
        </p:txBody>
      </p:sp>
      <p:grpSp>
        <p:nvGrpSpPr>
          <p:cNvPr id="22" name="Group 21"/>
          <p:cNvGrpSpPr/>
          <p:nvPr/>
        </p:nvGrpSpPr>
        <p:grpSpPr>
          <a:xfrm>
            <a:off x="6141068" y="1236133"/>
            <a:ext cx="2586744" cy="795867"/>
            <a:chOff x="6141068" y="1236133"/>
            <a:chExt cx="2586744" cy="795867"/>
          </a:xfrm>
        </p:grpSpPr>
        <p:sp>
          <p:nvSpPr>
            <p:cNvPr id="16" name="Oval 15"/>
            <p:cNvSpPr/>
            <p:nvPr/>
          </p:nvSpPr>
          <p:spPr>
            <a:xfrm>
              <a:off x="6141068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6583121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7025174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7467227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7909280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6293468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6735521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7177574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7619627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8061680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>
            <a:xfrm>
              <a:off x="6445868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/>
          </p:nvSpPr>
          <p:spPr>
            <a:xfrm>
              <a:off x="6887921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7329974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>
              <a:off x="7772027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>
              <a:off x="8214080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6598268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7040321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7482374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>
              <a:off x="7924427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>
              <a:off x="8366480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ounded Rectangle 45"/>
          <p:cNvSpPr/>
          <p:nvPr/>
        </p:nvSpPr>
        <p:spPr>
          <a:xfrm>
            <a:off x="612001" y="4834467"/>
            <a:ext cx="3265732" cy="1534389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err="1">
                <a:solidFill>
                  <a:schemeClr val="tx1"/>
                </a:solidFill>
              </a:rPr>
              <a:t>NiO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</a:p>
          <a:p>
            <a:r>
              <a:rPr lang="en-US" sz="2000" dirty="0">
                <a:solidFill>
                  <a:schemeClr val="tx1"/>
                </a:solidFill>
              </a:rPr>
              <a:t>Ni </a:t>
            </a:r>
            <a:r>
              <a:rPr lang="en-US" sz="2000" i="1" dirty="0">
                <a:solidFill>
                  <a:schemeClr val="tx1"/>
                </a:solidFill>
              </a:rPr>
              <a:t>3d</a:t>
            </a:r>
            <a:r>
              <a:rPr lang="en-US" sz="2000" dirty="0">
                <a:solidFill>
                  <a:schemeClr val="tx1"/>
                </a:solidFill>
              </a:rPr>
              <a:t> and O </a:t>
            </a:r>
            <a:r>
              <a:rPr lang="en-US" sz="2000" i="1" dirty="0">
                <a:solidFill>
                  <a:schemeClr val="tx1"/>
                </a:solidFill>
              </a:rPr>
              <a:t>2p</a:t>
            </a:r>
            <a:r>
              <a:rPr lang="en-US" sz="2000" dirty="0">
                <a:solidFill>
                  <a:schemeClr val="tx1"/>
                </a:solidFill>
              </a:rPr>
              <a:t> per unit cell</a:t>
            </a:r>
          </a:p>
          <a:p>
            <a:r>
              <a:rPr lang="en-US" sz="2000" dirty="0">
                <a:solidFill>
                  <a:schemeClr val="tx1"/>
                </a:solidFill>
              </a:rPr>
              <a:t>On LDA level </a:t>
            </a:r>
            <a:r>
              <a:rPr lang="en-US" sz="2000" dirty="0" err="1">
                <a:solidFill>
                  <a:schemeClr val="tx1"/>
                </a:solidFill>
              </a:rPr>
              <a:t>NiO</a:t>
            </a:r>
            <a:r>
              <a:rPr lang="en-US" sz="2000" dirty="0">
                <a:solidFill>
                  <a:schemeClr val="tx1"/>
                </a:solidFill>
              </a:rPr>
              <a:t> is metallic (in reality a good insulator)</a:t>
            </a:r>
          </a:p>
          <a:p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6071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7" name="Rounded Rectangle 16"/>
          <p:cNvSpPr/>
          <p:nvPr/>
        </p:nvSpPr>
        <p:spPr>
          <a:xfrm>
            <a:off x="4013201" y="1094123"/>
            <a:ext cx="4509870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>
                <a:solidFill>
                  <a:schemeClr val="tx1"/>
                </a:solidFill>
              </a:rPr>
              <a:t>Example </a:t>
            </a:r>
            <a:r>
              <a:rPr lang="en-US" sz="2000" dirty="0" err="1">
                <a:solidFill>
                  <a:schemeClr val="tx1"/>
                </a:solidFill>
              </a:rPr>
              <a:t>NiO</a:t>
            </a:r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3957295" y="1887875"/>
            <a:ext cx="1185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unit cells</a:t>
            </a:r>
          </a:p>
        </p:txBody>
      </p:sp>
      <p:sp>
        <p:nvSpPr>
          <p:cNvPr id="4" name="TextBox 3"/>
          <p:cNvSpPr txBox="1"/>
          <p:nvPr/>
        </p:nvSpPr>
        <p:spPr>
          <a:xfrm rot="17954210">
            <a:off x="4413329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spin-</a:t>
            </a:r>
          </a:p>
          <a:p>
            <a:r>
              <a:rPr lang="en-US" dirty="0"/>
              <a:t>     orbitals</a:t>
            </a:r>
          </a:p>
        </p:txBody>
      </p:sp>
      <p:sp>
        <p:nvSpPr>
          <p:cNvPr id="5" name="TextBox 4"/>
          <p:cNvSpPr txBox="1"/>
          <p:nvPr/>
        </p:nvSpPr>
        <p:spPr>
          <a:xfrm rot="18022289">
            <a:off x="5060757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electrons</a:t>
            </a:r>
          </a:p>
        </p:txBody>
      </p:sp>
      <p:sp>
        <p:nvSpPr>
          <p:cNvPr id="9" name="TextBox 8"/>
          <p:cNvSpPr txBox="1"/>
          <p:nvPr/>
        </p:nvSpPr>
        <p:spPr>
          <a:xfrm rot="18020478">
            <a:off x="5580031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states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0054646"/>
              </p:ext>
            </p:extLst>
          </p:nvPr>
        </p:nvGraphicFramePr>
        <p:xfrm>
          <a:off x="4053774" y="2557603"/>
          <a:ext cx="4442181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19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73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64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33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660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120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35 960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12 271 512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760887" y="25702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16</a:t>
            </a:r>
          </a:p>
          <a:p>
            <a:pPr algn="ctr"/>
            <a:r>
              <a:rPr lang="en-US" sz="1000" dirty="0"/>
              <a:t>14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451912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142827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646566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4519120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142827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5647209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760887" y="2942657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32</a:t>
            </a:r>
          </a:p>
          <a:p>
            <a:pPr algn="ctr"/>
            <a:r>
              <a:rPr lang="en-US" sz="1000" dirty="0"/>
              <a:t>28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760887" y="3315029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48</a:t>
            </a:r>
          </a:p>
          <a:p>
            <a:pPr algn="ctr"/>
            <a:r>
              <a:rPr lang="en-US" sz="1000" dirty="0"/>
              <a:t>42</a:t>
            </a:r>
          </a:p>
        </p:txBody>
      </p:sp>
      <p:pic>
        <p:nvPicPr>
          <p:cNvPr id="33" name="Picture 32" descr="Screen Shot 2014-06-25 at 21.30.38 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86"/>
          <a:stretch/>
        </p:blipFill>
        <p:spPr>
          <a:xfrm>
            <a:off x="286794" y="1094122"/>
            <a:ext cx="3667139" cy="3451425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Exponential scaling of quantum mechanics</a:t>
            </a:r>
            <a:endParaRPr lang="en-US" sz="2400" i="1" dirty="0"/>
          </a:p>
        </p:txBody>
      </p:sp>
      <p:grpSp>
        <p:nvGrpSpPr>
          <p:cNvPr id="22" name="Group 21"/>
          <p:cNvGrpSpPr/>
          <p:nvPr/>
        </p:nvGrpSpPr>
        <p:grpSpPr>
          <a:xfrm>
            <a:off x="6141068" y="1236133"/>
            <a:ext cx="2586744" cy="795867"/>
            <a:chOff x="6141068" y="1236133"/>
            <a:chExt cx="2586744" cy="795867"/>
          </a:xfrm>
        </p:grpSpPr>
        <p:sp>
          <p:nvSpPr>
            <p:cNvPr id="16" name="Oval 15"/>
            <p:cNvSpPr/>
            <p:nvPr/>
          </p:nvSpPr>
          <p:spPr>
            <a:xfrm>
              <a:off x="6141068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6583121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7025174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7467227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7909280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6293468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6735521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7177574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7619627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8061680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>
            <a:xfrm>
              <a:off x="6445868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/>
          </p:nvSpPr>
          <p:spPr>
            <a:xfrm>
              <a:off x="6887921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7329974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>
              <a:off x="7772027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>
              <a:off x="8214080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6598268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7040321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7482374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>
              <a:off x="7924427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>
              <a:off x="8366480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ounded Rectangle 45"/>
          <p:cNvSpPr/>
          <p:nvPr/>
        </p:nvSpPr>
        <p:spPr>
          <a:xfrm>
            <a:off x="612001" y="4834467"/>
            <a:ext cx="3265732" cy="1534389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err="1">
                <a:solidFill>
                  <a:schemeClr val="tx1"/>
                </a:solidFill>
              </a:rPr>
              <a:t>NiO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</a:p>
          <a:p>
            <a:r>
              <a:rPr lang="en-US" sz="2000" dirty="0">
                <a:solidFill>
                  <a:schemeClr val="tx1"/>
                </a:solidFill>
              </a:rPr>
              <a:t>Ni </a:t>
            </a:r>
            <a:r>
              <a:rPr lang="en-US" sz="2000" i="1" dirty="0">
                <a:solidFill>
                  <a:schemeClr val="tx1"/>
                </a:solidFill>
              </a:rPr>
              <a:t>3d</a:t>
            </a:r>
            <a:r>
              <a:rPr lang="en-US" sz="2000" dirty="0">
                <a:solidFill>
                  <a:schemeClr val="tx1"/>
                </a:solidFill>
              </a:rPr>
              <a:t> and O </a:t>
            </a:r>
            <a:r>
              <a:rPr lang="en-US" sz="2000" i="1" dirty="0">
                <a:solidFill>
                  <a:schemeClr val="tx1"/>
                </a:solidFill>
              </a:rPr>
              <a:t>2p</a:t>
            </a:r>
            <a:r>
              <a:rPr lang="en-US" sz="2000" dirty="0">
                <a:solidFill>
                  <a:schemeClr val="tx1"/>
                </a:solidFill>
              </a:rPr>
              <a:t> per unit cell</a:t>
            </a:r>
          </a:p>
          <a:p>
            <a:r>
              <a:rPr lang="en-US" sz="2000" dirty="0">
                <a:solidFill>
                  <a:schemeClr val="tx1"/>
                </a:solidFill>
              </a:rPr>
              <a:t>On LDA level </a:t>
            </a:r>
            <a:r>
              <a:rPr lang="en-US" sz="2000" dirty="0" err="1">
                <a:solidFill>
                  <a:schemeClr val="tx1"/>
                </a:solidFill>
              </a:rPr>
              <a:t>NiO</a:t>
            </a:r>
            <a:r>
              <a:rPr lang="en-US" sz="2000" dirty="0">
                <a:solidFill>
                  <a:schemeClr val="tx1"/>
                </a:solidFill>
              </a:rPr>
              <a:t> is metallic (in reality a good insulator)</a:t>
            </a:r>
          </a:p>
          <a:p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7192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7" name="Rounded Rectangle 16"/>
          <p:cNvSpPr/>
          <p:nvPr/>
        </p:nvSpPr>
        <p:spPr>
          <a:xfrm>
            <a:off x="4013201" y="1094123"/>
            <a:ext cx="4509870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>
                <a:solidFill>
                  <a:schemeClr val="tx1"/>
                </a:solidFill>
              </a:rPr>
              <a:t>Example </a:t>
            </a:r>
            <a:r>
              <a:rPr lang="en-US" sz="2000" dirty="0" err="1">
                <a:solidFill>
                  <a:schemeClr val="tx1"/>
                </a:solidFill>
              </a:rPr>
              <a:t>NiO</a:t>
            </a:r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3957295" y="1887875"/>
            <a:ext cx="1185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unit cells</a:t>
            </a:r>
          </a:p>
        </p:txBody>
      </p:sp>
      <p:sp>
        <p:nvSpPr>
          <p:cNvPr id="4" name="TextBox 3"/>
          <p:cNvSpPr txBox="1"/>
          <p:nvPr/>
        </p:nvSpPr>
        <p:spPr>
          <a:xfrm rot="17954210">
            <a:off x="4413329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spin-</a:t>
            </a:r>
          </a:p>
          <a:p>
            <a:r>
              <a:rPr lang="en-US" dirty="0"/>
              <a:t>     orbitals</a:t>
            </a:r>
          </a:p>
        </p:txBody>
      </p:sp>
      <p:sp>
        <p:nvSpPr>
          <p:cNvPr id="5" name="TextBox 4"/>
          <p:cNvSpPr txBox="1"/>
          <p:nvPr/>
        </p:nvSpPr>
        <p:spPr>
          <a:xfrm rot="18022289">
            <a:off x="5060757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electrons</a:t>
            </a:r>
          </a:p>
        </p:txBody>
      </p:sp>
      <p:sp>
        <p:nvSpPr>
          <p:cNvPr id="9" name="TextBox 8"/>
          <p:cNvSpPr txBox="1"/>
          <p:nvPr/>
        </p:nvSpPr>
        <p:spPr>
          <a:xfrm rot="18020478">
            <a:off x="5580031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states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812786"/>
              </p:ext>
            </p:extLst>
          </p:nvPr>
        </p:nvGraphicFramePr>
        <p:xfrm>
          <a:off x="4053774" y="2557603"/>
          <a:ext cx="4442181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19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73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64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33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660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120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35 960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12 271 512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64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56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4 426 165 368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760887" y="25702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16</a:t>
            </a:r>
          </a:p>
          <a:p>
            <a:pPr algn="ctr"/>
            <a:r>
              <a:rPr lang="en-US" sz="1000" dirty="0"/>
              <a:t>14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451912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142827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646566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4519120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142827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5647209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760887" y="2942657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32</a:t>
            </a:r>
          </a:p>
          <a:p>
            <a:pPr algn="ctr"/>
            <a:r>
              <a:rPr lang="en-US" sz="1000" dirty="0"/>
              <a:t>28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760887" y="3315029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48</a:t>
            </a:r>
          </a:p>
          <a:p>
            <a:pPr algn="ctr"/>
            <a:r>
              <a:rPr lang="en-US" sz="1000" dirty="0"/>
              <a:t>42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760887" y="3687401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64</a:t>
            </a:r>
          </a:p>
          <a:p>
            <a:pPr algn="ctr"/>
            <a:r>
              <a:rPr lang="en-US" sz="1000" dirty="0"/>
              <a:t>56</a:t>
            </a:r>
          </a:p>
        </p:txBody>
      </p:sp>
      <p:pic>
        <p:nvPicPr>
          <p:cNvPr id="33" name="Picture 32" descr="Screen Shot 2014-06-25 at 21.30.38 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86"/>
          <a:stretch/>
        </p:blipFill>
        <p:spPr>
          <a:xfrm>
            <a:off x="286794" y="1094122"/>
            <a:ext cx="3667139" cy="3451425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Exponential scaling of quantum mechanics</a:t>
            </a:r>
            <a:endParaRPr lang="en-US" sz="2400" i="1" dirty="0"/>
          </a:p>
        </p:txBody>
      </p:sp>
      <p:grpSp>
        <p:nvGrpSpPr>
          <p:cNvPr id="22" name="Group 21"/>
          <p:cNvGrpSpPr/>
          <p:nvPr/>
        </p:nvGrpSpPr>
        <p:grpSpPr>
          <a:xfrm>
            <a:off x="6141068" y="1236133"/>
            <a:ext cx="2586744" cy="795867"/>
            <a:chOff x="6141068" y="1236133"/>
            <a:chExt cx="2586744" cy="795867"/>
          </a:xfrm>
        </p:grpSpPr>
        <p:sp>
          <p:nvSpPr>
            <p:cNvPr id="16" name="Oval 15"/>
            <p:cNvSpPr/>
            <p:nvPr/>
          </p:nvSpPr>
          <p:spPr>
            <a:xfrm>
              <a:off x="6141068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6583121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7025174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7467227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7909280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6293468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6735521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7177574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7619627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8061680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>
            <a:xfrm>
              <a:off x="6445868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/>
          </p:nvSpPr>
          <p:spPr>
            <a:xfrm>
              <a:off x="6887921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7329974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>
              <a:off x="7772027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>
              <a:off x="8214080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6598268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7040321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7482374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>
              <a:off x="7924427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>
              <a:off x="8366480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ounded Rectangle 45"/>
          <p:cNvSpPr/>
          <p:nvPr/>
        </p:nvSpPr>
        <p:spPr>
          <a:xfrm>
            <a:off x="612001" y="4834467"/>
            <a:ext cx="3265732" cy="1534389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err="1">
                <a:solidFill>
                  <a:schemeClr val="tx1"/>
                </a:solidFill>
              </a:rPr>
              <a:t>NiO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</a:p>
          <a:p>
            <a:r>
              <a:rPr lang="en-US" sz="2000" dirty="0">
                <a:solidFill>
                  <a:schemeClr val="tx1"/>
                </a:solidFill>
              </a:rPr>
              <a:t>Ni </a:t>
            </a:r>
            <a:r>
              <a:rPr lang="en-US" sz="2000" i="1" dirty="0">
                <a:solidFill>
                  <a:schemeClr val="tx1"/>
                </a:solidFill>
              </a:rPr>
              <a:t>3d</a:t>
            </a:r>
            <a:r>
              <a:rPr lang="en-US" sz="2000" dirty="0">
                <a:solidFill>
                  <a:schemeClr val="tx1"/>
                </a:solidFill>
              </a:rPr>
              <a:t> and O </a:t>
            </a:r>
            <a:r>
              <a:rPr lang="en-US" sz="2000" i="1" dirty="0">
                <a:solidFill>
                  <a:schemeClr val="tx1"/>
                </a:solidFill>
              </a:rPr>
              <a:t>2p</a:t>
            </a:r>
            <a:r>
              <a:rPr lang="en-US" sz="2000" dirty="0">
                <a:solidFill>
                  <a:schemeClr val="tx1"/>
                </a:solidFill>
              </a:rPr>
              <a:t> per unit cell</a:t>
            </a:r>
          </a:p>
          <a:p>
            <a:r>
              <a:rPr lang="en-US" sz="2000" dirty="0">
                <a:solidFill>
                  <a:schemeClr val="tx1"/>
                </a:solidFill>
              </a:rPr>
              <a:t>On LDA level </a:t>
            </a:r>
            <a:r>
              <a:rPr lang="en-US" sz="2000" dirty="0" err="1">
                <a:solidFill>
                  <a:schemeClr val="tx1"/>
                </a:solidFill>
              </a:rPr>
              <a:t>NiO</a:t>
            </a:r>
            <a:r>
              <a:rPr lang="en-US" sz="2000" dirty="0">
                <a:solidFill>
                  <a:schemeClr val="tx1"/>
                </a:solidFill>
              </a:rPr>
              <a:t> is metallic (in reality a good insulator)</a:t>
            </a:r>
          </a:p>
          <a:p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2667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7" name="Rounded Rectangle 16"/>
          <p:cNvSpPr/>
          <p:nvPr/>
        </p:nvSpPr>
        <p:spPr>
          <a:xfrm>
            <a:off x="4013201" y="1094123"/>
            <a:ext cx="4509870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>
                <a:solidFill>
                  <a:schemeClr val="tx1"/>
                </a:solidFill>
              </a:rPr>
              <a:t>Example </a:t>
            </a:r>
            <a:r>
              <a:rPr lang="en-US" sz="2000" dirty="0" err="1">
                <a:solidFill>
                  <a:schemeClr val="tx1"/>
                </a:solidFill>
              </a:rPr>
              <a:t>NiO</a:t>
            </a:r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3957295" y="1887875"/>
            <a:ext cx="1185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unit cells</a:t>
            </a:r>
          </a:p>
        </p:txBody>
      </p:sp>
      <p:sp>
        <p:nvSpPr>
          <p:cNvPr id="4" name="TextBox 3"/>
          <p:cNvSpPr txBox="1"/>
          <p:nvPr/>
        </p:nvSpPr>
        <p:spPr>
          <a:xfrm rot="17954210">
            <a:off x="4413329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spin-</a:t>
            </a:r>
          </a:p>
          <a:p>
            <a:r>
              <a:rPr lang="en-US" dirty="0"/>
              <a:t>     orbitals</a:t>
            </a:r>
          </a:p>
        </p:txBody>
      </p:sp>
      <p:sp>
        <p:nvSpPr>
          <p:cNvPr id="5" name="TextBox 4"/>
          <p:cNvSpPr txBox="1"/>
          <p:nvPr/>
        </p:nvSpPr>
        <p:spPr>
          <a:xfrm rot="18022289">
            <a:off x="5060757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electrons</a:t>
            </a:r>
          </a:p>
        </p:txBody>
      </p:sp>
      <p:sp>
        <p:nvSpPr>
          <p:cNvPr id="9" name="TextBox 8"/>
          <p:cNvSpPr txBox="1"/>
          <p:nvPr/>
        </p:nvSpPr>
        <p:spPr>
          <a:xfrm rot="18020478">
            <a:off x="5580031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states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478906"/>
              </p:ext>
            </p:extLst>
          </p:nvPr>
        </p:nvGraphicFramePr>
        <p:xfrm>
          <a:off x="4053774" y="2557603"/>
          <a:ext cx="4442181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19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73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64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33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660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120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35 960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12 271 512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64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56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4 426 165 368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70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1 646 492 110 120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760887" y="25702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16</a:t>
            </a:r>
          </a:p>
          <a:p>
            <a:pPr algn="ctr"/>
            <a:r>
              <a:rPr lang="en-US" sz="1000" dirty="0"/>
              <a:t>14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451912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142827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646566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4519120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142827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5647209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760887" y="2942657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32</a:t>
            </a:r>
          </a:p>
          <a:p>
            <a:pPr algn="ctr"/>
            <a:r>
              <a:rPr lang="en-US" sz="1000" dirty="0"/>
              <a:t>28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760887" y="3315029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48</a:t>
            </a:r>
          </a:p>
          <a:p>
            <a:pPr algn="ctr"/>
            <a:r>
              <a:rPr lang="en-US" sz="1000" dirty="0"/>
              <a:t>42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760887" y="3687401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64</a:t>
            </a:r>
          </a:p>
          <a:p>
            <a:pPr algn="ctr"/>
            <a:r>
              <a:rPr lang="en-US" sz="1000" dirty="0"/>
              <a:t>56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60887" y="4059773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80</a:t>
            </a:r>
          </a:p>
          <a:p>
            <a:pPr algn="ctr"/>
            <a:r>
              <a:rPr lang="en-US" sz="1000" dirty="0"/>
              <a:t>70</a:t>
            </a:r>
          </a:p>
        </p:txBody>
      </p:sp>
      <p:pic>
        <p:nvPicPr>
          <p:cNvPr id="33" name="Picture 32" descr="Screen Shot 2014-06-25 at 21.30.38 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86"/>
          <a:stretch/>
        </p:blipFill>
        <p:spPr>
          <a:xfrm>
            <a:off x="286794" y="1094122"/>
            <a:ext cx="3667139" cy="3451425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Exponential scaling of quantum mechanics</a:t>
            </a:r>
            <a:endParaRPr lang="en-US" sz="2400" i="1" dirty="0"/>
          </a:p>
        </p:txBody>
      </p:sp>
      <p:grpSp>
        <p:nvGrpSpPr>
          <p:cNvPr id="22" name="Group 21"/>
          <p:cNvGrpSpPr/>
          <p:nvPr/>
        </p:nvGrpSpPr>
        <p:grpSpPr>
          <a:xfrm>
            <a:off x="6141068" y="1236133"/>
            <a:ext cx="2586744" cy="795867"/>
            <a:chOff x="6141068" y="1236133"/>
            <a:chExt cx="2586744" cy="795867"/>
          </a:xfrm>
        </p:grpSpPr>
        <p:sp>
          <p:nvSpPr>
            <p:cNvPr id="16" name="Oval 15"/>
            <p:cNvSpPr/>
            <p:nvPr/>
          </p:nvSpPr>
          <p:spPr>
            <a:xfrm>
              <a:off x="6141068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6583121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7025174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7467227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7909280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6293468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6735521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7177574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7619627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8061680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>
            <a:xfrm>
              <a:off x="6445868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/>
          </p:nvSpPr>
          <p:spPr>
            <a:xfrm>
              <a:off x="6887921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7329974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>
              <a:off x="7772027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>
              <a:off x="8214080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6598268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7040321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7482374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>
              <a:off x="7924427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>
              <a:off x="8366480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ounded Rectangle 45"/>
          <p:cNvSpPr/>
          <p:nvPr/>
        </p:nvSpPr>
        <p:spPr>
          <a:xfrm>
            <a:off x="612001" y="4834467"/>
            <a:ext cx="3265732" cy="1534389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err="1">
                <a:solidFill>
                  <a:schemeClr val="tx1"/>
                </a:solidFill>
              </a:rPr>
              <a:t>NiO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</a:p>
          <a:p>
            <a:r>
              <a:rPr lang="en-US" sz="2000" dirty="0">
                <a:solidFill>
                  <a:schemeClr val="tx1"/>
                </a:solidFill>
              </a:rPr>
              <a:t>Ni </a:t>
            </a:r>
            <a:r>
              <a:rPr lang="en-US" sz="2000" i="1" dirty="0">
                <a:solidFill>
                  <a:schemeClr val="tx1"/>
                </a:solidFill>
              </a:rPr>
              <a:t>3d</a:t>
            </a:r>
            <a:r>
              <a:rPr lang="en-US" sz="2000" dirty="0">
                <a:solidFill>
                  <a:schemeClr val="tx1"/>
                </a:solidFill>
              </a:rPr>
              <a:t> and O </a:t>
            </a:r>
            <a:r>
              <a:rPr lang="en-US" sz="2000" i="1" dirty="0">
                <a:solidFill>
                  <a:schemeClr val="tx1"/>
                </a:solidFill>
              </a:rPr>
              <a:t>2p</a:t>
            </a:r>
            <a:r>
              <a:rPr lang="en-US" sz="2000" dirty="0">
                <a:solidFill>
                  <a:schemeClr val="tx1"/>
                </a:solidFill>
              </a:rPr>
              <a:t> per unit cell</a:t>
            </a:r>
          </a:p>
          <a:p>
            <a:r>
              <a:rPr lang="en-US" sz="2000" dirty="0">
                <a:solidFill>
                  <a:schemeClr val="tx1"/>
                </a:solidFill>
              </a:rPr>
              <a:t>On LDA level </a:t>
            </a:r>
            <a:r>
              <a:rPr lang="en-US" sz="2000" dirty="0" err="1">
                <a:solidFill>
                  <a:schemeClr val="tx1"/>
                </a:solidFill>
              </a:rPr>
              <a:t>NiO</a:t>
            </a:r>
            <a:r>
              <a:rPr lang="en-US" sz="2000" dirty="0">
                <a:solidFill>
                  <a:schemeClr val="tx1"/>
                </a:solidFill>
              </a:rPr>
              <a:t> is metallic (in reality a good insulator)</a:t>
            </a:r>
          </a:p>
          <a:p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616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Quantum mechanics for solids / molecules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2" name="Rounded Rectangle 11"/>
          <p:cNvSpPr/>
          <p:nvPr/>
        </p:nvSpPr>
        <p:spPr>
          <a:xfrm>
            <a:off x="612000" y="1054069"/>
            <a:ext cx="7920000" cy="1358931"/>
          </a:xfrm>
          <a:prstGeom prst="roundRect">
            <a:avLst>
              <a:gd name="adj" fmla="val 16933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Why do we use mean-field approximations like </a:t>
            </a:r>
            <a:r>
              <a:rPr lang="en-US" sz="2000" dirty="0" err="1">
                <a:solidFill>
                  <a:schemeClr val="tx1"/>
                </a:solidFill>
              </a:rPr>
              <a:t>Hartree-Fock</a:t>
            </a:r>
            <a:r>
              <a:rPr lang="en-US" sz="2000" dirty="0">
                <a:solidFill>
                  <a:schemeClr val="tx1"/>
                </a:solidFill>
              </a:rPr>
              <a:t> and Density Functional Theory (in the local density approximation) and why do we not just solve Schrödinger's equation</a:t>
            </a:r>
          </a:p>
          <a:p>
            <a:pPr marL="342900" indent="-342900" algn="ctr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2641600"/>
            <a:ext cx="7200900" cy="457200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00" y="4152900"/>
            <a:ext cx="7975600" cy="1295400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612000" y="3594038"/>
            <a:ext cx="937400" cy="558862"/>
          </a:xfrm>
          <a:prstGeom prst="roundRect">
            <a:avLst>
              <a:gd name="adj" fmla="val 27842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with</a:t>
            </a:r>
          </a:p>
          <a:p>
            <a:pPr marL="342900" indent="-342900" algn="ctr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427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7" name="Rounded Rectangle 16"/>
          <p:cNvSpPr/>
          <p:nvPr/>
        </p:nvSpPr>
        <p:spPr>
          <a:xfrm>
            <a:off x="4013201" y="1094123"/>
            <a:ext cx="4509870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>
                <a:solidFill>
                  <a:schemeClr val="tx1"/>
                </a:solidFill>
              </a:rPr>
              <a:t>Example </a:t>
            </a:r>
            <a:r>
              <a:rPr lang="en-US" sz="2000" dirty="0" err="1">
                <a:solidFill>
                  <a:schemeClr val="tx1"/>
                </a:solidFill>
              </a:rPr>
              <a:t>NiO</a:t>
            </a:r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3957295" y="1887875"/>
            <a:ext cx="1185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unit cells</a:t>
            </a:r>
          </a:p>
        </p:txBody>
      </p:sp>
      <p:sp>
        <p:nvSpPr>
          <p:cNvPr id="4" name="TextBox 3"/>
          <p:cNvSpPr txBox="1"/>
          <p:nvPr/>
        </p:nvSpPr>
        <p:spPr>
          <a:xfrm rot="17954210">
            <a:off x="4413329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spin-</a:t>
            </a:r>
          </a:p>
          <a:p>
            <a:r>
              <a:rPr lang="en-US" dirty="0"/>
              <a:t>     orbitals</a:t>
            </a:r>
          </a:p>
        </p:txBody>
      </p:sp>
      <p:sp>
        <p:nvSpPr>
          <p:cNvPr id="5" name="TextBox 4"/>
          <p:cNvSpPr txBox="1"/>
          <p:nvPr/>
        </p:nvSpPr>
        <p:spPr>
          <a:xfrm rot="18022289">
            <a:off x="5060757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electrons</a:t>
            </a:r>
          </a:p>
        </p:txBody>
      </p:sp>
      <p:sp>
        <p:nvSpPr>
          <p:cNvPr id="9" name="TextBox 8"/>
          <p:cNvSpPr txBox="1"/>
          <p:nvPr/>
        </p:nvSpPr>
        <p:spPr>
          <a:xfrm rot="18020478">
            <a:off x="5580031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states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804603"/>
              </p:ext>
            </p:extLst>
          </p:nvPr>
        </p:nvGraphicFramePr>
        <p:xfrm>
          <a:off x="4053774" y="2557603"/>
          <a:ext cx="4442181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19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73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64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33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660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120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35 960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12 271 512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64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56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4 426 165 368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70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1 646 492 110 120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96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624 668 654 531 480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760887" y="25702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16</a:t>
            </a:r>
          </a:p>
          <a:p>
            <a:pPr algn="ctr"/>
            <a:r>
              <a:rPr lang="en-US" sz="1000" dirty="0"/>
              <a:t>14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451912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142827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646566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4519120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142827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5647209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760887" y="2942657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32</a:t>
            </a:r>
          </a:p>
          <a:p>
            <a:pPr algn="ctr"/>
            <a:r>
              <a:rPr lang="en-US" sz="1000" dirty="0"/>
              <a:t>28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760887" y="3315029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48</a:t>
            </a:r>
          </a:p>
          <a:p>
            <a:pPr algn="ctr"/>
            <a:r>
              <a:rPr lang="en-US" sz="1000" dirty="0"/>
              <a:t>42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760887" y="3687401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64</a:t>
            </a:r>
          </a:p>
          <a:p>
            <a:pPr algn="ctr"/>
            <a:r>
              <a:rPr lang="en-US" sz="1000" dirty="0"/>
              <a:t>56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60887" y="4059773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80</a:t>
            </a:r>
          </a:p>
          <a:p>
            <a:pPr algn="ctr"/>
            <a:r>
              <a:rPr lang="en-US" sz="1000" dirty="0"/>
              <a:t>70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760887" y="443214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96</a:t>
            </a:r>
          </a:p>
          <a:p>
            <a:pPr algn="ctr"/>
            <a:r>
              <a:rPr lang="en-US" sz="1000" dirty="0"/>
              <a:t>84</a:t>
            </a:r>
          </a:p>
        </p:txBody>
      </p:sp>
      <p:pic>
        <p:nvPicPr>
          <p:cNvPr id="33" name="Picture 32" descr="Screen Shot 2014-06-25 at 21.30.38 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86"/>
          <a:stretch/>
        </p:blipFill>
        <p:spPr>
          <a:xfrm>
            <a:off x="286794" y="1094122"/>
            <a:ext cx="3667139" cy="3451425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Exponential scaling of quantum mechanics</a:t>
            </a:r>
            <a:endParaRPr lang="en-US" sz="2400" i="1" dirty="0"/>
          </a:p>
        </p:txBody>
      </p:sp>
      <p:grpSp>
        <p:nvGrpSpPr>
          <p:cNvPr id="22" name="Group 21"/>
          <p:cNvGrpSpPr/>
          <p:nvPr/>
        </p:nvGrpSpPr>
        <p:grpSpPr>
          <a:xfrm>
            <a:off x="6141068" y="1236133"/>
            <a:ext cx="2586744" cy="795867"/>
            <a:chOff x="6141068" y="1236133"/>
            <a:chExt cx="2586744" cy="795867"/>
          </a:xfrm>
        </p:grpSpPr>
        <p:sp>
          <p:nvSpPr>
            <p:cNvPr id="16" name="Oval 15"/>
            <p:cNvSpPr/>
            <p:nvPr/>
          </p:nvSpPr>
          <p:spPr>
            <a:xfrm>
              <a:off x="6141068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6583121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7025174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7467227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7909280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6293468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6735521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7177574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7619627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8061680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>
            <a:xfrm>
              <a:off x="6445868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/>
          </p:nvSpPr>
          <p:spPr>
            <a:xfrm>
              <a:off x="6887921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7329974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>
              <a:off x="7772027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>
              <a:off x="8214080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6598268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7040321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7482374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>
              <a:off x="7924427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>
              <a:off x="8366480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ounded Rectangle 45"/>
          <p:cNvSpPr/>
          <p:nvPr/>
        </p:nvSpPr>
        <p:spPr>
          <a:xfrm>
            <a:off x="612001" y="4834467"/>
            <a:ext cx="3265732" cy="1534389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err="1">
                <a:solidFill>
                  <a:schemeClr val="tx1"/>
                </a:solidFill>
              </a:rPr>
              <a:t>NiO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</a:p>
          <a:p>
            <a:r>
              <a:rPr lang="en-US" sz="2000" dirty="0">
                <a:solidFill>
                  <a:schemeClr val="tx1"/>
                </a:solidFill>
              </a:rPr>
              <a:t>Ni </a:t>
            </a:r>
            <a:r>
              <a:rPr lang="en-US" sz="2000" i="1" dirty="0">
                <a:solidFill>
                  <a:schemeClr val="tx1"/>
                </a:solidFill>
              </a:rPr>
              <a:t>3d</a:t>
            </a:r>
            <a:r>
              <a:rPr lang="en-US" sz="2000" dirty="0">
                <a:solidFill>
                  <a:schemeClr val="tx1"/>
                </a:solidFill>
              </a:rPr>
              <a:t> and O </a:t>
            </a:r>
            <a:r>
              <a:rPr lang="en-US" sz="2000" i="1" dirty="0">
                <a:solidFill>
                  <a:schemeClr val="tx1"/>
                </a:solidFill>
              </a:rPr>
              <a:t>2p</a:t>
            </a:r>
            <a:r>
              <a:rPr lang="en-US" sz="2000" dirty="0">
                <a:solidFill>
                  <a:schemeClr val="tx1"/>
                </a:solidFill>
              </a:rPr>
              <a:t> per unit cell</a:t>
            </a:r>
          </a:p>
          <a:p>
            <a:r>
              <a:rPr lang="en-US" sz="2000" dirty="0">
                <a:solidFill>
                  <a:schemeClr val="tx1"/>
                </a:solidFill>
              </a:rPr>
              <a:t>On LDA level </a:t>
            </a:r>
            <a:r>
              <a:rPr lang="en-US" sz="2000" dirty="0" err="1">
                <a:solidFill>
                  <a:schemeClr val="tx1"/>
                </a:solidFill>
              </a:rPr>
              <a:t>NiO</a:t>
            </a:r>
            <a:r>
              <a:rPr lang="en-US" sz="2000" dirty="0">
                <a:solidFill>
                  <a:schemeClr val="tx1"/>
                </a:solidFill>
              </a:rPr>
              <a:t> is metallic (in reality a good insulator)</a:t>
            </a:r>
          </a:p>
          <a:p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8865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7" name="Rounded Rectangle 16"/>
          <p:cNvSpPr/>
          <p:nvPr/>
        </p:nvSpPr>
        <p:spPr>
          <a:xfrm>
            <a:off x="4013201" y="1094123"/>
            <a:ext cx="4509870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>
                <a:solidFill>
                  <a:schemeClr val="tx1"/>
                </a:solidFill>
              </a:rPr>
              <a:t>Example </a:t>
            </a:r>
            <a:r>
              <a:rPr lang="en-US" sz="2000" dirty="0" err="1">
                <a:solidFill>
                  <a:schemeClr val="tx1"/>
                </a:solidFill>
              </a:rPr>
              <a:t>NiO</a:t>
            </a:r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3957295" y="1887875"/>
            <a:ext cx="1185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unit cells</a:t>
            </a:r>
          </a:p>
        </p:txBody>
      </p:sp>
      <p:sp>
        <p:nvSpPr>
          <p:cNvPr id="4" name="TextBox 3"/>
          <p:cNvSpPr txBox="1"/>
          <p:nvPr/>
        </p:nvSpPr>
        <p:spPr>
          <a:xfrm rot="17954210">
            <a:off x="4413329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spin-</a:t>
            </a:r>
          </a:p>
          <a:p>
            <a:r>
              <a:rPr lang="en-US" dirty="0"/>
              <a:t>     orbitals</a:t>
            </a:r>
          </a:p>
        </p:txBody>
      </p:sp>
      <p:sp>
        <p:nvSpPr>
          <p:cNvPr id="5" name="TextBox 4"/>
          <p:cNvSpPr txBox="1"/>
          <p:nvPr/>
        </p:nvSpPr>
        <p:spPr>
          <a:xfrm rot="18022289">
            <a:off x="5060757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electrons</a:t>
            </a:r>
          </a:p>
        </p:txBody>
      </p:sp>
      <p:sp>
        <p:nvSpPr>
          <p:cNvPr id="9" name="TextBox 8"/>
          <p:cNvSpPr txBox="1"/>
          <p:nvPr/>
        </p:nvSpPr>
        <p:spPr>
          <a:xfrm rot="18020478">
            <a:off x="5580031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states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806681"/>
              </p:ext>
            </p:extLst>
          </p:nvPr>
        </p:nvGraphicFramePr>
        <p:xfrm>
          <a:off x="4053774" y="2557603"/>
          <a:ext cx="4442181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19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73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64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33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660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120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35 960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12 271 512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64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56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4 426 165 368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70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1 646 492 110 120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96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624 668 654 531 480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98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240 260 199 935 164 200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760887" y="25702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16</a:t>
            </a:r>
          </a:p>
          <a:p>
            <a:pPr algn="ctr"/>
            <a:r>
              <a:rPr lang="en-US" sz="1000" dirty="0"/>
              <a:t>14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451912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142827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646566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4519120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142827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5647209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760887" y="2942657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32</a:t>
            </a:r>
          </a:p>
          <a:p>
            <a:pPr algn="ctr"/>
            <a:r>
              <a:rPr lang="en-US" sz="1000" dirty="0"/>
              <a:t>28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760887" y="3315029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48</a:t>
            </a:r>
          </a:p>
          <a:p>
            <a:pPr algn="ctr"/>
            <a:r>
              <a:rPr lang="en-US" sz="1000" dirty="0"/>
              <a:t>42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760887" y="3687401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64</a:t>
            </a:r>
          </a:p>
          <a:p>
            <a:pPr algn="ctr"/>
            <a:r>
              <a:rPr lang="en-US" sz="1000" dirty="0"/>
              <a:t>56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60887" y="4059773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80</a:t>
            </a:r>
          </a:p>
          <a:p>
            <a:pPr algn="ctr"/>
            <a:r>
              <a:rPr lang="en-US" sz="1000" dirty="0"/>
              <a:t>70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760887" y="443214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96</a:t>
            </a:r>
          </a:p>
          <a:p>
            <a:pPr algn="ctr"/>
            <a:r>
              <a:rPr lang="en-US" sz="1000" dirty="0"/>
              <a:t>84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728388" y="4804516"/>
            <a:ext cx="3796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112</a:t>
            </a:r>
          </a:p>
          <a:p>
            <a:pPr algn="ctr"/>
            <a:r>
              <a:rPr lang="en-US" sz="1000" dirty="0"/>
              <a:t>98</a:t>
            </a:r>
          </a:p>
        </p:txBody>
      </p:sp>
      <p:pic>
        <p:nvPicPr>
          <p:cNvPr id="33" name="Picture 32" descr="Screen Shot 2014-06-25 at 21.30.38 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86"/>
          <a:stretch/>
        </p:blipFill>
        <p:spPr>
          <a:xfrm>
            <a:off x="286794" y="1094122"/>
            <a:ext cx="3667139" cy="3451425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Exponential scaling of quantum mechanics</a:t>
            </a:r>
            <a:endParaRPr lang="en-US" sz="2400" i="1" dirty="0"/>
          </a:p>
        </p:txBody>
      </p:sp>
      <p:grpSp>
        <p:nvGrpSpPr>
          <p:cNvPr id="22" name="Group 21"/>
          <p:cNvGrpSpPr/>
          <p:nvPr/>
        </p:nvGrpSpPr>
        <p:grpSpPr>
          <a:xfrm>
            <a:off x="6141068" y="1236133"/>
            <a:ext cx="2586744" cy="795867"/>
            <a:chOff x="6141068" y="1236133"/>
            <a:chExt cx="2586744" cy="795867"/>
          </a:xfrm>
        </p:grpSpPr>
        <p:sp>
          <p:nvSpPr>
            <p:cNvPr id="16" name="Oval 15"/>
            <p:cNvSpPr/>
            <p:nvPr/>
          </p:nvSpPr>
          <p:spPr>
            <a:xfrm>
              <a:off x="6141068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6583121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7025174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7467227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7909280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6293468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6735521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7177574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7619627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8061680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>
            <a:xfrm>
              <a:off x="6445868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/>
          </p:nvSpPr>
          <p:spPr>
            <a:xfrm>
              <a:off x="6887921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7329974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>
              <a:off x="7772027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>
              <a:off x="8214080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6598268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7040321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7482374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>
              <a:off x="7924427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>
              <a:off x="8366480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ounded Rectangle 45"/>
          <p:cNvSpPr/>
          <p:nvPr/>
        </p:nvSpPr>
        <p:spPr>
          <a:xfrm>
            <a:off x="612001" y="4834467"/>
            <a:ext cx="3265732" cy="1534389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err="1">
                <a:solidFill>
                  <a:schemeClr val="tx1"/>
                </a:solidFill>
              </a:rPr>
              <a:t>NiO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</a:p>
          <a:p>
            <a:r>
              <a:rPr lang="en-US" sz="2000" dirty="0">
                <a:solidFill>
                  <a:schemeClr val="tx1"/>
                </a:solidFill>
              </a:rPr>
              <a:t>Ni </a:t>
            </a:r>
            <a:r>
              <a:rPr lang="en-US" sz="2000" i="1" dirty="0">
                <a:solidFill>
                  <a:schemeClr val="tx1"/>
                </a:solidFill>
              </a:rPr>
              <a:t>3d</a:t>
            </a:r>
            <a:r>
              <a:rPr lang="en-US" sz="2000" dirty="0">
                <a:solidFill>
                  <a:schemeClr val="tx1"/>
                </a:solidFill>
              </a:rPr>
              <a:t> and O </a:t>
            </a:r>
            <a:r>
              <a:rPr lang="en-US" sz="2000" i="1" dirty="0">
                <a:solidFill>
                  <a:schemeClr val="tx1"/>
                </a:solidFill>
              </a:rPr>
              <a:t>2p</a:t>
            </a:r>
            <a:r>
              <a:rPr lang="en-US" sz="2000" dirty="0">
                <a:solidFill>
                  <a:schemeClr val="tx1"/>
                </a:solidFill>
              </a:rPr>
              <a:t> per unit cell</a:t>
            </a:r>
          </a:p>
          <a:p>
            <a:r>
              <a:rPr lang="en-US" sz="2000" dirty="0">
                <a:solidFill>
                  <a:schemeClr val="tx1"/>
                </a:solidFill>
              </a:rPr>
              <a:t>On LDA level </a:t>
            </a:r>
            <a:r>
              <a:rPr lang="en-US" sz="2000" dirty="0" err="1">
                <a:solidFill>
                  <a:schemeClr val="tx1"/>
                </a:solidFill>
              </a:rPr>
              <a:t>NiO</a:t>
            </a:r>
            <a:r>
              <a:rPr lang="en-US" sz="2000" dirty="0">
                <a:solidFill>
                  <a:schemeClr val="tx1"/>
                </a:solidFill>
              </a:rPr>
              <a:t> is metallic (in reality a good insulator)</a:t>
            </a:r>
          </a:p>
          <a:p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0679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7" name="Rounded Rectangle 16"/>
          <p:cNvSpPr/>
          <p:nvPr/>
        </p:nvSpPr>
        <p:spPr>
          <a:xfrm>
            <a:off x="4013201" y="1094123"/>
            <a:ext cx="4509870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>
                <a:solidFill>
                  <a:schemeClr val="tx1"/>
                </a:solidFill>
              </a:rPr>
              <a:t>Example </a:t>
            </a:r>
            <a:r>
              <a:rPr lang="en-US" sz="2000" dirty="0" err="1">
                <a:solidFill>
                  <a:schemeClr val="tx1"/>
                </a:solidFill>
              </a:rPr>
              <a:t>NiO</a:t>
            </a:r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3957295" y="1887875"/>
            <a:ext cx="1185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unit cells</a:t>
            </a:r>
          </a:p>
        </p:txBody>
      </p:sp>
      <p:sp>
        <p:nvSpPr>
          <p:cNvPr id="4" name="TextBox 3"/>
          <p:cNvSpPr txBox="1"/>
          <p:nvPr/>
        </p:nvSpPr>
        <p:spPr>
          <a:xfrm rot="17954210">
            <a:off x="4413329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spin-</a:t>
            </a:r>
          </a:p>
          <a:p>
            <a:r>
              <a:rPr lang="en-US" dirty="0"/>
              <a:t>     orbitals</a:t>
            </a:r>
          </a:p>
        </p:txBody>
      </p:sp>
      <p:sp>
        <p:nvSpPr>
          <p:cNvPr id="5" name="TextBox 4"/>
          <p:cNvSpPr txBox="1"/>
          <p:nvPr/>
        </p:nvSpPr>
        <p:spPr>
          <a:xfrm rot="18022289">
            <a:off x="5060757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electrons</a:t>
            </a:r>
          </a:p>
        </p:txBody>
      </p:sp>
      <p:sp>
        <p:nvSpPr>
          <p:cNvPr id="9" name="TextBox 8"/>
          <p:cNvSpPr txBox="1"/>
          <p:nvPr/>
        </p:nvSpPr>
        <p:spPr>
          <a:xfrm rot="18020478">
            <a:off x="5580031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states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590889"/>
              </p:ext>
            </p:extLst>
          </p:nvPr>
        </p:nvGraphicFramePr>
        <p:xfrm>
          <a:off x="4053774" y="2557603"/>
          <a:ext cx="4442181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19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73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64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33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660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120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35 960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12 271 512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64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56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4 426 165 368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70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1 646 492 110 120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96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624 668 654 531 480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98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240 260 199 935 164 200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…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760887" y="25702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16</a:t>
            </a:r>
          </a:p>
          <a:p>
            <a:pPr algn="ctr"/>
            <a:r>
              <a:rPr lang="en-US" sz="1000" dirty="0"/>
              <a:t>14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451912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142827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646566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4519120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142827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5647209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760887" y="2942657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32</a:t>
            </a:r>
          </a:p>
          <a:p>
            <a:pPr algn="ctr"/>
            <a:r>
              <a:rPr lang="en-US" sz="1000" dirty="0"/>
              <a:t>28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760887" y="3315029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48</a:t>
            </a:r>
          </a:p>
          <a:p>
            <a:pPr algn="ctr"/>
            <a:r>
              <a:rPr lang="en-US" sz="1000" dirty="0"/>
              <a:t>42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760887" y="3687401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64</a:t>
            </a:r>
          </a:p>
          <a:p>
            <a:pPr algn="ctr"/>
            <a:r>
              <a:rPr lang="en-US" sz="1000" dirty="0"/>
              <a:t>56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60887" y="4059773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80</a:t>
            </a:r>
          </a:p>
          <a:p>
            <a:pPr algn="ctr"/>
            <a:r>
              <a:rPr lang="en-US" sz="1000" dirty="0"/>
              <a:t>70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760887" y="443214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96</a:t>
            </a:r>
          </a:p>
          <a:p>
            <a:pPr algn="ctr"/>
            <a:r>
              <a:rPr lang="en-US" sz="1000" dirty="0"/>
              <a:t>84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728388" y="4804516"/>
            <a:ext cx="3796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112</a:t>
            </a:r>
          </a:p>
          <a:p>
            <a:pPr algn="ctr"/>
            <a:r>
              <a:rPr lang="en-US" sz="1000" dirty="0"/>
              <a:t>98</a:t>
            </a:r>
          </a:p>
        </p:txBody>
      </p:sp>
      <p:pic>
        <p:nvPicPr>
          <p:cNvPr id="33" name="Picture 32" descr="Screen Shot 2014-06-25 at 21.30.38 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86"/>
          <a:stretch/>
        </p:blipFill>
        <p:spPr>
          <a:xfrm>
            <a:off x="286794" y="1094122"/>
            <a:ext cx="3667139" cy="3451425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Exponential scaling of quantum mechanics</a:t>
            </a:r>
            <a:endParaRPr lang="en-US" sz="2400" i="1" dirty="0"/>
          </a:p>
        </p:txBody>
      </p:sp>
      <p:grpSp>
        <p:nvGrpSpPr>
          <p:cNvPr id="22" name="Group 21"/>
          <p:cNvGrpSpPr/>
          <p:nvPr/>
        </p:nvGrpSpPr>
        <p:grpSpPr>
          <a:xfrm>
            <a:off x="6141068" y="1236133"/>
            <a:ext cx="2586744" cy="795867"/>
            <a:chOff x="6141068" y="1236133"/>
            <a:chExt cx="2586744" cy="795867"/>
          </a:xfrm>
        </p:grpSpPr>
        <p:sp>
          <p:nvSpPr>
            <p:cNvPr id="16" name="Oval 15"/>
            <p:cNvSpPr/>
            <p:nvPr/>
          </p:nvSpPr>
          <p:spPr>
            <a:xfrm>
              <a:off x="6141068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6583121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7025174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7467227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7909280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6293468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6735521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7177574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7619627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8061680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>
            <a:xfrm>
              <a:off x="6445868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/>
          </p:nvSpPr>
          <p:spPr>
            <a:xfrm>
              <a:off x="6887921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7329974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>
              <a:off x="7772027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>
              <a:off x="8214080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6598268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7040321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7482374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>
              <a:off x="7924427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>
              <a:off x="8366480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ounded Rectangle 45"/>
          <p:cNvSpPr/>
          <p:nvPr/>
        </p:nvSpPr>
        <p:spPr>
          <a:xfrm>
            <a:off x="612001" y="4834467"/>
            <a:ext cx="3265732" cy="1534389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err="1">
                <a:solidFill>
                  <a:schemeClr val="tx1"/>
                </a:solidFill>
              </a:rPr>
              <a:t>NiO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</a:p>
          <a:p>
            <a:r>
              <a:rPr lang="en-US" sz="2000" dirty="0">
                <a:solidFill>
                  <a:schemeClr val="tx1"/>
                </a:solidFill>
              </a:rPr>
              <a:t>Ni </a:t>
            </a:r>
            <a:r>
              <a:rPr lang="en-US" sz="2000" i="1" dirty="0">
                <a:solidFill>
                  <a:schemeClr val="tx1"/>
                </a:solidFill>
              </a:rPr>
              <a:t>3d</a:t>
            </a:r>
            <a:r>
              <a:rPr lang="en-US" sz="2000" dirty="0">
                <a:solidFill>
                  <a:schemeClr val="tx1"/>
                </a:solidFill>
              </a:rPr>
              <a:t> and O </a:t>
            </a:r>
            <a:r>
              <a:rPr lang="en-US" sz="2000" i="1" dirty="0">
                <a:solidFill>
                  <a:schemeClr val="tx1"/>
                </a:solidFill>
              </a:rPr>
              <a:t>2p</a:t>
            </a:r>
            <a:r>
              <a:rPr lang="en-US" sz="2000" dirty="0">
                <a:solidFill>
                  <a:schemeClr val="tx1"/>
                </a:solidFill>
              </a:rPr>
              <a:t> per unit cell</a:t>
            </a:r>
          </a:p>
          <a:p>
            <a:r>
              <a:rPr lang="en-US" sz="2000" dirty="0">
                <a:solidFill>
                  <a:schemeClr val="tx1"/>
                </a:solidFill>
              </a:rPr>
              <a:t>On LDA level </a:t>
            </a:r>
            <a:r>
              <a:rPr lang="en-US" sz="2000" dirty="0" err="1">
                <a:solidFill>
                  <a:schemeClr val="tx1"/>
                </a:solidFill>
              </a:rPr>
              <a:t>NiO</a:t>
            </a:r>
            <a:r>
              <a:rPr lang="en-US" sz="2000" dirty="0">
                <a:solidFill>
                  <a:schemeClr val="tx1"/>
                </a:solidFill>
              </a:rPr>
              <a:t> is metallic (in reality a good insulator)</a:t>
            </a:r>
          </a:p>
          <a:p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9081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What to do….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2" name="Rounded Rectangle 11"/>
          <p:cNvSpPr/>
          <p:nvPr/>
        </p:nvSpPr>
        <p:spPr>
          <a:xfrm>
            <a:off x="612000" y="1054069"/>
            <a:ext cx="7920000" cy="914431"/>
          </a:xfrm>
          <a:prstGeom prst="roundRect">
            <a:avLst>
              <a:gd name="adj" fmla="val 16933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If you want / need to keep all correlations and have a solid, …. You’re basically still screwed. </a:t>
            </a:r>
            <a:r>
              <a:rPr lang="en-US" sz="2000" dirty="0">
                <a:solidFill>
                  <a:schemeClr val="tx1"/>
                </a:solidFill>
                <a:sym typeface="Wingdings"/>
              </a:rPr>
              <a:t>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12000" y="2095500"/>
            <a:ext cx="7920000" cy="2044731"/>
          </a:xfrm>
          <a:prstGeom prst="roundRect">
            <a:avLst>
              <a:gd name="adj" fmla="val 6112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Here, start the approximations from the other side.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</a:rPr>
              <a:t>Include all correlations, but approximate the periodicity of the crystal.</a:t>
            </a:r>
          </a:p>
          <a:p>
            <a:pPr algn="ctr"/>
            <a:endParaRPr lang="en-US" sz="2000" dirty="0">
              <a:solidFill>
                <a:schemeClr val="tx1"/>
              </a:solidFill>
            </a:endParaRPr>
          </a:p>
          <a:p>
            <a:pPr algn="ctr"/>
            <a:r>
              <a:rPr lang="en-US" sz="2000" dirty="0">
                <a:solidFill>
                  <a:schemeClr val="tx1"/>
                </a:solidFill>
              </a:rPr>
              <a:t>Good for local properties in insulators.</a:t>
            </a:r>
          </a:p>
          <a:p>
            <a:pPr algn="ctr"/>
            <a:endParaRPr lang="en-US" sz="2000" dirty="0">
              <a:solidFill>
                <a:schemeClr val="tx1"/>
              </a:solidFill>
            </a:endParaRPr>
          </a:p>
          <a:p>
            <a:pPr algn="ctr"/>
            <a:r>
              <a:rPr lang="en-US" sz="2000" dirty="0">
                <a:solidFill>
                  <a:schemeClr val="tx1"/>
                </a:solidFill>
              </a:rPr>
              <a:t>Magnetic susceptibility, Orbital occupation, Valence, Excitonic spectra.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612000" y="5248101"/>
            <a:ext cx="7920000" cy="1219200"/>
          </a:xfrm>
          <a:prstGeom prst="roundRect">
            <a:avLst>
              <a:gd name="adj" fmla="val 1172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Beyond, … large research field with many achievements I do not talk about today. 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</a:rPr>
              <a:t>Green’s functions, self energy + approximations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612000" y="4285902"/>
            <a:ext cx="7920000" cy="819498"/>
          </a:xfrm>
          <a:prstGeom prst="roundRect">
            <a:avLst>
              <a:gd name="adj" fmla="val 1172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Start simple and introduce a language needed for discussing correlated materials: orbital – Slater determinant, valence fluctuations, </a:t>
            </a:r>
            <a:r>
              <a:rPr lang="en-US" sz="2000" dirty="0" err="1">
                <a:solidFill>
                  <a:schemeClr val="tx1"/>
                </a:solidFill>
              </a:rPr>
              <a:t>multiplet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071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/>
              <a:t>Quanty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2" name="Rounded Rectangle 11"/>
          <p:cNvSpPr/>
          <p:nvPr/>
        </p:nvSpPr>
        <p:spPr>
          <a:xfrm>
            <a:off x="612000" y="1054069"/>
            <a:ext cx="7920000" cy="1358931"/>
          </a:xfrm>
          <a:prstGeom prst="roundRect">
            <a:avLst>
              <a:gd name="adj" fmla="val 16933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Many possible models, 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12000" y="2705069"/>
            <a:ext cx="7920000" cy="1358931"/>
          </a:xfrm>
          <a:prstGeom prst="roundRect">
            <a:avLst>
              <a:gd name="adj" fmla="val 16933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Many possible types of spectroscopy, response functions, properties to calculate, some work in a specific model, some don’t 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12000" y="4356069"/>
            <a:ext cx="7920000" cy="1358931"/>
          </a:xfrm>
          <a:prstGeom prst="roundRect">
            <a:avLst>
              <a:gd name="adj" fmla="val 16933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Implement a script language that solves quantum many body problems using the best of quantum physics and quantum chemistry that allows you to define different models and calculate spectra</a:t>
            </a:r>
          </a:p>
        </p:txBody>
      </p:sp>
    </p:spTree>
    <p:extLst>
      <p:ext uri="{BB962C8B-B14F-4D97-AF65-F5344CB8AC3E}">
        <p14:creationId xmlns:p14="http://schemas.microsoft.com/office/powerpoint/2010/main" val="3989841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 animBg="1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2810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lOrbK01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14"/>
          <a:stretch/>
        </p:blipFill>
        <p:spPr>
          <a:xfrm>
            <a:off x="612000" y="1525778"/>
            <a:ext cx="1087509" cy="1244600"/>
          </a:xfrm>
          <a:prstGeom prst="rect">
            <a:avLst/>
          </a:prstGeom>
        </p:spPr>
      </p:pic>
      <p:pic>
        <p:nvPicPr>
          <p:cNvPr id="12" name="Picture 11" descr="plOrbK11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14"/>
          <a:stretch/>
        </p:blipFill>
        <p:spPr>
          <a:xfrm>
            <a:off x="612000" y="2762319"/>
            <a:ext cx="1087509" cy="1244600"/>
          </a:xfrm>
          <a:prstGeom prst="rect">
            <a:avLst/>
          </a:prstGeom>
        </p:spPr>
      </p:pic>
      <p:pic>
        <p:nvPicPr>
          <p:cNvPr id="13" name="Picture 12" descr="plOrbK12.eps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14"/>
          <a:stretch/>
        </p:blipFill>
        <p:spPr>
          <a:xfrm>
            <a:off x="612000" y="3998860"/>
            <a:ext cx="1087509" cy="1244600"/>
          </a:xfrm>
          <a:prstGeom prst="rect">
            <a:avLst/>
          </a:prstGeom>
        </p:spPr>
      </p:pic>
      <p:pic>
        <p:nvPicPr>
          <p:cNvPr id="14" name="Picture 13" descr="plOrbK13.eps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14"/>
          <a:stretch/>
        </p:blipFill>
        <p:spPr>
          <a:xfrm>
            <a:off x="612000" y="5235400"/>
            <a:ext cx="1087509" cy="124460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Quantum mechanics in matrix formalism – 1 electron</a:t>
            </a:r>
            <a:endParaRPr lang="en-US" sz="2400" i="1" dirty="0"/>
          </a:p>
        </p:txBody>
      </p:sp>
      <p:sp>
        <p:nvSpPr>
          <p:cNvPr id="20" name="Rounded Rectangle 19"/>
          <p:cNvSpPr/>
          <p:nvPr/>
        </p:nvSpPr>
        <p:spPr>
          <a:xfrm>
            <a:off x="612000" y="1054070"/>
            <a:ext cx="3435756" cy="471708"/>
          </a:xfrm>
          <a:prstGeom prst="roundRect">
            <a:avLst>
              <a:gd name="adj" fmla="val 26669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Define a basis of spin-orbitals </a:t>
            </a:r>
          </a:p>
          <a:p>
            <a:pPr marL="342900" indent="-342900" algn="ctr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1845704" y="1265288"/>
            <a:ext cx="6850764" cy="5070162"/>
            <a:chOff x="1845704" y="1265288"/>
            <a:chExt cx="6850764" cy="5070162"/>
          </a:xfrm>
        </p:grpSpPr>
        <p:sp>
          <p:nvSpPr>
            <p:cNvPr id="49" name="TextBox 48"/>
            <p:cNvSpPr txBox="1"/>
            <p:nvPr/>
          </p:nvSpPr>
          <p:spPr>
            <a:xfrm>
              <a:off x="2010173" y="1265288"/>
              <a:ext cx="1011515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0" i="1" dirty="0" err="1">
                  <a:latin typeface="Symbol" charset="2"/>
                  <a:cs typeface="Symbol" charset="2"/>
                </a:rPr>
                <a:t>e</a:t>
              </a:r>
              <a:r>
                <a:rPr lang="en-US" sz="8000" baseline="-25000" dirty="0" err="1"/>
                <a:t>s</a:t>
              </a:r>
              <a:endParaRPr lang="en-US" sz="8000" baseline="-25000" dirty="0"/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1845704" y="1717641"/>
              <a:ext cx="6850764" cy="4617809"/>
              <a:chOff x="1845704" y="1717641"/>
              <a:chExt cx="6850764" cy="4617809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1845704" y="2762319"/>
                <a:ext cx="5088805" cy="805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845704" y="4002889"/>
                <a:ext cx="5088805" cy="403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845704" y="5235400"/>
                <a:ext cx="5088805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3122559" y="1717641"/>
                <a:ext cx="0" cy="460182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4393209" y="1717641"/>
                <a:ext cx="0" cy="460182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5663859" y="1733629"/>
                <a:ext cx="0" cy="460182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TextBox 49"/>
              <p:cNvSpPr txBox="1"/>
              <p:nvPr/>
            </p:nvSpPr>
            <p:spPr>
              <a:xfrm>
                <a:off x="3195736" y="2479009"/>
                <a:ext cx="1103354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0" i="1" dirty="0" err="1">
                    <a:latin typeface="Symbol" charset="2"/>
                    <a:cs typeface="Symbol" charset="2"/>
                  </a:rPr>
                  <a:t>e</a:t>
                </a:r>
                <a:r>
                  <a:rPr lang="en-US" sz="8000" baseline="-25000" dirty="0" err="1"/>
                  <a:t>p</a:t>
                </a:r>
                <a:endParaRPr lang="en-US" sz="8000" baseline="-25000" dirty="0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4473138" y="3692730"/>
                <a:ext cx="1103354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0" i="1" dirty="0" err="1">
                    <a:latin typeface="Symbol" charset="2"/>
                    <a:cs typeface="Symbol" charset="2"/>
                  </a:rPr>
                  <a:t>e</a:t>
                </a:r>
                <a:r>
                  <a:rPr lang="en-US" sz="8000" baseline="-25000" dirty="0" err="1"/>
                  <a:t>p</a:t>
                </a:r>
                <a:endParaRPr lang="en-US" sz="8000" baseline="-25000" dirty="0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5750540" y="4906451"/>
                <a:ext cx="1103354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0" i="1" dirty="0" err="1">
                    <a:latin typeface="Symbol" charset="2"/>
                    <a:cs typeface="Symbol" charset="2"/>
                  </a:rPr>
                  <a:t>e</a:t>
                </a:r>
                <a:r>
                  <a:rPr lang="en-US" sz="8000" baseline="-25000" dirty="0" err="1"/>
                  <a:t>p</a:t>
                </a:r>
                <a:endParaRPr lang="en-US" sz="8000" baseline="-25000" dirty="0"/>
              </a:p>
            </p:txBody>
          </p:sp>
          <p:sp>
            <p:nvSpPr>
              <p:cNvPr id="25" name="Rounded Rectangle 24"/>
              <p:cNvSpPr/>
              <p:nvPr/>
            </p:nvSpPr>
            <p:spPr>
              <a:xfrm>
                <a:off x="4641670" y="1962167"/>
                <a:ext cx="4054798" cy="471708"/>
              </a:xfrm>
              <a:prstGeom prst="roundRect">
                <a:avLst>
                  <a:gd name="adj" fmla="val 26669"/>
                </a:avLst>
              </a:prstGeom>
              <a:gradFill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100000">
                    <a:schemeClr val="tx2">
                      <a:lumMod val="60000"/>
                      <a:lumOff val="40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outerShdw blurRad="40000" dist="63500" dir="2700000" rotWithShape="0">
                  <a:schemeClr val="tx2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sz="2000" dirty="0">
                    <a:solidFill>
                      <a:schemeClr val="tx1"/>
                    </a:solidFill>
                  </a:rPr>
                  <a:t>Hamiltonian is a matrix on this basis</a:t>
                </a:r>
              </a:p>
              <a:p>
                <a:pPr marL="342900" indent="-342900" algn="ctr">
                  <a:buFont typeface="Arial"/>
                  <a:buChar char="•"/>
                </a:pPr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90253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Quantum mechanics in matrix formalism – multi electron</a:t>
            </a:r>
            <a:endParaRPr lang="en-US" sz="2400" i="1" dirty="0"/>
          </a:p>
        </p:txBody>
      </p:sp>
      <p:sp>
        <p:nvSpPr>
          <p:cNvPr id="20" name="Rounded Rectangle 19"/>
          <p:cNvSpPr/>
          <p:nvPr/>
        </p:nvSpPr>
        <p:spPr>
          <a:xfrm>
            <a:off x="611999" y="1054070"/>
            <a:ext cx="6241895" cy="471708"/>
          </a:xfrm>
          <a:prstGeom prst="roundRect">
            <a:avLst>
              <a:gd name="adj" fmla="val 26669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Define a basis of many electron wave-functions (states) </a:t>
            </a:r>
          </a:p>
          <a:p>
            <a:pPr marL="342900" indent="-342900" algn="ctr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grpSp>
        <p:nvGrpSpPr>
          <p:cNvPr id="141" name="Group 140"/>
          <p:cNvGrpSpPr/>
          <p:nvPr/>
        </p:nvGrpSpPr>
        <p:grpSpPr>
          <a:xfrm>
            <a:off x="598087" y="1748796"/>
            <a:ext cx="457046" cy="1467466"/>
            <a:chOff x="598087" y="1748796"/>
            <a:chExt cx="457046" cy="1467466"/>
          </a:xfrm>
        </p:grpSpPr>
        <p:pic>
          <p:nvPicPr>
            <p:cNvPr id="12" name="Picture 11" descr="plOrbK11.eps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214"/>
            <a:stretch/>
          </p:blipFill>
          <p:spPr>
            <a:xfrm>
              <a:off x="598087" y="2063596"/>
              <a:ext cx="457046" cy="523066"/>
            </a:xfrm>
            <a:prstGeom prst="rect">
              <a:avLst/>
            </a:prstGeom>
          </p:spPr>
        </p:pic>
        <p:pic>
          <p:nvPicPr>
            <p:cNvPr id="13" name="Picture 12" descr="plOrbK12.eps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214"/>
            <a:stretch/>
          </p:blipFill>
          <p:spPr>
            <a:xfrm>
              <a:off x="598087" y="2378396"/>
              <a:ext cx="457046" cy="523066"/>
            </a:xfrm>
            <a:prstGeom prst="rect">
              <a:avLst/>
            </a:prstGeom>
          </p:spPr>
        </p:pic>
        <p:pic>
          <p:nvPicPr>
            <p:cNvPr id="14" name="Picture 13" descr="plOrbK13.eps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214"/>
            <a:stretch/>
          </p:blipFill>
          <p:spPr>
            <a:xfrm>
              <a:off x="598087" y="2693196"/>
              <a:ext cx="457046" cy="523066"/>
            </a:xfrm>
            <a:prstGeom prst="rect">
              <a:avLst/>
            </a:prstGeom>
          </p:spPr>
        </p:pic>
        <p:pic>
          <p:nvPicPr>
            <p:cNvPr id="21" name="Picture 20" descr="plOrbK01.eps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214"/>
            <a:stretch/>
          </p:blipFill>
          <p:spPr>
            <a:xfrm>
              <a:off x="598087" y="1748796"/>
              <a:ext cx="457046" cy="523066"/>
            </a:xfrm>
            <a:prstGeom prst="rect">
              <a:avLst/>
            </a:prstGeom>
          </p:spPr>
        </p:pic>
      </p:grpSp>
      <p:grpSp>
        <p:nvGrpSpPr>
          <p:cNvPr id="142" name="Group 141"/>
          <p:cNvGrpSpPr/>
          <p:nvPr/>
        </p:nvGrpSpPr>
        <p:grpSpPr>
          <a:xfrm>
            <a:off x="598087" y="3007996"/>
            <a:ext cx="787321" cy="2104618"/>
            <a:chOff x="598087" y="3007996"/>
            <a:chExt cx="787321" cy="2104618"/>
          </a:xfrm>
        </p:grpSpPr>
        <p:grpSp>
          <p:nvGrpSpPr>
            <p:cNvPr id="4" name="Group 3"/>
            <p:cNvGrpSpPr/>
            <p:nvPr/>
          </p:nvGrpSpPr>
          <p:grpSpPr>
            <a:xfrm>
              <a:off x="598087" y="3645148"/>
              <a:ext cx="787321" cy="523066"/>
              <a:chOff x="205601" y="4119636"/>
              <a:chExt cx="787321" cy="523066"/>
            </a:xfrm>
          </p:grpSpPr>
          <p:pic>
            <p:nvPicPr>
              <p:cNvPr id="27" name="Picture 26" descr="plOrbK01.eps"/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205601" y="4119636"/>
                <a:ext cx="457046" cy="523066"/>
              </a:xfrm>
              <a:prstGeom prst="rect">
                <a:avLst/>
              </a:prstGeom>
            </p:spPr>
          </p:pic>
          <p:pic>
            <p:nvPicPr>
              <p:cNvPr id="28" name="Picture 27" descr="plOrbK13.eps"/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535876" y="4119636"/>
                <a:ext cx="457046" cy="523066"/>
              </a:xfrm>
              <a:prstGeom prst="rect">
                <a:avLst/>
              </a:prstGeom>
            </p:spPr>
          </p:pic>
        </p:grpSp>
        <p:grpSp>
          <p:nvGrpSpPr>
            <p:cNvPr id="3" name="Group 2"/>
            <p:cNvGrpSpPr/>
            <p:nvPr/>
          </p:nvGrpSpPr>
          <p:grpSpPr>
            <a:xfrm>
              <a:off x="598087" y="3322796"/>
              <a:ext cx="787321" cy="530618"/>
              <a:chOff x="205601" y="3533363"/>
              <a:chExt cx="787321" cy="530618"/>
            </a:xfrm>
          </p:grpSpPr>
          <p:pic>
            <p:nvPicPr>
              <p:cNvPr id="26" name="Picture 25" descr="plOrbK01.eps"/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205601" y="3533363"/>
                <a:ext cx="457046" cy="523066"/>
              </a:xfrm>
              <a:prstGeom prst="rect">
                <a:avLst/>
              </a:prstGeom>
            </p:spPr>
          </p:pic>
          <p:pic>
            <p:nvPicPr>
              <p:cNvPr id="29" name="Picture 28" descr="plOrbK12.eps"/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535876" y="3540915"/>
                <a:ext cx="457046" cy="523066"/>
              </a:xfrm>
              <a:prstGeom prst="rect">
                <a:avLst/>
              </a:prstGeom>
            </p:spPr>
          </p:pic>
        </p:grpSp>
        <p:grpSp>
          <p:nvGrpSpPr>
            <p:cNvPr id="2" name="Group 1"/>
            <p:cNvGrpSpPr/>
            <p:nvPr/>
          </p:nvGrpSpPr>
          <p:grpSpPr>
            <a:xfrm>
              <a:off x="598087" y="3007996"/>
              <a:ext cx="787321" cy="523066"/>
              <a:chOff x="205601" y="2956941"/>
              <a:chExt cx="787321" cy="523066"/>
            </a:xfrm>
          </p:grpSpPr>
          <p:pic>
            <p:nvPicPr>
              <p:cNvPr id="24" name="Picture 23" descr="plOrbK01.eps"/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205601" y="2956941"/>
                <a:ext cx="457046" cy="523066"/>
              </a:xfrm>
              <a:prstGeom prst="rect">
                <a:avLst/>
              </a:prstGeom>
            </p:spPr>
          </p:pic>
          <p:pic>
            <p:nvPicPr>
              <p:cNvPr id="31" name="Picture 30" descr="plOrbK11.eps"/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535876" y="2956941"/>
                <a:ext cx="457046" cy="523066"/>
              </a:xfrm>
              <a:prstGeom prst="rect">
                <a:avLst/>
              </a:prstGeom>
            </p:spPr>
          </p:pic>
        </p:grpSp>
        <p:grpSp>
          <p:nvGrpSpPr>
            <p:cNvPr id="5" name="Group 4"/>
            <p:cNvGrpSpPr/>
            <p:nvPr/>
          </p:nvGrpSpPr>
          <p:grpSpPr>
            <a:xfrm>
              <a:off x="598087" y="3959948"/>
              <a:ext cx="787321" cy="523066"/>
              <a:chOff x="205601" y="4595241"/>
              <a:chExt cx="787321" cy="523066"/>
            </a:xfrm>
          </p:grpSpPr>
          <p:pic>
            <p:nvPicPr>
              <p:cNvPr id="32" name="Picture 31" descr="plOrbK11.eps"/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205601" y="4595241"/>
                <a:ext cx="457046" cy="523066"/>
              </a:xfrm>
              <a:prstGeom prst="rect">
                <a:avLst/>
              </a:prstGeom>
            </p:spPr>
          </p:pic>
          <p:pic>
            <p:nvPicPr>
              <p:cNvPr id="37" name="Picture 36" descr="plOrbK12.eps"/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535876" y="4595241"/>
                <a:ext cx="457046" cy="523066"/>
              </a:xfrm>
              <a:prstGeom prst="rect">
                <a:avLst/>
              </a:prstGeom>
            </p:spPr>
          </p:pic>
        </p:grpSp>
        <p:grpSp>
          <p:nvGrpSpPr>
            <p:cNvPr id="8" name="Group 7"/>
            <p:cNvGrpSpPr/>
            <p:nvPr/>
          </p:nvGrpSpPr>
          <p:grpSpPr>
            <a:xfrm>
              <a:off x="598087" y="4274748"/>
              <a:ext cx="787321" cy="523066"/>
              <a:chOff x="205601" y="5016169"/>
              <a:chExt cx="787321" cy="523066"/>
            </a:xfrm>
          </p:grpSpPr>
          <p:pic>
            <p:nvPicPr>
              <p:cNvPr id="35" name="Picture 34" descr="plOrbK11.eps"/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205601" y="5016169"/>
                <a:ext cx="457046" cy="523066"/>
              </a:xfrm>
              <a:prstGeom prst="rect">
                <a:avLst/>
              </a:prstGeom>
            </p:spPr>
          </p:pic>
          <p:pic>
            <p:nvPicPr>
              <p:cNvPr id="40" name="Picture 39" descr="plOrbK13.eps"/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535876" y="5016169"/>
                <a:ext cx="457046" cy="523066"/>
              </a:xfrm>
              <a:prstGeom prst="rect">
                <a:avLst/>
              </a:prstGeom>
            </p:spPr>
          </p:pic>
        </p:grpSp>
        <p:grpSp>
          <p:nvGrpSpPr>
            <p:cNvPr id="9" name="Group 8"/>
            <p:cNvGrpSpPr/>
            <p:nvPr/>
          </p:nvGrpSpPr>
          <p:grpSpPr>
            <a:xfrm>
              <a:off x="598087" y="4589548"/>
              <a:ext cx="787321" cy="523066"/>
              <a:chOff x="205601" y="5439565"/>
              <a:chExt cx="787321" cy="523066"/>
            </a:xfrm>
          </p:grpSpPr>
          <p:pic>
            <p:nvPicPr>
              <p:cNvPr id="41" name="Picture 40" descr="plOrbK12.eps"/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205601" y="5439565"/>
                <a:ext cx="457046" cy="523066"/>
              </a:xfrm>
              <a:prstGeom prst="rect">
                <a:avLst/>
              </a:prstGeom>
            </p:spPr>
          </p:pic>
          <p:pic>
            <p:nvPicPr>
              <p:cNvPr id="42" name="Picture 41" descr="plOrbK13.eps"/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535876" y="5439565"/>
                <a:ext cx="457046" cy="523066"/>
              </a:xfrm>
              <a:prstGeom prst="rect">
                <a:avLst/>
              </a:prstGeom>
            </p:spPr>
          </p:pic>
        </p:grpSp>
      </p:grpSp>
      <p:grpSp>
        <p:nvGrpSpPr>
          <p:cNvPr id="143" name="Group 142"/>
          <p:cNvGrpSpPr/>
          <p:nvPr/>
        </p:nvGrpSpPr>
        <p:grpSpPr>
          <a:xfrm>
            <a:off x="598087" y="4904348"/>
            <a:ext cx="1102345" cy="1478792"/>
            <a:chOff x="598087" y="4904348"/>
            <a:chExt cx="1102345" cy="1478792"/>
          </a:xfrm>
        </p:grpSpPr>
        <p:grpSp>
          <p:nvGrpSpPr>
            <p:cNvPr id="10" name="Group 9"/>
            <p:cNvGrpSpPr/>
            <p:nvPr/>
          </p:nvGrpSpPr>
          <p:grpSpPr>
            <a:xfrm>
              <a:off x="598087" y="4904348"/>
              <a:ext cx="1101171" cy="523066"/>
              <a:chOff x="1752224" y="3431197"/>
              <a:chExt cx="1101171" cy="523066"/>
            </a:xfrm>
          </p:grpSpPr>
          <p:pic>
            <p:nvPicPr>
              <p:cNvPr id="58" name="Picture 57" descr="plOrbK01.eps"/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1752224" y="3431197"/>
                <a:ext cx="457046" cy="523066"/>
              </a:xfrm>
              <a:prstGeom prst="rect">
                <a:avLst/>
              </a:prstGeom>
            </p:spPr>
          </p:pic>
          <p:pic>
            <p:nvPicPr>
              <p:cNvPr id="59" name="Picture 58" descr="plOrbK11.eps"/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2082499" y="3431197"/>
                <a:ext cx="457046" cy="523066"/>
              </a:xfrm>
              <a:prstGeom prst="rect">
                <a:avLst/>
              </a:prstGeom>
            </p:spPr>
          </p:pic>
          <p:pic>
            <p:nvPicPr>
              <p:cNvPr id="60" name="Picture 59" descr="plOrbK12.eps"/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2396349" y="3431197"/>
                <a:ext cx="457046" cy="523066"/>
              </a:xfrm>
              <a:prstGeom prst="rect">
                <a:avLst/>
              </a:prstGeom>
            </p:spPr>
          </p:pic>
        </p:grpSp>
        <p:grpSp>
          <p:nvGrpSpPr>
            <p:cNvPr id="15" name="Group 14"/>
            <p:cNvGrpSpPr/>
            <p:nvPr/>
          </p:nvGrpSpPr>
          <p:grpSpPr>
            <a:xfrm>
              <a:off x="598087" y="5219148"/>
              <a:ext cx="1101171" cy="526842"/>
              <a:chOff x="1752224" y="4121852"/>
              <a:chExt cx="1101171" cy="526842"/>
            </a:xfrm>
          </p:grpSpPr>
          <p:pic>
            <p:nvPicPr>
              <p:cNvPr id="44" name="Picture 43" descr="plOrbK01.eps"/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1752224" y="4125628"/>
                <a:ext cx="457046" cy="523066"/>
              </a:xfrm>
              <a:prstGeom prst="rect">
                <a:avLst/>
              </a:prstGeom>
            </p:spPr>
          </p:pic>
          <p:pic>
            <p:nvPicPr>
              <p:cNvPr id="45" name="Picture 44" descr="plOrbK11.eps"/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2082499" y="4125628"/>
                <a:ext cx="457046" cy="523066"/>
              </a:xfrm>
              <a:prstGeom prst="rect">
                <a:avLst/>
              </a:prstGeom>
            </p:spPr>
          </p:pic>
          <p:pic>
            <p:nvPicPr>
              <p:cNvPr id="61" name="Picture 60" descr="plOrbK13.eps"/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2396349" y="4121852"/>
                <a:ext cx="457046" cy="523066"/>
              </a:xfrm>
              <a:prstGeom prst="rect">
                <a:avLst/>
              </a:prstGeom>
            </p:spPr>
          </p:pic>
        </p:grpSp>
        <p:grpSp>
          <p:nvGrpSpPr>
            <p:cNvPr id="16" name="Group 15"/>
            <p:cNvGrpSpPr/>
            <p:nvPr/>
          </p:nvGrpSpPr>
          <p:grpSpPr>
            <a:xfrm>
              <a:off x="598087" y="5537724"/>
              <a:ext cx="1102345" cy="530618"/>
              <a:chOff x="1751050" y="4641142"/>
              <a:chExt cx="1102345" cy="530618"/>
            </a:xfrm>
          </p:grpSpPr>
          <p:pic>
            <p:nvPicPr>
              <p:cNvPr id="47" name="Picture 46" descr="plOrbK01.eps"/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1751050" y="4641142"/>
                <a:ext cx="457046" cy="523066"/>
              </a:xfrm>
              <a:prstGeom prst="rect">
                <a:avLst/>
              </a:prstGeom>
            </p:spPr>
          </p:pic>
          <p:pic>
            <p:nvPicPr>
              <p:cNvPr id="48" name="Picture 47" descr="plOrbK12.eps"/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2081325" y="4648694"/>
                <a:ext cx="457046" cy="523066"/>
              </a:xfrm>
              <a:prstGeom prst="rect">
                <a:avLst/>
              </a:prstGeom>
            </p:spPr>
          </p:pic>
          <p:pic>
            <p:nvPicPr>
              <p:cNvPr id="62" name="Picture 61" descr="plOrbK13.eps"/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2396349" y="4648694"/>
                <a:ext cx="457046" cy="523066"/>
              </a:xfrm>
              <a:prstGeom prst="rect">
                <a:avLst/>
              </a:prstGeom>
            </p:spPr>
          </p:pic>
        </p:grpSp>
        <p:grpSp>
          <p:nvGrpSpPr>
            <p:cNvPr id="17" name="Group 16"/>
            <p:cNvGrpSpPr/>
            <p:nvPr/>
          </p:nvGrpSpPr>
          <p:grpSpPr>
            <a:xfrm>
              <a:off x="598087" y="5860074"/>
              <a:ext cx="1102345" cy="523066"/>
              <a:chOff x="1751050" y="5447324"/>
              <a:chExt cx="1102345" cy="523066"/>
            </a:xfrm>
          </p:grpSpPr>
          <p:pic>
            <p:nvPicPr>
              <p:cNvPr id="54" name="Picture 53" descr="plOrbK11.eps"/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1751050" y="5447324"/>
                <a:ext cx="457046" cy="523066"/>
              </a:xfrm>
              <a:prstGeom prst="rect">
                <a:avLst/>
              </a:prstGeom>
            </p:spPr>
          </p:pic>
          <p:pic>
            <p:nvPicPr>
              <p:cNvPr id="55" name="Picture 54" descr="plOrbK12.eps"/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2081325" y="5447324"/>
                <a:ext cx="457046" cy="523066"/>
              </a:xfrm>
              <a:prstGeom prst="rect">
                <a:avLst/>
              </a:prstGeom>
            </p:spPr>
          </p:pic>
          <p:pic>
            <p:nvPicPr>
              <p:cNvPr id="63" name="Picture 62" descr="plOrbK13.eps"/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2396349" y="5447324"/>
                <a:ext cx="457046" cy="523066"/>
              </a:xfrm>
              <a:prstGeom prst="rect">
                <a:avLst/>
              </a:prstGeom>
            </p:spPr>
          </p:pic>
        </p:grpSp>
      </p:grpSp>
      <p:grpSp>
        <p:nvGrpSpPr>
          <p:cNvPr id="11" name="Group 10"/>
          <p:cNvGrpSpPr/>
          <p:nvPr/>
        </p:nvGrpSpPr>
        <p:grpSpPr>
          <a:xfrm>
            <a:off x="1765089" y="1525778"/>
            <a:ext cx="7212687" cy="4954222"/>
            <a:chOff x="1765089" y="1525778"/>
            <a:chExt cx="7212687" cy="4954222"/>
          </a:xfrm>
        </p:grpSpPr>
        <p:cxnSp>
          <p:nvCxnSpPr>
            <p:cNvPr id="91" name="Straight Connector 90"/>
            <p:cNvCxnSpPr/>
            <p:nvPr/>
          </p:nvCxnSpPr>
          <p:spPr>
            <a:xfrm>
              <a:off x="2216216" y="1525778"/>
              <a:ext cx="0" cy="4954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2667343" y="1525778"/>
              <a:ext cx="0" cy="4954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3118470" y="1525778"/>
              <a:ext cx="0" cy="4954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3569597" y="1525778"/>
              <a:ext cx="0" cy="4954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4020724" y="1525778"/>
              <a:ext cx="0" cy="4954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4471851" y="1525778"/>
              <a:ext cx="0" cy="4954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4922978" y="1525778"/>
              <a:ext cx="0" cy="4954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5374105" y="1525778"/>
              <a:ext cx="0" cy="4954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5825232" y="1525778"/>
              <a:ext cx="0" cy="4954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6276359" y="1525778"/>
              <a:ext cx="0" cy="4954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6727486" y="1525778"/>
              <a:ext cx="0" cy="4954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7178613" y="1525778"/>
              <a:ext cx="0" cy="4954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7629740" y="1525778"/>
              <a:ext cx="0" cy="4954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8080867" y="1525778"/>
              <a:ext cx="0" cy="4954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765089" y="1822519"/>
              <a:ext cx="6766911" cy="805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1765089" y="2146689"/>
              <a:ext cx="6766911" cy="403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765089" y="2786971"/>
              <a:ext cx="6766911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1765089" y="3103082"/>
              <a:ext cx="6766911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1765089" y="3419193"/>
              <a:ext cx="6766911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1765089" y="3735304"/>
              <a:ext cx="6766911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1765089" y="4051415"/>
              <a:ext cx="6766911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1765089" y="4367526"/>
              <a:ext cx="6766911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1765089" y="4683637"/>
              <a:ext cx="6766911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1765089" y="4999748"/>
              <a:ext cx="6766911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1765089" y="5315859"/>
              <a:ext cx="6766911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1765089" y="5631970"/>
              <a:ext cx="6766911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1765089" y="5948081"/>
              <a:ext cx="6766911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1765089" y="2466830"/>
              <a:ext cx="6766911" cy="403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2216216" y="1830578"/>
              <a:ext cx="451127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i="1" dirty="0" err="1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 err="1"/>
                <a:t>s</a:t>
              </a:r>
              <a:endParaRPr lang="en-US" sz="800" baseline="-25000" dirty="0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4922978" y="2901462"/>
              <a:ext cx="4054798" cy="471708"/>
            </a:xfrm>
            <a:prstGeom prst="roundRect">
              <a:avLst>
                <a:gd name="adj" fmla="val 26669"/>
              </a:avLst>
            </a:prstGeom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0000" dist="63500" dir="2700000" rotWithShape="0">
                <a:schemeClr val="tx2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Hamiltonian is a matrix on this basis</a:t>
              </a:r>
            </a:p>
            <a:p>
              <a:pPr marL="342900" indent="-342900" algn="ctr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cxnSp>
          <p:nvCxnSpPr>
            <p:cNvPr id="106" name="Straight Connector 105"/>
            <p:cNvCxnSpPr/>
            <p:nvPr/>
          </p:nvCxnSpPr>
          <p:spPr>
            <a:xfrm>
              <a:off x="1765089" y="6266421"/>
              <a:ext cx="6766911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TextBox 123"/>
            <p:cNvSpPr txBox="1"/>
            <p:nvPr/>
          </p:nvSpPr>
          <p:spPr>
            <a:xfrm>
              <a:off x="2667343" y="2158778"/>
              <a:ext cx="451127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i="1" dirty="0" err="1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 err="1"/>
                <a:t>p</a:t>
              </a:r>
              <a:endParaRPr lang="en-US" sz="800" baseline="-25000" dirty="0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3118470" y="2473972"/>
              <a:ext cx="451127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i="1" dirty="0" err="1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 err="1"/>
                <a:t>p</a:t>
              </a:r>
              <a:endParaRPr lang="en-US" sz="800" baseline="-25000" dirty="0"/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3569597" y="2795030"/>
              <a:ext cx="451127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i="1" dirty="0" err="1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 err="1"/>
                <a:t>p</a:t>
              </a:r>
              <a:endParaRPr lang="en-US" sz="800" baseline="-25000" dirty="0"/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4020724" y="3081706"/>
              <a:ext cx="451127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i="1" dirty="0" err="1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 err="1"/>
                <a:t>s</a:t>
              </a:r>
              <a:r>
                <a:rPr lang="en-US" sz="800" dirty="0" err="1"/>
                <a:t>+</a:t>
              </a:r>
              <a:r>
                <a:rPr lang="en-US" sz="800" i="1" dirty="0" err="1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 err="1"/>
                <a:t>p</a:t>
              </a:r>
              <a:r>
                <a:rPr lang="en-US" sz="800" dirty="0" err="1"/>
                <a:t>+U</a:t>
              </a:r>
              <a:r>
                <a:rPr lang="en-US" sz="800" baseline="-25000" dirty="0" err="1"/>
                <a:t>sp</a:t>
              </a:r>
              <a:endParaRPr lang="en-US" sz="800" baseline="-25000" dirty="0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4471851" y="3358705"/>
              <a:ext cx="451127" cy="4206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i="1" dirty="0" err="1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 err="1"/>
                <a:t>s</a:t>
              </a:r>
              <a:r>
                <a:rPr lang="en-US" sz="800" dirty="0" err="1"/>
                <a:t>+</a:t>
              </a:r>
              <a:r>
                <a:rPr lang="en-US" sz="800" i="1" dirty="0" err="1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 err="1"/>
                <a:t>p</a:t>
              </a:r>
              <a:r>
                <a:rPr lang="en-US" sz="800" dirty="0" err="1"/>
                <a:t>+U</a:t>
              </a:r>
              <a:r>
                <a:rPr lang="en-US" sz="800" baseline="-25000" dirty="0" err="1"/>
                <a:t>sp</a:t>
              </a:r>
              <a:endParaRPr lang="en-US" sz="800" baseline="-25000" dirty="0"/>
            </a:p>
            <a:p>
              <a:pPr algn="ctr"/>
              <a:endParaRPr lang="en-US" sz="800" baseline="-25000" dirty="0"/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4922978" y="3677390"/>
              <a:ext cx="451127" cy="4206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i="1" dirty="0" err="1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 err="1"/>
                <a:t>s</a:t>
              </a:r>
              <a:r>
                <a:rPr lang="en-US" sz="800" dirty="0" err="1"/>
                <a:t>+</a:t>
              </a:r>
              <a:r>
                <a:rPr lang="en-US" sz="800" i="1" dirty="0" err="1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 err="1"/>
                <a:t>p</a:t>
              </a:r>
              <a:r>
                <a:rPr lang="en-US" sz="800" dirty="0" err="1"/>
                <a:t>+U</a:t>
              </a:r>
              <a:r>
                <a:rPr lang="en-US" sz="800" baseline="-25000" dirty="0" err="1"/>
                <a:t>sp</a:t>
              </a:r>
              <a:endParaRPr lang="en-US" sz="800" baseline="-25000" dirty="0"/>
            </a:p>
            <a:p>
              <a:pPr algn="ctr"/>
              <a:endParaRPr lang="en-US" sz="800" baseline="-25000" dirty="0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374105" y="3996017"/>
              <a:ext cx="451127" cy="4206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dirty="0">
                  <a:cs typeface="Symbol" charset="2"/>
                </a:rPr>
                <a:t>2</a:t>
              </a:r>
              <a:r>
                <a:rPr lang="en-US" sz="800" i="1" dirty="0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/>
                <a:t>p</a:t>
              </a:r>
              <a:r>
                <a:rPr lang="en-US" sz="800" dirty="0"/>
                <a:t>+U</a:t>
              </a:r>
              <a:r>
                <a:rPr lang="en-US" sz="800" baseline="-25000" dirty="0"/>
                <a:t>pp</a:t>
              </a:r>
            </a:p>
            <a:p>
              <a:pPr algn="ctr"/>
              <a:endParaRPr lang="en-US" sz="800" baseline="-25000" dirty="0"/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5825232" y="4313081"/>
              <a:ext cx="451127" cy="4206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dirty="0">
                  <a:cs typeface="Symbol" charset="2"/>
                </a:rPr>
                <a:t>2</a:t>
              </a:r>
              <a:r>
                <a:rPr lang="en-US" sz="800" i="1" dirty="0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/>
                <a:t>p</a:t>
              </a:r>
              <a:r>
                <a:rPr lang="en-US" sz="800" dirty="0"/>
                <a:t>+U</a:t>
              </a:r>
              <a:r>
                <a:rPr lang="en-US" sz="800" baseline="-25000" dirty="0"/>
                <a:t>pp</a:t>
              </a:r>
            </a:p>
            <a:p>
              <a:pPr algn="ctr"/>
              <a:endParaRPr lang="en-US" sz="800" baseline="-25000" dirty="0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6276359" y="4630141"/>
              <a:ext cx="451127" cy="4206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dirty="0">
                  <a:cs typeface="Symbol" charset="2"/>
                </a:rPr>
                <a:t>2</a:t>
              </a:r>
              <a:r>
                <a:rPr lang="en-US" sz="800" i="1" dirty="0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/>
                <a:t>p</a:t>
              </a:r>
              <a:r>
                <a:rPr lang="en-US" sz="800" dirty="0"/>
                <a:t>+U</a:t>
              </a:r>
              <a:r>
                <a:rPr lang="en-US" sz="800" baseline="-25000" dirty="0"/>
                <a:t>pp</a:t>
              </a:r>
            </a:p>
            <a:p>
              <a:pPr algn="ctr"/>
              <a:endParaRPr lang="en-US" sz="800" baseline="-25000" dirty="0"/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6622627" y="4968818"/>
              <a:ext cx="670541" cy="4206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i="1" dirty="0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/>
                <a:t>s</a:t>
              </a:r>
              <a:r>
                <a:rPr lang="en-US" sz="800" dirty="0"/>
                <a:t>+</a:t>
              </a:r>
              <a:r>
                <a:rPr lang="en-US" sz="800" dirty="0">
                  <a:cs typeface="Symbol" charset="2"/>
                </a:rPr>
                <a:t>2</a:t>
              </a:r>
              <a:r>
                <a:rPr lang="en-US" sz="800" i="1" dirty="0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/>
                <a:t>p</a:t>
              </a:r>
            </a:p>
            <a:p>
              <a:pPr algn="ctr"/>
              <a:r>
                <a:rPr lang="en-US" sz="800" dirty="0"/>
                <a:t>+2U</a:t>
              </a:r>
              <a:r>
                <a:rPr lang="en-US" sz="800" baseline="-25000" dirty="0"/>
                <a:t>sp</a:t>
              </a:r>
              <a:r>
                <a:rPr lang="en-US" sz="800" dirty="0"/>
                <a:t>+U</a:t>
              </a:r>
              <a:r>
                <a:rPr lang="en-US" sz="800" baseline="-25000" dirty="0"/>
                <a:t>pp</a:t>
              </a:r>
            </a:p>
            <a:p>
              <a:pPr algn="ctr"/>
              <a:endParaRPr lang="en-US" sz="800" baseline="-25000" dirty="0"/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7178612" y="5605886"/>
              <a:ext cx="1353381" cy="420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i="1" dirty="0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/>
                <a:t>s</a:t>
              </a:r>
              <a:r>
                <a:rPr lang="en-US" sz="800" dirty="0"/>
                <a:t>+</a:t>
              </a:r>
              <a:r>
                <a:rPr lang="en-US" sz="800" dirty="0">
                  <a:cs typeface="Symbol" charset="2"/>
                </a:rPr>
                <a:t>2</a:t>
              </a:r>
              <a:r>
                <a:rPr lang="en-US" sz="800" i="1" dirty="0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/>
                <a:t>p</a:t>
              </a:r>
            </a:p>
            <a:p>
              <a:pPr algn="ctr"/>
              <a:r>
                <a:rPr lang="en-US" sz="800" dirty="0"/>
                <a:t>+2U</a:t>
              </a:r>
              <a:r>
                <a:rPr lang="en-US" sz="800" baseline="-25000" dirty="0"/>
                <a:t>sp</a:t>
              </a:r>
              <a:r>
                <a:rPr lang="en-US" sz="800" dirty="0"/>
                <a:t>+U</a:t>
              </a:r>
              <a:r>
                <a:rPr lang="en-US" sz="800" baseline="-25000" dirty="0"/>
                <a:t>pp</a:t>
              </a:r>
            </a:p>
            <a:p>
              <a:pPr algn="ctr"/>
              <a:endParaRPr lang="en-US" sz="800" baseline="-25000" dirty="0"/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7624389" y="5924383"/>
              <a:ext cx="1353387" cy="420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i="1" dirty="0">
                  <a:latin typeface="Symbol" charset="2"/>
                  <a:cs typeface="Symbol" charset="2"/>
                </a:rPr>
                <a:t>3e</a:t>
              </a:r>
              <a:r>
                <a:rPr lang="en-US" sz="800" baseline="-25000" dirty="0"/>
                <a:t>p</a:t>
              </a:r>
            </a:p>
            <a:p>
              <a:pPr algn="ctr"/>
              <a:r>
                <a:rPr lang="en-US" sz="800" dirty="0"/>
                <a:t>+3U</a:t>
              </a:r>
              <a:r>
                <a:rPr lang="en-US" sz="800" baseline="-25000" dirty="0"/>
                <a:t>pp</a:t>
              </a:r>
            </a:p>
            <a:p>
              <a:pPr algn="ctr"/>
              <a:endParaRPr lang="en-US" sz="800" baseline="-25000" dirty="0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6727485" y="5284722"/>
              <a:ext cx="1353381" cy="4206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i="1" dirty="0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/>
                <a:t>s</a:t>
              </a:r>
              <a:r>
                <a:rPr lang="en-US" sz="800" dirty="0"/>
                <a:t>+</a:t>
              </a:r>
              <a:r>
                <a:rPr lang="en-US" sz="800" dirty="0">
                  <a:cs typeface="Symbol" charset="2"/>
                </a:rPr>
                <a:t>2</a:t>
              </a:r>
              <a:r>
                <a:rPr lang="en-US" sz="800" i="1" dirty="0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/>
                <a:t>p</a:t>
              </a:r>
            </a:p>
            <a:p>
              <a:pPr algn="ctr"/>
              <a:r>
                <a:rPr lang="en-US" sz="800" dirty="0"/>
                <a:t>+2U</a:t>
              </a:r>
              <a:r>
                <a:rPr lang="en-US" sz="800" baseline="-25000" dirty="0"/>
                <a:t>sp</a:t>
              </a:r>
              <a:r>
                <a:rPr lang="en-US" sz="800" dirty="0"/>
                <a:t>+U</a:t>
              </a:r>
              <a:r>
                <a:rPr lang="en-US" sz="800" baseline="-25000" dirty="0"/>
                <a:t>pp</a:t>
              </a:r>
            </a:p>
            <a:p>
              <a:pPr algn="ctr"/>
              <a:endParaRPr lang="en-US" sz="800" baseline="-25000" dirty="0"/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1765089" y="1533352"/>
              <a:ext cx="451127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i="1" dirty="0">
                  <a:latin typeface="Symbol" charset="2"/>
                  <a:cs typeface="Symbol" charset="2"/>
                </a:rPr>
                <a:t>0</a:t>
              </a:r>
              <a:endParaRPr lang="en-US" sz="800" baseline="-25000" dirty="0"/>
            </a:p>
          </p:txBody>
        </p:sp>
      </p:grpSp>
      <p:sp>
        <p:nvSpPr>
          <p:cNvPr id="138" name="TextBox 137"/>
          <p:cNvSpPr txBox="1"/>
          <p:nvPr/>
        </p:nvSpPr>
        <p:spPr>
          <a:xfrm>
            <a:off x="604797" y="5952207"/>
            <a:ext cx="503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…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608674" y="758534"/>
            <a:ext cx="5693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/>
              <a:t>_</a:t>
            </a:r>
          </a:p>
        </p:txBody>
      </p:sp>
    </p:spTree>
    <p:extLst>
      <p:ext uri="{BB962C8B-B14F-4D97-AF65-F5344CB8AC3E}">
        <p14:creationId xmlns:p14="http://schemas.microsoft.com/office/powerpoint/2010/main" val="3838108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ubbardModel_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6854"/>
            <a:ext cx="5080000" cy="405892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Exponential scaling of quantum mechanics</a:t>
            </a:r>
            <a:endParaRPr lang="en-US" sz="2400" i="1" dirty="0"/>
          </a:p>
        </p:txBody>
      </p:sp>
      <p:sp>
        <p:nvSpPr>
          <p:cNvPr id="17" name="Rounded Rectangle 16"/>
          <p:cNvSpPr/>
          <p:nvPr/>
        </p:nvSpPr>
        <p:spPr>
          <a:xfrm>
            <a:off x="4859853" y="1094123"/>
            <a:ext cx="3663217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>
                <a:solidFill>
                  <a:schemeClr val="tx1"/>
                </a:solidFill>
              </a:rPr>
              <a:t>Example cluster of H atoms</a:t>
            </a: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4794966" y="199814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atoms</a:t>
            </a:r>
          </a:p>
        </p:txBody>
      </p:sp>
      <p:sp>
        <p:nvSpPr>
          <p:cNvPr id="4" name="TextBox 3"/>
          <p:cNvSpPr txBox="1"/>
          <p:nvPr/>
        </p:nvSpPr>
        <p:spPr>
          <a:xfrm rot="17954210">
            <a:off x="5192293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spin-</a:t>
            </a:r>
          </a:p>
          <a:p>
            <a:r>
              <a:rPr lang="en-US" dirty="0"/>
              <a:t>     orbitals</a:t>
            </a:r>
          </a:p>
        </p:txBody>
      </p:sp>
      <p:sp>
        <p:nvSpPr>
          <p:cNvPr id="5" name="TextBox 4"/>
          <p:cNvSpPr txBox="1"/>
          <p:nvPr/>
        </p:nvSpPr>
        <p:spPr>
          <a:xfrm rot="18022289">
            <a:off x="5839721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electrons</a:t>
            </a:r>
          </a:p>
        </p:txBody>
      </p:sp>
      <p:sp>
        <p:nvSpPr>
          <p:cNvPr id="9" name="TextBox 8"/>
          <p:cNvSpPr txBox="1"/>
          <p:nvPr/>
        </p:nvSpPr>
        <p:spPr>
          <a:xfrm rot="18020478">
            <a:off x="6358995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states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4570238"/>
              </p:ext>
            </p:extLst>
          </p:nvPr>
        </p:nvGraphicFramePr>
        <p:xfrm>
          <a:off x="4859853" y="2557603"/>
          <a:ext cx="3672147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46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66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18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80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131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575616" y="25702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2</a:t>
            </a:r>
          </a:p>
          <a:p>
            <a:pPr algn="ctr"/>
            <a:r>
              <a:rPr lang="en-US" sz="1000" dirty="0"/>
              <a:t>1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5298084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921791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42553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5298084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921791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6426173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612000" y="4677896"/>
            <a:ext cx="4002333" cy="1690960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Cluster of H atom</a:t>
            </a:r>
          </a:p>
          <a:p>
            <a:r>
              <a:rPr lang="en-US" sz="2000" dirty="0">
                <a:solidFill>
                  <a:schemeClr val="tx1"/>
                </a:solidFill>
              </a:rPr>
              <a:t>only include the 1s orbital</a:t>
            </a:r>
          </a:p>
        </p:txBody>
      </p:sp>
    </p:spTree>
    <p:extLst>
      <p:ext uri="{BB962C8B-B14F-4D97-AF65-F5344CB8AC3E}">
        <p14:creationId xmlns:p14="http://schemas.microsoft.com/office/powerpoint/2010/main" val="2566093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ubbardModel_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6854"/>
            <a:ext cx="5080000" cy="405892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Exponential scaling of quantum mechanics</a:t>
            </a:r>
            <a:endParaRPr lang="en-US" sz="2400" i="1" dirty="0"/>
          </a:p>
        </p:txBody>
      </p:sp>
      <p:sp>
        <p:nvSpPr>
          <p:cNvPr id="17" name="Rounded Rectangle 16"/>
          <p:cNvSpPr/>
          <p:nvPr/>
        </p:nvSpPr>
        <p:spPr>
          <a:xfrm>
            <a:off x="4859853" y="1094123"/>
            <a:ext cx="3663217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>
                <a:solidFill>
                  <a:schemeClr val="tx1"/>
                </a:solidFill>
              </a:rPr>
              <a:t>Example cluster of H atoms</a:t>
            </a: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4794966" y="199814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atoms</a:t>
            </a:r>
          </a:p>
        </p:txBody>
      </p:sp>
      <p:sp>
        <p:nvSpPr>
          <p:cNvPr id="4" name="TextBox 3"/>
          <p:cNvSpPr txBox="1"/>
          <p:nvPr/>
        </p:nvSpPr>
        <p:spPr>
          <a:xfrm rot="17954210">
            <a:off x="5192293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spin-</a:t>
            </a:r>
          </a:p>
          <a:p>
            <a:r>
              <a:rPr lang="en-US" dirty="0"/>
              <a:t>     orbitals</a:t>
            </a:r>
          </a:p>
        </p:txBody>
      </p:sp>
      <p:sp>
        <p:nvSpPr>
          <p:cNvPr id="5" name="TextBox 4"/>
          <p:cNvSpPr txBox="1"/>
          <p:nvPr/>
        </p:nvSpPr>
        <p:spPr>
          <a:xfrm rot="18022289">
            <a:off x="5839721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electrons</a:t>
            </a:r>
          </a:p>
        </p:txBody>
      </p:sp>
      <p:sp>
        <p:nvSpPr>
          <p:cNvPr id="9" name="TextBox 8"/>
          <p:cNvSpPr txBox="1"/>
          <p:nvPr/>
        </p:nvSpPr>
        <p:spPr>
          <a:xfrm rot="18020478">
            <a:off x="6358995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states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897760"/>
              </p:ext>
            </p:extLst>
          </p:nvPr>
        </p:nvGraphicFramePr>
        <p:xfrm>
          <a:off x="4859853" y="2557603"/>
          <a:ext cx="3672147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46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66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18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80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131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575616" y="25702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2</a:t>
            </a:r>
          </a:p>
          <a:p>
            <a:pPr algn="ctr"/>
            <a:r>
              <a:rPr lang="en-US" sz="1000" dirty="0"/>
              <a:t>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75616" y="294133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4</a:t>
            </a:r>
          </a:p>
          <a:p>
            <a:pPr algn="ctr"/>
            <a:r>
              <a:rPr lang="en-US" sz="1000" dirty="0"/>
              <a:t>2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5298084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921791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42553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5298084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921791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6426173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612000" y="4677896"/>
            <a:ext cx="4002333" cy="1690960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Cluster of H atom</a:t>
            </a:r>
          </a:p>
          <a:p>
            <a:r>
              <a:rPr lang="en-US" sz="2000" dirty="0">
                <a:solidFill>
                  <a:schemeClr val="tx1"/>
                </a:solidFill>
              </a:rPr>
              <a:t>only include the 1s orbital</a:t>
            </a:r>
          </a:p>
        </p:txBody>
      </p:sp>
    </p:spTree>
    <p:extLst>
      <p:ext uri="{BB962C8B-B14F-4D97-AF65-F5344CB8AC3E}">
        <p14:creationId xmlns:p14="http://schemas.microsoft.com/office/powerpoint/2010/main" val="3231715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ubbardModel_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6854"/>
            <a:ext cx="5080000" cy="405892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Exponential scaling of quantum mechanics</a:t>
            </a:r>
            <a:endParaRPr lang="en-US" sz="2400" i="1" dirty="0"/>
          </a:p>
        </p:txBody>
      </p:sp>
      <p:sp>
        <p:nvSpPr>
          <p:cNvPr id="17" name="Rounded Rectangle 16"/>
          <p:cNvSpPr/>
          <p:nvPr/>
        </p:nvSpPr>
        <p:spPr>
          <a:xfrm>
            <a:off x="4859853" y="1094123"/>
            <a:ext cx="3663217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>
                <a:solidFill>
                  <a:schemeClr val="tx1"/>
                </a:solidFill>
              </a:rPr>
              <a:t>Example cluster of H atoms</a:t>
            </a: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4794966" y="199814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atoms</a:t>
            </a:r>
          </a:p>
        </p:txBody>
      </p:sp>
      <p:sp>
        <p:nvSpPr>
          <p:cNvPr id="4" name="TextBox 3"/>
          <p:cNvSpPr txBox="1"/>
          <p:nvPr/>
        </p:nvSpPr>
        <p:spPr>
          <a:xfrm rot="17954210">
            <a:off x="5192293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spin-</a:t>
            </a:r>
          </a:p>
          <a:p>
            <a:r>
              <a:rPr lang="en-US" dirty="0"/>
              <a:t>     orbitals</a:t>
            </a:r>
          </a:p>
        </p:txBody>
      </p:sp>
      <p:sp>
        <p:nvSpPr>
          <p:cNvPr id="5" name="TextBox 4"/>
          <p:cNvSpPr txBox="1"/>
          <p:nvPr/>
        </p:nvSpPr>
        <p:spPr>
          <a:xfrm rot="18022289">
            <a:off x="5839721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electrons</a:t>
            </a:r>
          </a:p>
        </p:txBody>
      </p:sp>
      <p:sp>
        <p:nvSpPr>
          <p:cNvPr id="9" name="TextBox 8"/>
          <p:cNvSpPr txBox="1"/>
          <p:nvPr/>
        </p:nvSpPr>
        <p:spPr>
          <a:xfrm rot="18020478">
            <a:off x="6358995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states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061037"/>
              </p:ext>
            </p:extLst>
          </p:nvPr>
        </p:nvGraphicFramePr>
        <p:xfrm>
          <a:off x="4859853" y="2557603"/>
          <a:ext cx="3672147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46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66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18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80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131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70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575616" y="25702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2</a:t>
            </a:r>
          </a:p>
          <a:p>
            <a:pPr algn="ctr"/>
            <a:r>
              <a:rPr lang="en-US" sz="1000" dirty="0"/>
              <a:t>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75616" y="294133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4</a:t>
            </a:r>
          </a:p>
          <a:p>
            <a:pPr algn="ctr"/>
            <a:r>
              <a:rPr lang="en-US" sz="1000" dirty="0"/>
              <a:t>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75616" y="33123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8</a:t>
            </a:r>
          </a:p>
          <a:p>
            <a:pPr algn="ctr"/>
            <a:r>
              <a:rPr lang="en-US" sz="1000" dirty="0"/>
              <a:t>4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5298084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921791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42553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5298084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921791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6426173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612000" y="4677896"/>
            <a:ext cx="4002333" cy="1690960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Cluster of H atom</a:t>
            </a:r>
          </a:p>
          <a:p>
            <a:r>
              <a:rPr lang="en-US" sz="2000" dirty="0">
                <a:solidFill>
                  <a:schemeClr val="tx1"/>
                </a:solidFill>
              </a:rPr>
              <a:t>only include the 1s orbital</a:t>
            </a:r>
          </a:p>
        </p:txBody>
      </p:sp>
    </p:spTree>
    <p:extLst>
      <p:ext uri="{BB962C8B-B14F-4D97-AF65-F5344CB8AC3E}">
        <p14:creationId xmlns:p14="http://schemas.microsoft.com/office/powerpoint/2010/main" val="1134324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ubbardModel_0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6854"/>
            <a:ext cx="5080000" cy="405892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Exponential scaling of quantum mechanics</a:t>
            </a:r>
            <a:endParaRPr lang="en-US" sz="2400" i="1" dirty="0"/>
          </a:p>
        </p:txBody>
      </p:sp>
      <p:sp>
        <p:nvSpPr>
          <p:cNvPr id="17" name="Rounded Rectangle 16"/>
          <p:cNvSpPr/>
          <p:nvPr/>
        </p:nvSpPr>
        <p:spPr>
          <a:xfrm>
            <a:off x="4859853" y="1094123"/>
            <a:ext cx="3663217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>
                <a:solidFill>
                  <a:schemeClr val="tx1"/>
                </a:solidFill>
              </a:rPr>
              <a:t>Example cluster of H atoms</a:t>
            </a: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4794966" y="199814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atoms</a:t>
            </a:r>
          </a:p>
        </p:txBody>
      </p:sp>
      <p:sp>
        <p:nvSpPr>
          <p:cNvPr id="4" name="TextBox 3"/>
          <p:cNvSpPr txBox="1"/>
          <p:nvPr/>
        </p:nvSpPr>
        <p:spPr>
          <a:xfrm rot="17954210">
            <a:off x="5192293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spin-</a:t>
            </a:r>
          </a:p>
          <a:p>
            <a:r>
              <a:rPr lang="en-US" dirty="0"/>
              <a:t>     orbitals</a:t>
            </a:r>
          </a:p>
        </p:txBody>
      </p:sp>
      <p:sp>
        <p:nvSpPr>
          <p:cNvPr id="5" name="TextBox 4"/>
          <p:cNvSpPr txBox="1"/>
          <p:nvPr/>
        </p:nvSpPr>
        <p:spPr>
          <a:xfrm rot="18022289">
            <a:off x="5839721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electrons</a:t>
            </a:r>
          </a:p>
        </p:txBody>
      </p:sp>
      <p:sp>
        <p:nvSpPr>
          <p:cNvPr id="9" name="TextBox 8"/>
          <p:cNvSpPr txBox="1"/>
          <p:nvPr/>
        </p:nvSpPr>
        <p:spPr>
          <a:xfrm rot="18020478">
            <a:off x="6358995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states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990998"/>
              </p:ext>
            </p:extLst>
          </p:nvPr>
        </p:nvGraphicFramePr>
        <p:xfrm>
          <a:off x="4859853" y="2557603"/>
          <a:ext cx="3672147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46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66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18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80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131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70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924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575616" y="25702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2</a:t>
            </a:r>
          </a:p>
          <a:p>
            <a:pPr algn="ctr"/>
            <a:r>
              <a:rPr lang="en-US" sz="1000" dirty="0"/>
              <a:t>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75616" y="294133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4</a:t>
            </a:r>
          </a:p>
          <a:p>
            <a:pPr algn="ctr"/>
            <a:r>
              <a:rPr lang="en-US" sz="1000" dirty="0"/>
              <a:t>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75616" y="33123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8</a:t>
            </a:r>
          </a:p>
          <a:p>
            <a:pPr algn="ctr"/>
            <a:r>
              <a:rPr lang="en-US" sz="1000" dirty="0"/>
              <a:t>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43118" y="368343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12</a:t>
            </a:r>
          </a:p>
          <a:p>
            <a:pPr algn="ctr"/>
            <a:r>
              <a:rPr lang="en-US" sz="1000" dirty="0"/>
              <a:t>6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5298084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921791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42553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5298084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921791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6426173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612000" y="4677896"/>
            <a:ext cx="4002333" cy="1690960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Cluster of H atom</a:t>
            </a:r>
          </a:p>
          <a:p>
            <a:r>
              <a:rPr lang="en-US" sz="2000" dirty="0">
                <a:solidFill>
                  <a:schemeClr val="tx1"/>
                </a:solidFill>
              </a:rPr>
              <a:t>only include the 1s orbital</a:t>
            </a:r>
          </a:p>
        </p:txBody>
      </p:sp>
    </p:spTree>
    <p:extLst>
      <p:ext uri="{BB962C8B-B14F-4D97-AF65-F5344CB8AC3E}">
        <p14:creationId xmlns:p14="http://schemas.microsoft.com/office/powerpoint/2010/main" val="2467877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ubbardModel_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5577"/>
            <a:ext cx="5080000" cy="405892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Exponential scaling of quantum mechanics</a:t>
            </a:r>
            <a:endParaRPr lang="en-US" sz="2400" i="1" dirty="0"/>
          </a:p>
        </p:txBody>
      </p:sp>
      <p:sp>
        <p:nvSpPr>
          <p:cNvPr id="17" name="Rounded Rectangle 16"/>
          <p:cNvSpPr/>
          <p:nvPr/>
        </p:nvSpPr>
        <p:spPr>
          <a:xfrm>
            <a:off x="4859853" y="1094123"/>
            <a:ext cx="3663217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>
                <a:solidFill>
                  <a:schemeClr val="tx1"/>
                </a:solidFill>
              </a:rPr>
              <a:t>Example cluster of H atoms</a:t>
            </a: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4794966" y="199814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atoms</a:t>
            </a:r>
          </a:p>
        </p:txBody>
      </p:sp>
      <p:sp>
        <p:nvSpPr>
          <p:cNvPr id="4" name="TextBox 3"/>
          <p:cNvSpPr txBox="1"/>
          <p:nvPr/>
        </p:nvSpPr>
        <p:spPr>
          <a:xfrm rot="17954210">
            <a:off x="5192293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spin-</a:t>
            </a:r>
          </a:p>
          <a:p>
            <a:r>
              <a:rPr lang="en-US" dirty="0"/>
              <a:t>     orbitals</a:t>
            </a:r>
          </a:p>
        </p:txBody>
      </p:sp>
      <p:sp>
        <p:nvSpPr>
          <p:cNvPr id="5" name="TextBox 4"/>
          <p:cNvSpPr txBox="1"/>
          <p:nvPr/>
        </p:nvSpPr>
        <p:spPr>
          <a:xfrm rot="18022289">
            <a:off x="5839721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electrons</a:t>
            </a:r>
          </a:p>
        </p:txBody>
      </p:sp>
      <p:sp>
        <p:nvSpPr>
          <p:cNvPr id="9" name="TextBox 8"/>
          <p:cNvSpPr txBox="1"/>
          <p:nvPr/>
        </p:nvSpPr>
        <p:spPr>
          <a:xfrm rot="18020478">
            <a:off x="6358995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states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115287"/>
              </p:ext>
            </p:extLst>
          </p:nvPr>
        </p:nvGraphicFramePr>
        <p:xfrm>
          <a:off x="4859853" y="2557603"/>
          <a:ext cx="3672147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46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66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18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80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131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70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924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12 870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575616" y="25702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2</a:t>
            </a:r>
          </a:p>
          <a:p>
            <a:pPr algn="ctr"/>
            <a:r>
              <a:rPr lang="en-US" sz="1000" dirty="0"/>
              <a:t>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75616" y="294133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4</a:t>
            </a:r>
          </a:p>
          <a:p>
            <a:pPr algn="ctr"/>
            <a:r>
              <a:rPr lang="en-US" sz="1000" dirty="0"/>
              <a:t>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75616" y="33123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8</a:t>
            </a:r>
          </a:p>
          <a:p>
            <a:pPr algn="ctr"/>
            <a:r>
              <a:rPr lang="en-US" sz="1000" dirty="0"/>
              <a:t>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43118" y="368343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12</a:t>
            </a:r>
          </a:p>
          <a:p>
            <a:pPr algn="ctr"/>
            <a:r>
              <a:rPr lang="en-US" sz="1000" dirty="0"/>
              <a:t>6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543118" y="40544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16</a:t>
            </a:r>
          </a:p>
          <a:p>
            <a:pPr algn="ctr"/>
            <a:r>
              <a:rPr lang="en-US" sz="1000" dirty="0"/>
              <a:t>8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5298084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921791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42553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5298084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921791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6426173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>
          <a:xfrm>
            <a:off x="612000" y="4677896"/>
            <a:ext cx="4002333" cy="1690960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Cluster of H atom</a:t>
            </a:r>
          </a:p>
          <a:p>
            <a:r>
              <a:rPr lang="en-US" sz="2000" dirty="0">
                <a:solidFill>
                  <a:schemeClr val="tx1"/>
                </a:solidFill>
              </a:rPr>
              <a:t>only include the 1s orbital</a:t>
            </a:r>
          </a:p>
        </p:txBody>
      </p:sp>
    </p:spTree>
    <p:extLst>
      <p:ext uri="{BB962C8B-B14F-4D97-AF65-F5344CB8AC3E}">
        <p14:creationId xmlns:p14="http://schemas.microsoft.com/office/powerpoint/2010/main" val="1457011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14377</TotalTime>
  <Words>1775</Words>
  <Application>Microsoft Macintosh PowerPoint</Application>
  <PresentationFormat>On-screen Show (4:3)</PresentationFormat>
  <Paragraphs>860</Paragraphs>
  <Slides>25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Maurits W. Haverkort</dc:creator>
  <cp:keywords/>
  <dc:description/>
  <cp:lastModifiedBy>M.W.Haverkort</cp:lastModifiedBy>
  <cp:revision>417</cp:revision>
  <dcterms:created xsi:type="dcterms:W3CDTF">2012-12-04T19:49:57Z</dcterms:created>
  <dcterms:modified xsi:type="dcterms:W3CDTF">2024-09-21T07:13:08Z</dcterms:modified>
  <cp:category/>
</cp:coreProperties>
</file>