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663" r:id="rId2"/>
    <p:sldId id="659" r:id="rId3"/>
    <p:sldId id="666" r:id="rId4"/>
    <p:sldId id="667" r:id="rId5"/>
    <p:sldId id="668" r:id="rId6"/>
    <p:sldId id="669" r:id="rId7"/>
    <p:sldId id="670" r:id="rId8"/>
    <p:sldId id="671" r:id="rId9"/>
    <p:sldId id="672" r:id="rId10"/>
    <p:sldId id="673" r:id="rId11"/>
    <p:sldId id="674" r:id="rId12"/>
    <p:sldId id="675" r:id="rId13"/>
    <p:sldId id="676" r:id="rId14"/>
    <p:sldId id="677" r:id="rId15"/>
    <p:sldId id="678" r:id="rId16"/>
    <p:sldId id="679" r:id="rId17"/>
    <p:sldId id="680" r:id="rId18"/>
    <p:sldId id="681" r:id="rId19"/>
    <p:sldId id="690" r:id="rId20"/>
    <p:sldId id="682" r:id="rId21"/>
    <p:sldId id="693" r:id="rId22"/>
    <p:sldId id="692" r:id="rId23"/>
    <p:sldId id="685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102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19" autoAdjust="0"/>
    <p:restoredTop sz="99661" autoAdjust="0"/>
  </p:normalViewPr>
  <p:slideViewPr>
    <p:cSldViewPr snapToGrid="0" snapToObjects="1">
      <p:cViewPr varScale="1">
        <p:scale>
          <a:sx n="131" d="100"/>
          <a:sy n="131" d="100"/>
        </p:scale>
        <p:origin x="223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2" d="100"/>
        <a:sy n="4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0A417F-6B12-4A48-972C-6B6481592202}" type="datetimeFigureOut">
              <a:rPr lang="en-US" smtClean="0"/>
              <a:t>9/21/24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01F300-9633-8144-9510-C9CD1CC6A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184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331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79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046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271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215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986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196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96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946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9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158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7FF76-4AC6-874E-82F2-6EB9261E50CC}" type="datetimeFigureOut">
              <a:rPr lang="en-US" smtClean="0"/>
              <a:t>9/21/24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990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emf"/><Relationship Id="rId5" Type="http://schemas.openxmlformats.org/officeDocument/2006/relationships/image" Target="../media/image4.emf"/><Relationship Id="rId4" Type="http://schemas.openxmlformats.org/officeDocument/2006/relationships/image" Target="../media/image2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image" Target="../media/image31.emf"/><Relationship Id="rId7" Type="http://schemas.openxmlformats.org/officeDocument/2006/relationships/image" Target="../media/image3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7" Type="http://schemas.openxmlformats.org/officeDocument/2006/relationships/image" Target="../media/image44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emf"/><Relationship Id="rId4" Type="http://schemas.openxmlformats.org/officeDocument/2006/relationships/image" Target="../media/image37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image" Target="../media/image10.emf"/><Relationship Id="rId7" Type="http://schemas.openxmlformats.org/officeDocument/2006/relationships/image" Target="../media/image45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emf"/><Relationship Id="rId5" Type="http://schemas.openxmlformats.org/officeDocument/2006/relationships/image" Target="../media/image31.emf"/><Relationship Id="rId4" Type="http://schemas.openxmlformats.org/officeDocument/2006/relationships/image" Target="../media/image11.emf"/><Relationship Id="rId9" Type="http://schemas.openxmlformats.org/officeDocument/2006/relationships/image" Target="../media/image46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emf"/><Relationship Id="rId3" Type="http://schemas.openxmlformats.org/officeDocument/2006/relationships/image" Target="../media/image49.emf"/><Relationship Id="rId7" Type="http://schemas.openxmlformats.org/officeDocument/2006/relationships/image" Target="../media/image53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emf"/><Relationship Id="rId5" Type="http://schemas.openxmlformats.org/officeDocument/2006/relationships/image" Target="../media/image51.emf"/><Relationship Id="rId4" Type="http://schemas.openxmlformats.org/officeDocument/2006/relationships/image" Target="../media/image5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6.emf"/><Relationship Id="rId5" Type="http://schemas.openxmlformats.org/officeDocument/2006/relationships/image" Target="../media/image55.emf"/><Relationship Id="rId4" Type="http://schemas.openxmlformats.org/officeDocument/2006/relationships/image" Target="../media/image54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4.emf"/><Relationship Id="rId7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4.emf"/><Relationship Id="rId7" Type="http://schemas.openxmlformats.org/officeDocument/2006/relationships/image" Target="../media/image1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4.emf"/><Relationship Id="rId7" Type="http://schemas.openxmlformats.org/officeDocument/2006/relationships/image" Target="../media/image1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Relationship Id="rId9" Type="http://schemas.openxmlformats.org/officeDocument/2006/relationships/image" Target="../media/image1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1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12000" y="1080000"/>
            <a:ext cx="7920000" cy="180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Tutorial on Quanty</a:t>
            </a:r>
          </a:p>
          <a:p>
            <a:pPr algn="ctr"/>
            <a:r>
              <a:rPr lang="en-US" sz="2400" dirty="0"/>
              <a:t>Second quantization</a:t>
            </a:r>
            <a:endParaRPr lang="en-US" sz="2400" baseline="-25000" dirty="0"/>
          </a:p>
        </p:txBody>
      </p:sp>
      <p:sp>
        <p:nvSpPr>
          <p:cNvPr id="5" name="Rounded Rectangle 4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12000" y="3321141"/>
            <a:ext cx="79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Maurits W. Haverkort</a:t>
            </a:r>
          </a:p>
          <a:p>
            <a:pPr algn="ctr"/>
            <a:r>
              <a:rPr lang="en-US" i="1" dirty="0">
                <a:solidFill>
                  <a:schemeClr val="tx2"/>
                </a:solidFill>
              </a:rPr>
              <a:t>Institute for theoretical physics </a:t>
            </a:r>
            <a:r>
              <a:rPr lang="mr-IN" i="1" dirty="0">
                <a:solidFill>
                  <a:schemeClr val="tx2"/>
                </a:solidFill>
              </a:rPr>
              <a:t>–</a:t>
            </a:r>
            <a:r>
              <a:rPr lang="en-US" i="1" dirty="0">
                <a:solidFill>
                  <a:schemeClr val="tx2"/>
                </a:solidFill>
              </a:rPr>
              <a:t> Heidelberg University</a:t>
            </a:r>
          </a:p>
          <a:p>
            <a:pPr algn="ctr"/>
            <a:endParaRPr lang="en-US" i="1" dirty="0">
              <a:solidFill>
                <a:schemeClr val="tx2"/>
              </a:solidFill>
            </a:endParaRPr>
          </a:p>
          <a:p>
            <a:pPr algn="ctr"/>
            <a:r>
              <a:rPr lang="en-US" i="1" dirty="0" err="1">
                <a:solidFill>
                  <a:schemeClr val="tx2"/>
                </a:solidFill>
              </a:rPr>
              <a:t>M.W.Haverkort@thphys.uni-heidelberg.de</a:t>
            </a:r>
            <a:endParaRPr lang="en-US" i="1" dirty="0">
              <a:solidFill>
                <a:schemeClr val="tx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6400" y="4687935"/>
            <a:ext cx="16256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282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99" y="4425705"/>
            <a:ext cx="7721600" cy="2387600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4638606" y="1066769"/>
            <a:ext cx="3893394" cy="752100"/>
            <a:chOff x="4638606" y="1066769"/>
            <a:chExt cx="3893394" cy="752100"/>
          </a:xfrm>
        </p:grpSpPr>
        <p:sp>
          <p:nvSpPr>
            <p:cNvPr id="17" name="Rounded Rectangle 16"/>
            <p:cNvSpPr/>
            <p:nvPr/>
          </p:nvSpPr>
          <p:spPr>
            <a:xfrm>
              <a:off x="4638606" y="1066769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2000" dirty="0">
                <a:solidFill>
                  <a:schemeClr val="tx1"/>
                </a:solidFill>
              </a:endParaRPr>
            </a:p>
            <a:p>
              <a:r>
                <a:rPr lang="en-US" sz="2000" dirty="0">
                  <a:solidFill>
                    <a:schemeClr val="tx1"/>
                  </a:solidFill>
                </a:rPr>
                <a:t>	Many particle wave function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9" name="Picture 28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1102138"/>
              <a:ext cx="2247900" cy="368300"/>
            </a:xfrm>
            <a:prstGeom prst="rect">
              <a:avLst/>
            </a:prstGeom>
          </p:spPr>
        </p:pic>
      </p:grp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29499" y="1181038"/>
            <a:ext cx="3775925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He </a:t>
            </a:r>
            <a:r>
              <a:rPr lang="en-US" sz="2000" dirty="0" err="1">
                <a:solidFill>
                  <a:schemeClr val="tx1"/>
                </a:solidFill>
              </a:rPr>
              <a:t>ansatz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wavefunction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638606" y="1959812"/>
            <a:ext cx="3893394" cy="752100"/>
            <a:chOff x="4638606" y="1959812"/>
            <a:chExt cx="3893394" cy="752100"/>
          </a:xfrm>
        </p:grpSpPr>
        <p:sp>
          <p:nvSpPr>
            <p:cNvPr id="25" name="Rounded Rectangle 24"/>
            <p:cNvSpPr/>
            <p:nvPr/>
          </p:nvSpPr>
          <p:spPr>
            <a:xfrm>
              <a:off x="4638606" y="1959812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lvl="1"/>
              <a:r>
                <a:rPr lang="en-US" sz="2000" dirty="0">
                  <a:solidFill>
                    <a:schemeClr val="tx1"/>
                  </a:solidFill>
                </a:rPr>
                <a:t>	One particle orbital</a:t>
              </a:r>
            </a:p>
            <a:p>
              <a:pPr lvl="1"/>
              <a:r>
                <a:rPr lang="en-US" sz="2000" dirty="0">
                  <a:solidFill>
                    <a:schemeClr val="tx1"/>
                  </a:solidFill>
                </a:rPr>
                <a:t>	With quantum number 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3" name="Picture 22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2026541"/>
              <a:ext cx="787400" cy="368300"/>
            </a:xfrm>
            <a:prstGeom prst="rect">
              <a:avLst/>
            </a:prstGeom>
          </p:spPr>
        </p:pic>
        <p:pic>
          <p:nvPicPr>
            <p:cNvPr id="27" name="Picture 26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3943" y="2452732"/>
              <a:ext cx="177800" cy="165100"/>
            </a:xfrm>
            <a:prstGeom prst="rect">
              <a:avLst/>
            </a:prstGeom>
          </p:spPr>
        </p:pic>
      </p:grpSp>
      <p:sp>
        <p:nvSpPr>
          <p:cNvPr id="33" name="Rounded Rectangle 32"/>
          <p:cNvSpPr/>
          <p:nvPr/>
        </p:nvSpPr>
        <p:spPr>
          <a:xfrm>
            <a:off x="4638606" y="2883244"/>
            <a:ext cx="3893394" cy="1318971"/>
          </a:xfrm>
          <a:prstGeom prst="roundRect">
            <a:avLst>
              <a:gd name="adj" fmla="val 461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Two electrons can not be in the same spin-orbital for any basis (anti-symmetrize)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629499" y="2883243"/>
            <a:ext cx="3893394" cy="1318971"/>
          </a:xfrm>
          <a:prstGeom prst="roundRect">
            <a:avLst>
              <a:gd name="adj" fmla="val 461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lvl="1"/>
            <a:r>
              <a:rPr lang="en-US" sz="2000" dirty="0">
                <a:solidFill>
                  <a:schemeClr val="tx1"/>
                </a:solidFill>
              </a:rPr>
              <a:t>Pauli: postulate: no math reason, but new physics: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53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638606" y="2853567"/>
            <a:ext cx="3893394" cy="752100"/>
            <a:chOff x="4638606" y="2853567"/>
            <a:chExt cx="3893394" cy="752100"/>
          </a:xfrm>
        </p:grpSpPr>
        <p:sp>
          <p:nvSpPr>
            <p:cNvPr id="15" name="Rounded Rectangle 14"/>
            <p:cNvSpPr/>
            <p:nvPr/>
          </p:nvSpPr>
          <p:spPr>
            <a:xfrm>
              <a:off x="4638606" y="2853567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2000" dirty="0">
                <a:solidFill>
                  <a:schemeClr val="tx1"/>
                </a:solidFill>
              </a:endParaRPr>
            </a:p>
            <a:p>
              <a:pPr lvl="1"/>
              <a:r>
                <a:rPr lang="en-US" sz="2000" dirty="0">
                  <a:solidFill>
                    <a:schemeClr val="tx1"/>
                  </a:solidFill>
                </a:rPr>
                <a:t>Single Slater determinant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4" name="Picture 3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2904792"/>
              <a:ext cx="2222500" cy="368300"/>
            </a:xfrm>
            <a:prstGeom prst="rect">
              <a:avLst/>
            </a:prstGeom>
          </p:spPr>
        </p:pic>
      </p:grp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99" y="4425705"/>
            <a:ext cx="7721600" cy="2387600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4638606" y="1066769"/>
            <a:ext cx="3893394" cy="752100"/>
            <a:chOff x="4638606" y="1066769"/>
            <a:chExt cx="3893394" cy="752100"/>
          </a:xfrm>
        </p:grpSpPr>
        <p:sp>
          <p:nvSpPr>
            <p:cNvPr id="17" name="Rounded Rectangle 16"/>
            <p:cNvSpPr/>
            <p:nvPr/>
          </p:nvSpPr>
          <p:spPr>
            <a:xfrm>
              <a:off x="4638606" y="1066769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2000" dirty="0">
                <a:solidFill>
                  <a:schemeClr val="tx1"/>
                </a:solidFill>
              </a:endParaRPr>
            </a:p>
            <a:p>
              <a:r>
                <a:rPr lang="en-US" sz="2000" dirty="0">
                  <a:solidFill>
                    <a:schemeClr val="tx1"/>
                  </a:solidFill>
                </a:rPr>
                <a:t>	Many particle wave function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9" name="Picture 28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1102138"/>
              <a:ext cx="2247900" cy="368300"/>
            </a:xfrm>
            <a:prstGeom prst="rect">
              <a:avLst/>
            </a:prstGeom>
          </p:spPr>
        </p:pic>
      </p:grp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29499" y="1181038"/>
            <a:ext cx="3775925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He </a:t>
            </a:r>
            <a:r>
              <a:rPr lang="en-US" sz="2000" dirty="0" err="1">
                <a:solidFill>
                  <a:schemeClr val="tx1"/>
                </a:solidFill>
              </a:rPr>
              <a:t>ansatz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wavefunction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638606" y="1959812"/>
            <a:ext cx="3893394" cy="752100"/>
            <a:chOff x="4638606" y="1959812"/>
            <a:chExt cx="3893394" cy="752100"/>
          </a:xfrm>
        </p:grpSpPr>
        <p:sp>
          <p:nvSpPr>
            <p:cNvPr id="25" name="Rounded Rectangle 24"/>
            <p:cNvSpPr/>
            <p:nvPr/>
          </p:nvSpPr>
          <p:spPr>
            <a:xfrm>
              <a:off x="4638606" y="1959812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lvl="1"/>
              <a:r>
                <a:rPr lang="en-US" sz="2000" dirty="0">
                  <a:solidFill>
                    <a:schemeClr val="tx1"/>
                  </a:solidFill>
                </a:rPr>
                <a:t>	One particle orbital</a:t>
              </a:r>
            </a:p>
            <a:p>
              <a:pPr lvl="1"/>
              <a:r>
                <a:rPr lang="en-US" sz="2000" dirty="0">
                  <a:solidFill>
                    <a:schemeClr val="tx1"/>
                  </a:solidFill>
                </a:rPr>
                <a:t>	With quantum number 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3" name="Picture 22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2026541"/>
              <a:ext cx="787400" cy="368300"/>
            </a:xfrm>
            <a:prstGeom prst="rect">
              <a:avLst/>
            </a:prstGeom>
          </p:spPr>
        </p:pic>
        <p:pic>
          <p:nvPicPr>
            <p:cNvPr id="27" name="Picture 26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3943" y="2452732"/>
              <a:ext cx="177800" cy="165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5639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29499" y="1086958"/>
            <a:ext cx="3775925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Li </a:t>
            </a:r>
            <a:r>
              <a:rPr lang="en-US" sz="2000" dirty="0" err="1">
                <a:solidFill>
                  <a:schemeClr val="tx1"/>
                </a:solidFill>
              </a:rPr>
              <a:t>ansatz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wavefunction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0309"/>
            <a:ext cx="9144000" cy="5197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6819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29499" y="1085470"/>
            <a:ext cx="3775925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Ne </a:t>
            </a:r>
            <a:r>
              <a:rPr lang="en-US" sz="2000" dirty="0" err="1">
                <a:solidFill>
                  <a:schemeClr val="tx1"/>
                </a:solidFill>
              </a:rPr>
              <a:t>ansatz</a:t>
            </a:r>
            <a:r>
              <a:rPr lang="en-US" sz="2000" dirty="0">
                <a:solidFill>
                  <a:schemeClr val="tx1"/>
                </a:solidFill>
              </a:rPr>
              <a:t> wave function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03188"/>
            <a:ext cx="4181168" cy="5054811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4638606" y="3237148"/>
            <a:ext cx="3893394" cy="1184585"/>
          </a:xfrm>
          <a:prstGeom prst="roundRect">
            <a:avLst>
              <a:gd name="adj" fmla="val 461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lvl="1"/>
            <a:r>
              <a:rPr lang="en-US" sz="2000" dirty="0">
                <a:solidFill>
                  <a:schemeClr val="tx1"/>
                </a:solidFill>
              </a:rPr>
              <a:t>Not practical, need a different notation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602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33" y="2519307"/>
            <a:ext cx="3060700" cy="5842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33" y="1226120"/>
            <a:ext cx="7810500" cy="1028700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183" y="5977557"/>
            <a:ext cx="3149600" cy="571500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183" y="4254781"/>
            <a:ext cx="3873500" cy="622300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183" y="5141568"/>
            <a:ext cx="2679700" cy="571500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67994"/>
            <a:ext cx="9055100" cy="62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291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4409716"/>
            <a:ext cx="3149600" cy="43180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58254"/>
            <a:ext cx="4216400" cy="698500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2226756"/>
            <a:ext cx="30099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680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59" y="1266561"/>
            <a:ext cx="1866900" cy="571500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59" y="3454161"/>
            <a:ext cx="5956300" cy="5842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59" y="4554311"/>
            <a:ext cx="5270500" cy="6223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59" y="5692562"/>
            <a:ext cx="4102100" cy="584200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2302634"/>
            <a:ext cx="1841500" cy="58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862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3471078"/>
            <a:ext cx="4102100" cy="584200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2504901"/>
            <a:ext cx="3149600" cy="431800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399024"/>
            <a:ext cx="3149600" cy="571500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4638606" y="1283894"/>
            <a:ext cx="3893394" cy="2400885"/>
          </a:xfrm>
          <a:prstGeom prst="roundRect">
            <a:avLst>
              <a:gd name="adj" fmla="val 461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Paul: postulate: no math reason, but new physics:</a:t>
            </a:r>
          </a:p>
          <a:p>
            <a:pPr algn="ctr"/>
            <a:endParaRPr lang="en-US" sz="2400" dirty="0">
              <a:solidFill>
                <a:schemeClr val="tx1"/>
              </a:solidFill>
            </a:endParaRPr>
          </a:p>
          <a:p>
            <a:pPr algn="ctr"/>
            <a:r>
              <a:rPr lang="en-US" sz="2400" dirty="0">
                <a:solidFill>
                  <a:schemeClr val="tx1"/>
                </a:solidFill>
              </a:rPr>
              <a:t>Two electrons can not be in the same spin-orbital for any basis (anti-symmetrize)</a:t>
            </a:r>
          </a:p>
        </p:txBody>
      </p:sp>
    </p:spTree>
    <p:extLst>
      <p:ext uri="{BB962C8B-B14F-4D97-AF65-F5344CB8AC3E}">
        <p14:creationId xmlns:p14="http://schemas.microsoft.com/office/powerpoint/2010/main" val="4085061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803726" y="1158920"/>
            <a:ext cx="6728274" cy="1336300"/>
            <a:chOff x="2415726" y="1169050"/>
            <a:chExt cx="6728274" cy="1336300"/>
          </a:xfrm>
        </p:grpSpPr>
        <p:sp>
          <p:nvSpPr>
            <p:cNvPr id="25" name="Rounded Rectangle 24"/>
            <p:cNvSpPr/>
            <p:nvPr/>
          </p:nvSpPr>
          <p:spPr>
            <a:xfrm>
              <a:off x="2415726" y="1169050"/>
              <a:ext cx="6728274" cy="1336300"/>
            </a:xfrm>
            <a:prstGeom prst="roundRect">
              <a:avLst>
                <a:gd name="adj" fmla="val 977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lvl="1"/>
              <a:r>
                <a:rPr lang="en-US" sz="2000" dirty="0">
                  <a:solidFill>
                    <a:schemeClr val="tx1"/>
                  </a:solidFill>
                </a:rPr>
                <a:t>	One particle orbital</a:t>
              </a:r>
            </a:p>
            <a:p>
              <a:pPr lvl="1"/>
              <a:r>
                <a:rPr lang="en-US" sz="2000" dirty="0">
                  <a:solidFill>
                    <a:schemeClr val="tx1"/>
                  </a:solidFill>
                </a:rPr>
                <a:t>	With quantum number 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3" name="Picture 22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4116" y="1235779"/>
              <a:ext cx="787400" cy="368300"/>
            </a:xfrm>
            <a:prstGeom prst="rect">
              <a:avLst/>
            </a:prstGeom>
          </p:spPr>
        </p:pic>
        <p:pic>
          <p:nvPicPr>
            <p:cNvPr id="27" name="Picture 26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1063" y="1661970"/>
              <a:ext cx="177800" cy="165100"/>
            </a:xfrm>
            <a:prstGeom prst="rect">
              <a:avLst/>
            </a:prstGeom>
          </p:spPr>
        </p:pic>
        <p:pic>
          <p:nvPicPr>
            <p:cNvPr id="16" name="Picture 15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4116" y="1889790"/>
              <a:ext cx="3060700" cy="584200"/>
            </a:xfrm>
            <a:prstGeom prst="rect">
              <a:avLst/>
            </a:prstGeom>
          </p:spPr>
        </p:pic>
      </p:grpSp>
      <p:grpSp>
        <p:nvGrpSpPr>
          <p:cNvPr id="18" name="Group 17"/>
          <p:cNvGrpSpPr/>
          <p:nvPr/>
        </p:nvGrpSpPr>
        <p:grpSpPr>
          <a:xfrm>
            <a:off x="1803726" y="2718492"/>
            <a:ext cx="6728274" cy="1856823"/>
            <a:chOff x="2415726" y="2721709"/>
            <a:chExt cx="6728274" cy="1856823"/>
          </a:xfrm>
        </p:grpSpPr>
        <p:sp>
          <p:nvSpPr>
            <p:cNvPr id="15" name="Rounded Rectangle 14"/>
            <p:cNvSpPr/>
            <p:nvPr/>
          </p:nvSpPr>
          <p:spPr>
            <a:xfrm>
              <a:off x="2415726" y="2721709"/>
              <a:ext cx="6728274" cy="1856823"/>
            </a:xfrm>
            <a:prstGeom prst="roundRect">
              <a:avLst>
                <a:gd name="adj" fmla="val 9068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2000" dirty="0">
                <a:solidFill>
                  <a:schemeClr val="tx1"/>
                </a:solidFill>
              </a:endParaRPr>
            </a:p>
            <a:p>
              <a:pPr lvl="1"/>
              <a:r>
                <a:rPr lang="en-US" sz="2000" dirty="0">
                  <a:solidFill>
                    <a:schemeClr val="tx1"/>
                  </a:solidFill>
                </a:rPr>
                <a:t>Single Slater determinant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4" name="Picture 3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4116" y="2772935"/>
              <a:ext cx="2222500" cy="368300"/>
            </a:xfrm>
            <a:prstGeom prst="rect">
              <a:avLst/>
            </a:prstGeom>
          </p:spPr>
        </p:pic>
        <p:pic>
          <p:nvPicPr>
            <p:cNvPr id="10" name="Picture 9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4116" y="3484025"/>
              <a:ext cx="5930900" cy="1028700"/>
            </a:xfrm>
            <a:prstGeom prst="rect">
              <a:avLst/>
            </a:prstGeom>
          </p:spPr>
        </p:pic>
      </p:grpSp>
      <p:grpSp>
        <p:nvGrpSpPr>
          <p:cNvPr id="19" name="Group 18"/>
          <p:cNvGrpSpPr/>
          <p:nvPr/>
        </p:nvGrpSpPr>
        <p:grpSpPr>
          <a:xfrm>
            <a:off x="1803726" y="4798587"/>
            <a:ext cx="6728274" cy="1551776"/>
            <a:chOff x="2415726" y="4939706"/>
            <a:chExt cx="6728274" cy="1551776"/>
          </a:xfrm>
        </p:grpSpPr>
        <p:sp>
          <p:nvSpPr>
            <p:cNvPr id="17" name="Rounded Rectangle 16"/>
            <p:cNvSpPr/>
            <p:nvPr/>
          </p:nvSpPr>
          <p:spPr>
            <a:xfrm>
              <a:off x="2415726" y="4939706"/>
              <a:ext cx="6728274" cy="1551776"/>
            </a:xfrm>
            <a:prstGeom prst="roundRect">
              <a:avLst>
                <a:gd name="adj" fmla="val 11269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2000" dirty="0">
                <a:solidFill>
                  <a:schemeClr val="tx1"/>
                </a:solidFill>
              </a:endParaRPr>
            </a:p>
            <a:p>
              <a:r>
                <a:rPr lang="en-US" sz="2000" dirty="0">
                  <a:solidFill>
                    <a:schemeClr val="tx1"/>
                  </a:solidFill>
                </a:rPr>
                <a:t>	Many particle wave function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9" name="Picture 28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4116" y="4975075"/>
              <a:ext cx="2247900" cy="368300"/>
            </a:xfrm>
            <a:prstGeom prst="rect">
              <a:avLst/>
            </a:prstGeom>
          </p:spPr>
        </p:pic>
        <p:pic>
          <p:nvPicPr>
            <p:cNvPr id="12" name="Picture 11" descr="latex-image-1.pdf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4116" y="5712133"/>
              <a:ext cx="6553200" cy="774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673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7096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566900" y="3611700"/>
            <a:ext cx="4125543" cy="14224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158436" y="3611700"/>
            <a:ext cx="2876635" cy="14224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00" y="2117000"/>
            <a:ext cx="7200900" cy="457200"/>
          </a:xfrm>
          <a:prstGeom prst="rect">
            <a:avLst/>
          </a:prstGeom>
        </p:spPr>
      </p:pic>
      <p:pic>
        <p:nvPicPr>
          <p:cNvPr id="24" name="Picture 2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3611700"/>
            <a:ext cx="8343900" cy="142240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Rounded Rectangle 8"/>
          <p:cNvSpPr/>
          <p:nvPr/>
        </p:nvSpPr>
        <p:spPr>
          <a:xfrm>
            <a:off x="629500" y="2915474"/>
            <a:ext cx="937400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with</a:t>
            </a:r>
          </a:p>
          <a:p>
            <a:pPr marL="342900" indent="-342900" algn="ctr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4638606" y="1066769"/>
            <a:ext cx="3893394" cy="752100"/>
            <a:chOff x="4638606" y="1066769"/>
            <a:chExt cx="3893394" cy="752100"/>
          </a:xfrm>
        </p:grpSpPr>
        <p:sp>
          <p:nvSpPr>
            <p:cNvPr id="21" name="Rounded Rectangle 20"/>
            <p:cNvSpPr/>
            <p:nvPr/>
          </p:nvSpPr>
          <p:spPr>
            <a:xfrm>
              <a:off x="4638606" y="1066769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2000" dirty="0">
                <a:solidFill>
                  <a:schemeClr val="tx1"/>
                </a:solidFill>
              </a:endParaRPr>
            </a:p>
            <a:p>
              <a:r>
                <a:rPr lang="en-US" sz="2000" dirty="0">
                  <a:solidFill>
                    <a:schemeClr val="tx1"/>
                  </a:solidFill>
                </a:rPr>
                <a:t>	Many particle wave function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2" name="Picture 21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1102138"/>
              <a:ext cx="2247900" cy="368300"/>
            </a:xfrm>
            <a:prstGeom prst="rect">
              <a:avLst/>
            </a:prstGeom>
          </p:spPr>
        </p:pic>
      </p:grpSp>
      <p:sp>
        <p:nvSpPr>
          <p:cNvPr id="27" name="Rectangle 26"/>
          <p:cNvSpPr/>
          <p:nvPr/>
        </p:nvSpPr>
        <p:spPr>
          <a:xfrm>
            <a:off x="1566900" y="5147600"/>
            <a:ext cx="827033" cy="72709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87" y="5304245"/>
            <a:ext cx="520700" cy="39370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6137863" y="5147600"/>
            <a:ext cx="827033" cy="72709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151" y="5304245"/>
            <a:ext cx="5334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937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Operators in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1" y="1617140"/>
            <a:ext cx="4775200" cy="1003300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3204968"/>
            <a:ext cx="5359400" cy="1295400"/>
          </a:xfrm>
          <a:prstGeom prst="rect">
            <a:avLst/>
          </a:prstGeom>
        </p:spPr>
      </p:pic>
      <p:sp>
        <p:nvSpPr>
          <p:cNvPr id="30" name="Rounded Rectangle 29"/>
          <p:cNvSpPr/>
          <p:nvPr/>
        </p:nvSpPr>
        <p:spPr>
          <a:xfrm>
            <a:off x="612001" y="1115490"/>
            <a:ext cx="2072554" cy="390277"/>
          </a:xfrm>
          <a:prstGeom prst="roundRect">
            <a:avLst>
              <a:gd name="adj" fmla="val 19667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How to calculate: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612001" y="2766941"/>
            <a:ext cx="2072554" cy="390277"/>
          </a:xfrm>
          <a:prstGeom prst="roundRect">
            <a:avLst>
              <a:gd name="adj" fmla="val 19667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or: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3385400" y="5309094"/>
            <a:ext cx="2586000" cy="390277"/>
          </a:xfrm>
          <a:prstGeom prst="roundRect">
            <a:avLst>
              <a:gd name="adj" fmla="val 19667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Distinguish two cases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007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Operators in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4379698"/>
            <a:ext cx="2336800" cy="1295400"/>
          </a:xfrm>
          <a:prstGeom prst="rect">
            <a:avLst/>
          </a:prstGeom>
        </p:spPr>
      </p:pic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634515"/>
            <a:ext cx="1752600" cy="990600"/>
          </a:xfrm>
          <a:prstGeom prst="rect">
            <a:avLst/>
          </a:prstGeom>
        </p:spPr>
      </p:pic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900" y="1634515"/>
            <a:ext cx="1270000" cy="990600"/>
          </a:xfrm>
          <a:prstGeom prst="rect">
            <a:avLst/>
          </a:prstGeom>
        </p:spPr>
      </p:pic>
      <p:pic>
        <p:nvPicPr>
          <p:cNvPr id="22" name="Picture 2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2728517"/>
            <a:ext cx="3898900" cy="1054100"/>
          </a:xfrm>
          <a:prstGeom prst="rect">
            <a:avLst/>
          </a:prstGeom>
        </p:spPr>
      </p:pic>
      <p:pic>
        <p:nvPicPr>
          <p:cNvPr id="24" name="Picture 2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334" y="4620998"/>
            <a:ext cx="5486400" cy="1054100"/>
          </a:xfrm>
          <a:prstGeom prst="rect">
            <a:avLst/>
          </a:prstGeom>
        </p:spPr>
      </p:pic>
      <p:pic>
        <p:nvPicPr>
          <p:cNvPr id="26" name="Picture 25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5778500"/>
            <a:ext cx="6070600" cy="1079500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612000" y="1140836"/>
            <a:ext cx="2586000" cy="390277"/>
          </a:xfrm>
          <a:prstGeom prst="roundRect">
            <a:avLst>
              <a:gd name="adj" fmla="val 19667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One particle operators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12000" y="3886019"/>
            <a:ext cx="2586000" cy="390277"/>
          </a:xfrm>
          <a:prstGeom prst="roundRect">
            <a:avLst>
              <a:gd name="adj" fmla="val 19667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Two particle operators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930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Operators in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2" name="Picture 2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619984"/>
            <a:ext cx="3898900" cy="1054100"/>
          </a:xfrm>
          <a:prstGeom prst="rect">
            <a:avLst/>
          </a:prstGeom>
        </p:spPr>
      </p:pic>
      <p:pic>
        <p:nvPicPr>
          <p:cNvPr id="26" name="Picture 2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4384760"/>
            <a:ext cx="6070600" cy="1079500"/>
          </a:xfrm>
          <a:prstGeom prst="rect">
            <a:avLst/>
          </a:prstGeom>
        </p:spPr>
      </p:pic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2674084"/>
            <a:ext cx="5676900" cy="622300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5790005"/>
            <a:ext cx="8531999" cy="525871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612000" y="2283807"/>
            <a:ext cx="951227" cy="390277"/>
          </a:xfrm>
          <a:prstGeom prst="roundRect">
            <a:avLst>
              <a:gd name="adj" fmla="val 19667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with,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612000" y="5367076"/>
            <a:ext cx="951227" cy="390277"/>
          </a:xfrm>
          <a:prstGeom prst="roundRect">
            <a:avLst>
              <a:gd name="adj" fmla="val 19667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with,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522758" y="1140836"/>
            <a:ext cx="3009242" cy="390277"/>
          </a:xfrm>
          <a:prstGeom prst="roundRect">
            <a:avLst>
              <a:gd name="adj" fmla="val 19667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Proof: homework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612000" y="1140836"/>
            <a:ext cx="2586000" cy="390277"/>
          </a:xfrm>
          <a:prstGeom prst="roundRect">
            <a:avLst>
              <a:gd name="adj" fmla="val 19667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One particle operators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12000" y="3886019"/>
            <a:ext cx="2586000" cy="390277"/>
          </a:xfrm>
          <a:prstGeom prst="roundRect">
            <a:avLst>
              <a:gd name="adj" fmla="val 19667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Two particle operators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321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550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4638606" y="1066769"/>
            <a:ext cx="3893394" cy="752100"/>
            <a:chOff x="4638606" y="1066769"/>
            <a:chExt cx="3893394" cy="752100"/>
          </a:xfrm>
        </p:grpSpPr>
        <p:sp>
          <p:nvSpPr>
            <p:cNvPr id="17" name="Rounded Rectangle 16"/>
            <p:cNvSpPr/>
            <p:nvPr/>
          </p:nvSpPr>
          <p:spPr>
            <a:xfrm>
              <a:off x="4638606" y="1066769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2000" dirty="0">
                <a:solidFill>
                  <a:schemeClr val="tx1"/>
                </a:solidFill>
              </a:endParaRPr>
            </a:p>
            <a:p>
              <a:r>
                <a:rPr lang="en-US" sz="2000" dirty="0">
                  <a:solidFill>
                    <a:schemeClr val="tx1"/>
                  </a:solidFill>
                </a:rPr>
                <a:t>	Many particle wave function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9" name="Picture 28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1102138"/>
              <a:ext cx="2247900" cy="368300"/>
            </a:xfrm>
            <a:prstGeom prst="rect">
              <a:avLst/>
            </a:prstGeom>
          </p:spPr>
        </p:pic>
      </p:grp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1" name="Rounded Rectangle 10"/>
          <p:cNvSpPr/>
          <p:nvPr/>
        </p:nvSpPr>
        <p:spPr>
          <a:xfrm>
            <a:off x="629500" y="1181038"/>
            <a:ext cx="1631100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For H atom</a:t>
            </a:r>
          </a:p>
          <a:p>
            <a:pPr marL="342900" indent="-342900" algn="ctr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96" y="4508010"/>
            <a:ext cx="6489700" cy="635000"/>
          </a:xfrm>
          <a:prstGeom prst="rect">
            <a:avLst/>
          </a:prstGeom>
        </p:spPr>
      </p:pic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995181"/>
            <a:ext cx="2413000" cy="1117600"/>
          </a:xfrm>
          <a:prstGeom prst="rect">
            <a:avLst/>
          </a:prstGeom>
        </p:spPr>
      </p:pic>
      <p:pic>
        <p:nvPicPr>
          <p:cNvPr id="22" name="Picture 2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96" y="3275399"/>
            <a:ext cx="4140200" cy="952500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4638606" y="1959812"/>
            <a:ext cx="3893394" cy="752100"/>
            <a:chOff x="4638606" y="1959812"/>
            <a:chExt cx="3893394" cy="752100"/>
          </a:xfrm>
        </p:grpSpPr>
        <p:sp>
          <p:nvSpPr>
            <p:cNvPr id="25" name="Rounded Rectangle 24"/>
            <p:cNvSpPr/>
            <p:nvPr/>
          </p:nvSpPr>
          <p:spPr>
            <a:xfrm>
              <a:off x="4638606" y="1959812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lvl="1"/>
              <a:r>
                <a:rPr lang="en-US" sz="2000" dirty="0">
                  <a:solidFill>
                    <a:schemeClr val="tx1"/>
                  </a:solidFill>
                </a:rPr>
                <a:t>	One particle orbital</a:t>
              </a:r>
            </a:p>
            <a:p>
              <a:pPr lvl="1"/>
              <a:r>
                <a:rPr lang="en-US" sz="2000" dirty="0">
                  <a:solidFill>
                    <a:schemeClr val="tx1"/>
                  </a:solidFill>
                </a:rPr>
                <a:t>	With quantum number 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3" name="Picture 22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2026541"/>
              <a:ext cx="787400" cy="368300"/>
            </a:xfrm>
            <a:prstGeom prst="rect">
              <a:avLst/>
            </a:prstGeom>
          </p:spPr>
        </p:pic>
        <p:pic>
          <p:nvPicPr>
            <p:cNvPr id="27" name="Picture 26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3943" y="2452732"/>
              <a:ext cx="177800" cy="165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12866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4638606" y="1066769"/>
            <a:ext cx="3893394" cy="752100"/>
            <a:chOff x="4638606" y="1066769"/>
            <a:chExt cx="3893394" cy="752100"/>
          </a:xfrm>
        </p:grpSpPr>
        <p:sp>
          <p:nvSpPr>
            <p:cNvPr id="17" name="Rounded Rectangle 16"/>
            <p:cNvSpPr/>
            <p:nvPr/>
          </p:nvSpPr>
          <p:spPr>
            <a:xfrm>
              <a:off x="4638606" y="1066769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2000" dirty="0">
                <a:solidFill>
                  <a:schemeClr val="tx1"/>
                </a:solidFill>
              </a:endParaRPr>
            </a:p>
            <a:p>
              <a:r>
                <a:rPr lang="en-US" sz="2000" dirty="0">
                  <a:solidFill>
                    <a:schemeClr val="tx1"/>
                  </a:solidFill>
                </a:rPr>
                <a:t>	Many particle wave function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9" name="Picture 28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1102138"/>
              <a:ext cx="2247900" cy="368300"/>
            </a:xfrm>
            <a:prstGeom prst="rect">
              <a:avLst/>
            </a:prstGeom>
          </p:spPr>
        </p:pic>
      </p:grp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1" name="Rounded Rectangle 10"/>
          <p:cNvSpPr/>
          <p:nvPr/>
        </p:nvSpPr>
        <p:spPr>
          <a:xfrm>
            <a:off x="629500" y="1181038"/>
            <a:ext cx="1631100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For He atom</a:t>
            </a:r>
          </a:p>
          <a:p>
            <a:pPr marL="342900" indent="-342900" algn="ctr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638606" y="1959812"/>
            <a:ext cx="3893394" cy="752100"/>
            <a:chOff x="4638606" y="1959812"/>
            <a:chExt cx="3893394" cy="752100"/>
          </a:xfrm>
        </p:grpSpPr>
        <p:sp>
          <p:nvSpPr>
            <p:cNvPr id="25" name="Rounded Rectangle 24"/>
            <p:cNvSpPr/>
            <p:nvPr/>
          </p:nvSpPr>
          <p:spPr>
            <a:xfrm>
              <a:off x="4638606" y="1959812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lvl="1"/>
              <a:r>
                <a:rPr lang="en-US" sz="2000" dirty="0">
                  <a:solidFill>
                    <a:schemeClr val="tx1"/>
                  </a:solidFill>
                </a:rPr>
                <a:t>	One particle orbital</a:t>
              </a:r>
            </a:p>
            <a:p>
              <a:pPr lvl="1"/>
              <a:r>
                <a:rPr lang="en-US" sz="2000" dirty="0">
                  <a:solidFill>
                    <a:schemeClr val="tx1"/>
                  </a:solidFill>
                </a:rPr>
                <a:t>	With quantum number 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3" name="Picture 22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2026541"/>
              <a:ext cx="787400" cy="368300"/>
            </a:xfrm>
            <a:prstGeom prst="rect">
              <a:avLst/>
            </a:prstGeom>
          </p:spPr>
        </p:pic>
        <p:pic>
          <p:nvPicPr>
            <p:cNvPr id="27" name="Picture 26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3943" y="2452732"/>
              <a:ext cx="177800" cy="165100"/>
            </a:xfrm>
            <a:prstGeom prst="rect">
              <a:avLst/>
            </a:prstGeom>
          </p:spPr>
        </p:pic>
      </p:grpSp>
      <p:sp>
        <p:nvSpPr>
          <p:cNvPr id="15" name="Rounded Rectangle 14"/>
          <p:cNvSpPr/>
          <p:nvPr/>
        </p:nvSpPr>
        <p:spPr>
          <a:xfrm>
            <a:off x="629499" y="2016501"/>
            <a:ext cx="3775925" cy="1056760"/>
          </a:xfrm>
          <a:prstGeom prst="roundRect">
            <a:avLst>
              <a:gd name="adj" fmla="val 13006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Assume orbitals have similar structure as H orbitals and take as an </a:t>
            </a:r>
            <a:r>
              <a:rPr lang="en-US" sz="2000" dirty="0" err="1">
                <a:solidFill>
                  <a:schemeClr val="tx1"/>
                </a:solidFill>
              </a:rPr>
              <a:t>ansatz</a:t>
            </a:r>
            <a:r>
              <a:rPr lang="en-US" sz="2000" dirty="0">
                <a:solidFill>
                  <a:schemeClr val="tx1"/>
                </a:solidFill>
              </a:rPr>
              <a:t> the state: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00" y="3294415"/>
            <a:ext cx="5067300" cy="571500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706" y="4628024"/>
            <a:ext cx="5511800" cy="622300"/>
          </a:xfrm>
          <a:prstGeom prst="rect">
            <a:avLst/>
          </a:prstGeom>
        </p:spPr>
      </p:pic>
      <p:sp>
        <p:nvSpPr>
          <p:cNvPr id="24" name="Rounded Rectangle 23"/>
          <p:cNvSpPr/>
          <p:nvPr/>
        </p:nvSpPr>
        <p:spPr>
          <a:xfrm>
            <a:off x="1067156" y="4007681"/>
            <a:ext cx="815550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with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00207" y="5456613"/>
            <a:ext cx="5327637" cy="558862"/>
            <a:chOff x="1100207" y="4986213"/>
            <a:chExt cx="5327637" cy="558862"/>
          </a:xfrm>
        </p:grpSpPr>
        <p:sp>
          <p:nvSpPr>
            <p:cNvPr id="26" name="Rounded Rectangle 25"/>
            <p:cNvSpPr/>
            <p:nvPr/>
          </p:nvSpPr>
          <p:spPr>
            <a:xfrm>
              <a:off x="1100207" y="4986213"/>
              <a:ext cx="5327637" cy="558862"/>
            </a:xfrm>
            <a:prstGeom prst="roundRect">
              <a:avLst>
                <a:gd name="adj" fmla="val 27842"/>
              </a:avLst>
            </a:prstGeom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0000" dist="63500" dir="2700000" rotWithShape="0">
                <a:schemeClr val="tx2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2000" dirty="0">
                  <a:solidFill>
                    <a:schemeClr val="tx1"/>
                  </a:solidFill>
                </a:rPr>
                <a:t>And optimize			  to find lowest energy	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5" name="Picture 4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07717" y="5078865"/>
              <a:ext cx="804083" cy="3564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9668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4638606" y="1066769"/>
            <a:ext cx="3893394" cy="752100"/>
            <a:chOff x="4638606" y="1066769"/>
            <a:chExt cx="3893394" cy="752100"/>
          </a:xfrm>
        </p:grpSpPr>
        <p:sp>
          <p:nvSpPr>
            <p:cNvPr id="17" name="Rounded Rectangle 16"/>
            <p:cNvSpPr/>
            <p:nvPr/>
          </p:nvSpPr>
          <p:spPr>
            <a:xfrm>
              <a:off x="4638606" y="1066769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2000" dirty="0">
                <a:solidFill>
                  <a:schemeClr val="tx1"/>
                </a:solidFill>
              </a:endParaRPr>
            </a:p>
            <a:p>
              <a:r>
                <a:rPr lang="en-US" sz="2000" dirty="0">
                  <a:solidFill>
                    <a:schemeClr val="tx1"/>
                  </a:solidFill>
                </a:rPr>
                <a:t>	Many particle wave function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9" name="Picture 28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1102138"/>
              <a:ext cx="2247900" cy="368300"/>
            </a:xfrm>
            <a:prstGeom prst="rect">
              <a:avLst/>
            </a:prstGeom>
          </p:spPr>
        </p:pic>
      </p:grp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1" name="Rounded Rectangle 10"/>
          <p:cNvSpPr/>
          <p:nvPr/>
        </p:nvSpPr>
        <p:spPr>
          <a:xfrm>
            <a:off x="629499" y="1181038"/>
            <a:ext cx="3775925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One problem:  4 solutions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638606" y="1959812"/>
            <a:ext cx="3893394" cy="752100"/>
            <a:chOff x="4638606" y="1959812"/>
            <a:chExt cx="3893394" cy="752100"/>
          </a:xfrm>
        </p:grpSpPr>
        <p:sp>
          <p:nvSpPr>
            <p:cNvPr id="25" name="Rounded Rectangle 24"/>
            <p:cNvSpPr/>
            <p:nvPr/>
          </p:nvSpPr>
          <p:spPr>
            <a:xfrm>
              <a:off x="4638606" y="1959812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lvl="1"/>
              <a:r>
                <a:rPr lang="en-US" sz="2000" dirty="0">
                  <a:solidFill>
                    <a:schemeClr val="tx1"/>
                  </a:solidFill>
                </a:rPr>
                <a:t>	One particle orbital</a:t>
              </a:r>
            </a:p>
            <a:p>
              <a:pPr lvl="1"/>
              <a:r>
                <a:rPr lang="en-US" sz="2000" dirty="0">
                  <a:solidFill>
                    <a:schemeClr val="tx1"/>
                  </a:solidFill>
                </a:rPr>
                <a:t>	With quantum number 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3" name="Picture 22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2026541"/>
              <a:ext cx="787400" cy="368300"/>
            </a:xfrm>
            <a:prstGeom prst="rect">
              <a:avLst/>
            </a:prstGeom>
          </p:spPr>
        </p:pic>
        <p:pic>
          <p:nvPicPr>
            <p:cNvPr id="27" name="Picture 26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3943" y="2452732"/>
              <a:ext cx="177800" cy="165100"/>
            </a:xfrm>
            <a:prstGeom prst="rect">
              <a:avLst/>
            </a:prstGeom>
          </p:spPr>
        </p:pic>
      </p:grp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99" y="3126461"/>
            <a:ext cx="2768600" cy="5715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99" y="4085940"/>
            <a:ext cx="2768600" cy="5715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99" y="2166982"/>
            <a:ext cx="2768600" cy="571500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5045420"/>
            <a:ext cx="2768600" cy="571500"/>
          </a:xfrm>
          <a:prstGeom prst="rect">
            <a:avLst/>
          </a:prstGeom>
        </p:spPr>
      </p:pic>
      <p:sp>
        <p:nvSpPr>
          <p:cNvPr id="31" name="Rounded Rectangle 30"/>
          <p:cNvSpPr/>
          <p:nvPr/>
        </p:nvSpPr>
        <p:spPr>
          <a:xfrm>
            <a:off x="3995821" y="5616920"/>
            <a:ext cx="4238122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They are all orthogonal to each other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4638606" y="3281126"/>
            <a:ext cx="3893394" cy="1806253"/>
          </a:xfrm>
          <a:prstGeom prst="roundRect">
            <a:avLst>
              <a:gd name="adj" fmla="val 461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lvl="1"/>
            <a:r>
              <a:rPr lang="en-US" sz="2000" dirty="0">
                <a:solidFill>
                  <a:schemeClr val="tx1"/>
                </a:solidFill>
              </a:rPr>
              <a:t>Pauli: postulate: no math reason, but new physics: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  <a:p>
            <a:pPr algn="ctr"/>
            <a:r>
              <a:rPr lang="en-US" sz="2400" dirty="0">
                <a:solidFill>
                  <a:schemeClr val="tx1"/>
                </a:solidFill>
              </a:rPr>
              <a:t>Two electrons can not be in the same spin-orbital</a:t>
            </a:r>
          </a:p>
        </p:txBody>
      </p:sp>
    </p:spTree>
    <p:extLst>
      <p:ext uri="{BB962C8B-B14F-4D97-AF65-F5344CB8AC3E}">
        <p14:creationId xmlns:p14="http://schemas.microsoft.com/office/powerpoint/2010/main" val="268797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4638606" y="1066769"/>
            <a:ext cx="3893394" cy="752100"/>
            <a:chOff x="4638606" y="1066769"/>
            <a:chExt cx="3893394" cy="752100"/>
          </a:xfrm>
        </p:grpSpPr>
        <p:sp>
          <p:nvSpPr>
            <p:cNvPr id="17" name="Rounded Rectangle 16"/>
            <p:cNvSpPr/>
            <p:nvPr/>
          </p:nvSpPr>
          <p:spPr>
            <a:xfrm>
              <a:off x="4638606" y="1066769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2000" dirty="0">
                <a:solidFill>
                  <a:schemeClr val="tx1"/>
                </a:solidFill>
              </a:endParaRPr>
            </a:p>
            <a:p>
              <a:r>
                <a:rPr lang="en-US" sz="2000" dirty="0">
                  <a:solidFill>
                    <a:schemeClr val="tx1"/>
                  </a:solidFill>
                </a:rPr>
                <a:t>	Many particle wave function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9" name="Picture 28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1102138"/>
              <a:ext cx="2247900" cy="368300"/>
            </a:xfrm>
            <a:prstGeom prst="rect">
              <a:avLst/>
            </a:prstGeom>
          </p:spPr>
        </p:pic>
      </p:grp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1" name="Rounded Rectangle 10"/>
          <p:cNvSpPr/>
          <p:nvPr/>
        </p:nvSpPr>
        <p:spPr>
          <a:xfrm>
            <a:off x="629499" y="1181038"/>
            <a:ext cx="3775925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One problem:  4 solutions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638606" y="1959812"/>
            <a:ext cx="3893394" cy="752100"/>
            <a:chOff x="4638606" y="1959812"/>
            <a:chExt cx="3893394" cy="752100"/>
          </a:xfrm>
        </p:grpSpPr>
        <p:sp>
          <p:nvSpPr>
            <p:cNvPr id="25" name="Rounded Rectangle 24"/>
            <p:cNvSpPr/>
            <p:nvPr/>
          </p:nvSpPr>
          <p:spPr>
            <a:xfrm>
              <a:off x="4638606" y="1959812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lvl="1"/>
              <a:r>
                <a:rPr lang="en-US" sz="2000" dirty="0">
                  <a:solidFill>
                    <a:schemeClr val="tx1"/>
                  </a:solidFill>
                </a:rPr>
                <a:t>	One particle orbital</a:t>
              </a:r>
            </a:p>
            <a:p>
              <a:pPr lvl="1"/>
              <a:r>
                <a:rPr lang="en-US" sz="2000" dirty="0">
                  <a:solidFill>
                    <a:schemeClr val="tx1"/>
                  </a:solidFill>
                </a:rPr>
                <a:t>	With quantum number 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3" name="Picture 22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2026541"/>
              <a:ext cx="787400" cy="368300"/>
            </a:xfrm>
            <a:prstGeom prst="rect">
              <a:avLst/>
            </a:prstGeom>
          </p:spPr>
        </p:pic>
        <p:pic>
          <p:nvPicPr>
            <p:cNvPr id="27" name="Picture 26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3943" y="2452732"/>
              <a:ext cx="177800" cy="165100"/>
            </a:xfrm>
            <a:prstGeom prst="rect">
              <a:avLst/>
            </a:prstGeom>
          </p:spPr>
        </p:pic>
      </p:grp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99" y="3126461"/>
            <a:ext cx="2768600" cy="5715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99" y="4085940"/>
            <a:ext cx="2768600" cy="571500"/>
          </a:xfrm>
          <a:prstGeom prst="rect">
            <a:avLst/>
          </a:prstGeom>
        </p:spPr>
      </p:pic>
      <p:sp>
        <p:nvSpPr>
          <p:cNvPr id="31" name="Rounded Rectangle 30"/>
          <p:cNvSpPr/>
          <p:nvPr/>
        </p:nvSpPr>
        <p:spPr>
          <a:xfrm>
            <a:off x="3995821" y="5616920"/>
            <a:ext cx="4238122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They are all orthogonal to each other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4638606" y="3281126"/>
            <a:ext cx="3893394" cy="1806253"/>
          </a:xfrm>
          <a:prstGeom prst="roundRect">
            <a:avLst>
              <a:gd name="adj" fmla="val 461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lvl="1"/>
            <a:r>
              <a:rPr lang="en-US" sz="2000" dirty="0">
                <a:solidFill>
                  <a:schemeClr val="tx1"/>
                </a:solidFill>
              </a:rPr>
              <a:t>Pauli: postulate: no math reason, but new physics: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  <a:p>
            <a:pPr algn="ctr"/>
            <a:r>
              <a:rPr lang="en-US" sz="2400" dirty="0">
                <a:solidFill>
                  <a:schemeClr val="tx1"/>
                </a:solidFill>
              </a:rPr>
              <a:t>Two electrons can not be in the same spin-orbital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512030" y="4759630"/>
            <a:ext cx="3893394" cy="712658"/>
          </a:xfrm>
          <a:prstGeom prst="roundRect">
            <a:avLst>
              <a:gd name="adj" fmla="val 461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lvl="1"/>
            <a:r>
              <a:rPr lang="en-US" sz="2000" dirty="0">
                <a:solidFill>
                  <a:schemeClr val="tx1"/>
                </a:solidFill>
              </a:rPr>
              <a:t>Oh Oh still two states left …. Eh ….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638606" y="5181457"/>
            <a:ext cx="3893394" cy="1184585"/>
          </a:xfrm>
          <a:prstGeom prst="roundRect">
            <a:avLst>
              <a:gd name="adj" fmla="val 461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lvl="1"/>
            <a:r>
              <a:rPr lang="en-US" sz="2000" dirty="0">
                <a:solidFill>
                  <a:schemeClr val="tx1"/>
                </a:solidFill>
              </a:rPr>
              <a:t>Must hold for any basis, see what happens when rotating the spin quantization axis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892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394799"/>
            <a:ext cx="3987800" cy="5969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2257375"/>
            <a:ext cx="3987800" cy="596900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13" y="3235206"/>
            <a:ext cx="2819400" cy="571500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357" y="3146589"/>
            <a:ext cx="5588000" cy="825500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137" y="4228502"/>
            <a:ext cx="5435600" cy="82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81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394799"/>
            <a:ext cx="3987800" cy="5969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2257375"/>
            <a:ext cx="3987800" cy="5969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155" y="3030120"/>
            <a:ext cx="4127500" cy="1104900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800" y="3235206"/>
            <a:ext cx="3479800" cy="34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731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4638606" y="1066769"/>
            <a:ext cx="3893394" cy="752100"/>
            <a:chOff x="4638606" y="1066769"/>
            <a:chExt cx="3893394" cy="752100"/>
          </a:xfrm>
        </p:grpSpPr>
        <p:sp>
          <p:nvSpPr>
            <p:cNvPr id="17" name="Rounded Rectangle 16"/>
            <p:cNvSpPr/>
            <p:nvPr/>
          </p:nvSpPr>
          <p:spPr>
            <a:xfrm>
              <a:off x="4638606" y="1066769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2000" dirty="0">
                <a:solidFill>
                  <a:schemeClr val="tx1"/>
                </a:solidFill>
              </a:endParaRPr>
            </a:p>
            <a:p>
              <a:r>
                <a:rPr lang="en-US" sz="2000" dirty="0">
                  <a:solidFill>
                    <a:schemeClr val="tx1"/>
                  </a:solidFill>
                </a:rPr>
                <a:t>	Many particle wave function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9" name="Picture 28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1102138"/>
              <a:ext cx="2247900" cy="368300"/>
            </a:xfrm>
            <a:prstGeom prst="rect">
              <a:avLst/>
            </a:prstGeom>
          </p:spPr>
        </p:pic>
      </p:grp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29499" y="1181038"/>
            <a:ext cx="3775925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He </a:t>
            </a:r>
            <a:r>
              <a:rPr lang="en-US" sz="2000" dirty="0" err="1">
                <a:solidFill>
                  <a:schemeClr val="tx1"/>
                </a:solidFill>
              </a:rPr>
              <a:t>ansatz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wavefunction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638606" y="1959812"/>
            <a:ext cx="3893394" cy="752100"/>
            <a:chOff x="4638606" y="1959812"/>
            <a:chExt cx="3893394" cy="752100"/>
          </a:xfrm>
        </p:grpSpPr>
        <p:sp>
          <p:nvSpPr>
            <p:cNvPr id="25" name="Rounded Rectangle 24"/>
            <p:cNvSpPr/>
            <p:nvPr/>
          </p:nvSpPr>
          <p:spPr>
            <a:xfrm>
              <a:off x="4638606" y="1959812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lvl="1"/>
              <a:r>
                <a:rPr lang="en-US" sz="2000" dirty="0">
                  <a:solidFill>
                    <a:schemeClr val="tx1"/>
                  </a:solidFill>
                </a:rPr>
                <a:t>	One particle orbital</a:t>
              </a:r>
            </a:p>
            <a:p>
              <a:pPr lvl="1"/>
              <a:r>
                <a:rPr lang="en-US" sz="2000" dirty="0">
                  <a:solidFill>
                    <a:schemeClr val="tx1"/>
                  </a:solidFill>
                </a:rPr>
                <a:t>	With quantum number 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3" name="Picture 22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2026541"/>
              <a:ext cx="787400" cy="368300"/>
            </a:xfrm>
            <a:prstGeom prst="rect">
              <a:avLst/>
            </a:prstGeom>
          </p:spPr>
        </p:pic>
        <p:pic>
          <p:nvPicPr>
            <p:cNvPr id="27" name="Picture 26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3943" y="2452732"/>
              <a:ext cx="177800" cy="165100"/>
            </a:xfrm>
            <a:prstGeom prst="rect">
              <a:avLst/>
            </a:prstGeom>
          </p:spPr>
        </p:pic>
      </p:grpSp>
      <p:sp>
        <p:nvSpPr>
          <p:cNvPr id="33" name="Rounded Rectangle 32"/>
          <p:cNvSpPr/>
          <p:nvPr/>
        </p:nvSpPr>
        <p:spPr>
          <a:xfrm>
            <a:off x="4638606" y="2883244"/>
            <a:ext cx="3893394" cy="1318971"/>
          </a:xfrm>
          <a:prstGeom prst="roundRect">
            <a:avLst>
              <a:gd name="adj" fmla="val 461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Two electrons can not be in the same spin-orbital for any basis (anti-symmetrize)</a:t>
            </a: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4425705"/>
            <a:ext cx="7747000" cy="2387600"/>
          </a:xfrm>
          <a:prstGeom prst="rect">
            <a:avLst/>
          </a:prstGeom>
        </p:spPr>
      </p:pic>
      <p:sp>
        <p:nvSpPr>
          <p:cNvPr id="21" name="Rounded Rectangle 20"/>
          <p:cNvSpPr/>
          <p:nvPr/>
        </p:nvSpPr>
        <p:spPr>
          <a:xfrm>
            <a:off x="629499" y="2883243"/>
            <a:ext cx="3893394" cy="1318971"/>
          </a:xfrm>
          <a:prstGeom prst="roundRect">
            <a:avLst>
              <a:gd name="adj" fmla="val 461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lvl="1"/>
            <a:r>
              <a:rPr lang="en-US" sz="2000" dirty="0">
                <a:solidFill>
                  <a:schemeClr val="tx1"/>
                </a:solidFill>
              </a:rPr>
              <a:t>Pauli: postulate: no math reason, but new physics: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135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14376</TotalTime>
  <Words>518</Words>
  <Application>Microsoft Macintosh PowerPoint</Application>
  <PresentationFormat>On-screen Show (4:3)</PresentationFormat>
  <Paragraphs>127</Paragraphs>
  <Slides>23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Maurits W. Haverkort</dc:creator>
  <cp:keywords/>
  <dc:description/>
  <cp:lastModifiedBy>M.W.Haverkort</cp:lastModifiedBy>
  <cp:revision>416</cp:revision>
  <dcterms:created xsi:type="dcterms:W3CDTF">2012-12-04T19:49:57Z</dcterms:created>
  <dcterms:modified xsi:type="dcterms:W3CDTF">2024-09-21T07:13:45Z</dcterms:modified>
  <cp:category/>
</cp:coreProperties>
</file>